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harts/style8.xml" ContentType="application/vnd.ms-office.chart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Ex1.xml" ContentType="application/vnd.ms-office.chartex+xml"/>
  <Override PartName="/ppt/charts/colors8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6.xml" ContentType="application/vnd.openxmlformats-officedocument.drawingml.chart+xml"/>
  <Override PartName="/ppt/charts/colors5.xml" ContentType="application/vnd.ms-office.chartcolor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ppt/charts/chart4.xml" ContentType="application/vnd.openxmlformats-officedocument.drawingml.chart+xml"/>
  <Override PartName="/ppt/charts/colors4.xml" ContentType="application/vnd.ms-office.chartcolorstyle+xml"/>
  <Override PartName="/ppt/charts/chart5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3"/>
  </p:notesMasterIdLst>
  <p:sldIdLst>
    <p:sldId id="256" r:id="rId2"/>
    <p:sldId id="258" r:id="rId3"/>
    <p:sldId id="266" r:id="rId4"/>
    <p:sldId id="263" r:id="rId5"/>
    <p:sldId id="264" r:id="rId6"/>
    <p:sldId id="267" r:id="rId7"/>
    <p:sldId id="269" r:id="rId8"/>
    <p:sldId id="270" r:id="rId9"/>
    <p:sldId id="260" r:id="rId10"/>
    <p:sldId id="271" r:id="rId11"/>
    <p:sldId id="268" r:id="rId12"/>
    <p:sldId id="272" r:id="rId13"/>
    <p:sldId id="274" r:id="rId14"/>
    <p:sldId id="275" r:id="rId15"/>
    <p:sldId id="276" r:id="rId16"/>
    <p:sldId id="300" r:id="rId17"/>
    <p:sldId id="293" r:id="rId18"/>
    <p:sldId id="301" r:id="rId19"/>
    <p:sldId id="302" r:id="rId20"/>
    <p:sldId id="303" r:id="rId21"/>
    <p:sldId id="304" r:id="rId22"/>
    <p:sldId id="307" r:id="rId23"/>
    <p:sldId id="308" r:id="rId24"/>
    <p:sldId id="309" r:id="rId25"/>
    <p:sldId id="310" r:id="rId26"/>
    <p:sldId id="306" r:id="rId27"/>
    <p:sldId id="311" r:id="rId28"/>
    <p:sldId id="312" r:id="rId29"/>
    <p:sldId id="313" r:id="rId30"/>
    <p:sldId id="314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8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06" autoAdjust="0"/>
  </p:normalViewPr>
  <p:slideViewPr>
    <p:cSldViewPr snapToGrid="0">
      <p:cViewPr varScale="1">
        <p:scale>
          <a:sx n="45" d="100"/>
          <a:sy n="45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bcuac-my.sharepoint.com/personal/simon_cook_bcu_ac_uk/Documents/PhD/Data%20Collection/Surveys/Run-commuters/Analysis/Filtered%20Data/All%20UK%20Run%20Commut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bcuac-my.sharepoint.com/personal/simon_cook_bcu_ac_uk/Documents/PhD/Data%20Collection/Surveys/Run-commuters/Analysis/Filtered%20Data/UK%20Run%20Commuters%20by%20Gend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bcuac-my.sharepoint.com/personal/simon_cook_bcu_ac_uk/Documents/PhD/Data%20Collection/Surveys/Run-commuters/Analysis/Filtered%20Data/UK%20Run%20Commuters%20by%20Gend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bcuac-my.sharepoint.com/personal/simon_cook_bcu_ac_uk/Documents/PhD/Data%20Collection/Surveys/Run-commuters/Analysis/Filtered%20Data/All%20UK%20Run%20Commute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bcuac-my.sharepoint.com/personal/simon_cook_bcu_ac_uk/Documents/PhD/Data%20Collection/Surveys/Run-commuters/Analysis/Filtered%20Data/All%20UK%20Run%20Commuter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https://mailbcuac-my.sharepoint.com/personal/simon_cook_bcu_ac_uk/Documents/PhD/Data%20Collection/Surveys/Run-commuters/Analysis/Filtered%20Data/All%20UK%20Run%20Commut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'Question 201'!$B$3</c:f>
              <c:strCache>
                <c:ptCount val="1"/>
                <c:pt idx="0">
                  <c:v>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53-45DA-96CA-9D0BFC3982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53-45DA-96CA-9D0BFC3982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53-45DA-96CA-9D0BFC3982F6}"/>
              </c:ext>
            </c:extLst>
          </c:dPt>
          <c:cat>
            <c:strRef>
              <c:f>'Question 201'!$A$4:$A$6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Other</c:v>
                </c:pt>
              </c:strCache>
            </c:strRef>
          </c:cat>
          <c:val>
            <c:numRef>
              <c:f>'Question 201'!$B$4:$B$6</c:f>
              <c:numCache>
                <c:formatCode>0.00%</c:formatCode>
                <c:ptCount val="3"/>
                <c:pt idx="0">
                  <c:v>0.36840000000000012</c:v>
                </c:pt>
                <c:pt idx="1">
                  <c:v>0.62460000000000004</c:v>
                </c:pt>
                <c:pt idx="2">
                  <c:v>6.9999999999999993E-3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7-49F5-B4D6-AAAAE48FB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202'!$B$3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202'!$A$4:$A$14</c:f>
              <c:strCache>
                <c:ptCount val="9"/>
                <c:pt idx="0">
                  <c:v>18-24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</c:strCache>
            </c:strRef>
          </c:cat>
          <c:val>
            <c:numRef>
              <c:f>'Question 202'!$B$4:$B$14</c:f>
              <c:numCache>
                <c:formatCode>0.00%</c:formatCode>
                <c:ptCount val="9"/>
                <c:pt idx="0">
                  <c:v>4.9000000000000002E-2</c:v>
                </c:pt>
                <c:pt idx="1">
                  <c:v>0.15029999999999999</c:v>
                </c:pt>
                <c:pt idx="2">
                  <c:v>0.1993</c:v>
                </c:pt>
                <c:pt idx="3">
                  <c:v>0.21329999999999999</c:v>
                </c:pt>
                <c:pt idx="4">
                  <c:v>0.1993</c:v>
                </c:pt>
                <c:pt idx="5">
                  <c:v>0.1084</c:v>
                </c:pt>
                <c:pt idx="6">
                  <c:v>3.85E-2</c:v>
                </c:pt>
                <c:pt idx="7">
                  <c:v>3.5000000000000003E-2</c:v>
                </c:pt>
                <c:pt idx="8">
                  <c:v>6.9999999999999993E-3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1-4368-9977-89D57DA24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'Question 202'!$D$3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'Question 202'!$A$4:$A$6</c:f>
              <c:strCache>
                <c:ptCount val="2"/>
                <c:pt idx="0">
                  <c:v> Female</c:v>
                </c:pt>
                <c:pt idx="1">
                  <c:v> Male</c:v>
                </c:pt>
              </c:strCache>
            </c:strRef>
          </c:cat>
          <c:val>
            <c:numRef>
              <c:f>'Question 202'!$D$4:$D$6</c:f>
              <c:numCache>
                <c:formatCode>0.00%</c:formatCode>
                <c:ptCount val="2"/>
                <c:pt idx="0">
                  <c:v>8.5699999999999998E-2</c:v>
                </c:pt>
                <c:pt idx="1">
                  <c:v>2.81E-2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F-4FE1-8816-515BDE2E86D1}"/>
            </c:ext>
          </c:extLst>
        </c:ser>
        <c:ser>
          <c:idx val="2"/>
          <c:order val="2"/>
          <c:tx>
            <c:strRef>
              <c:f>'Question 202'!$F$3</c:f>
              <c:strCache>
                <c:ptCount val="1"/>
                <c:pt idx="0">
                  <c:v>25-29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'Question 202'!$A$4:$A$6</c:f>
              <c:strCache>
                <c:ptCount val="2"/>
                <c:pt idx="0">
                  <c:v> Female</c:v>
                </c:pt>
                <c:pt idx="1">
                  <c:v> Male</c:v>
                </c:pt>
              </c:strCache>
            </c:strRef>
          </c:cat>
          <c:val>
            <c:numRef>
              <c:f>'Question 202'!$F$4:$F$6</c:f>
              <c:numCache>
                <c:formatCode>0.00%</c:formatCode>
                <c:ptCount val="2"/>
                <c:pt idx="0">
                  <c:v>0.2571</c:v>
                </c:pt>
                <c:pt idx="1">
                  <c:v>8.9900000000000008E-2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F-4FE1-8816-515BDE2E86D1}"/>
            </c:ext>
          </c:extLst>
        </c:ser>
        <c:ser>
          <c:idx val="3"/>
          <c:order val="3"/>
          <c:tx>
            <c:strRef>
              <c:f>'Question 202'!$H$3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'Question 202'!$A$4:$A$6</c:f>
              <c:strCache>
                <c:ptCount val="2"/>
                <c:pt idx="0">
                  <c:v> Female</c:v>
                </c:pt>
                <c:pt idx="1">
                  <c:v> Male</c:v>
                </c:pt>
              </c:strCache>
            </c:strRef>
          </c:cat>
          <c:val>
            <c:numRef>
              <c:f>'Question 202'!$H$4:$H$6</c:f>
              <c:numCache>
                <c:formatCode>0.00%</c:formatCode>
                <c:ptCount val="2"/>
                <c:pt idx="0">
                  <c:v>0.1905</c:v>
                </c:pt>
                <c:pt idx="1">
                  <c:v>0.20219999999999999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F-4FE1-8816-515BDE2E86D1}"/>
            </c:ext>
          </c:extLst>
        </c:ser>
        <c:ser>
          <c:idx val="4"/>
          <c:order val="4"/>
          <c:tx>
            <c:strRef>
              <c:f>'Question 202'!$J$3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'Question 202'!$A$4:$A$6</c:f>
              <c:strCache>
                <c:ptCount val="2"/>
                <c:pt idx="0">
                  <c:v> Female</c:v>
                </c:pt>
                <c:pt idx="1">
                  <c:v> Male</c:v>
                </c:pt>
              </c:strCache>
            </c:strRef>
          </c:cat>
          <c:val>
            <c:numRef>
              <c:f>'Question 202'!$J$4:$J$6</c:f>
              <c:numCache>
                <c:formatCode>0.00%</c:formatCode>
                <c:ptCount val="2"/>
                <c:pt idx="0">
                  <c:v>0.20949999999999999</c:v>
                </c:pt>
                <c:pt idx="1">
                  <c:v>0.2135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F-4FE1-8816-515BDE2E86D1}"/>
            </c:ext>
          </c:extLst>
        </c:ser>
        <c:ser>
          <c:idx val="5"/>
          <c:order val="5"/>
          <c:tx>
            <c:strRef>
              <c:f>'Question 202'!$L$3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'Question 202'!$A$4:$A$6</c:f>
              <c:strCache>
                <c:ptCount val="2"/>
                <c:pt idx="0">
                  <c:v> Female</c:v>
                </c:pt>
                <c:pt idx="1">
                  <c:v> Male</c:v>
                </c:pt>
              </c:strCache>
            </c:strRef>
          </c:cat>
          <c:val>
            <c:numRef>
              <c:f>'Question 202'!$L$4:$L$6</c:f>
              <c:numCache>
                <c:formatCode>0.00%</c:formatCode>
                <c:ptCount val="2"/>
                <c:pt idx="0">
                  <c:v>0.16189999999999999</c:v>
                </c:pt>
                <c:pt idx="1">
                  <c:v>0.22470000000000001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F-4FE1-8816-515BDE2E86D1}"/>
            </c:ext>
          </c:extLst>
        </c:ser>
        <c:ser>
          <c:idx val="6"/>
          <c:order val="6"/>
          <c:tx>
            <c:strRef>
              <c:f>'Question 202'!$N$3</c:f>
              <c:strCache>
                <c:ptCount val="1"/>
                <c:pt idx="0">
                  <c:v>45-49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202'!$A$4:$A$6</c:f>
              <c:strCache>
                <c:ptCount val="2"/>
                <c:pt idx="0">
                  <c:v> Female</c:v>
                </c:pt>
                <c:pt idx="1">
                  <c:v> Male</c:v>
                </c:pt>
              </c:strCache>
            </c:strRef>
          </c:cat>
          <c:val>
            <c:numRef>
              <c:f>'Question 202'!$N$4:$N$6</c:f>
              <c:numCache>
                <c:formatCode>0.00%</c:formatCode>
                <c:ptCount val="2"/>
                <c:pt idx="0">
                  <c:v>3.8100000000000002E-2</c:v>
                </c:pt>
                <c:pt idx="1">
                  <c:v>0.14610000000000001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EF-4FE1-8816-515BDE2E86D1}"/>
            </c:ext>
          </c:extLst>
        </c:ser>
        <c:ser>
          <c:idx val="7"/>
          <c:order val="7"/>
          <c:tx>
            <c:strRef>
              <c:f>'Question 202'!$P$3</c:f>
              <c:strCache>
                <c:ptCount val="1"/>
                <c:pt idx="0">
                  <c:v>50-54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202'!$A$4:$A$6</c:f>
              <c:strCache>
                <c:ptCount val="2"/>
                <c:pt idx="0">
                  <c:v> Female</c:v>
                </c:pt>
                <c:pt idx="1">
                  <c:v> Male</c:v>
                </c:pt>
              </c:strCache>
            </c:strRef>
          </c:cat>
          <c:val>
            <c:numRef>
              <c:f>'Question 202'!$P$4:$P$6</c:f>
              <c:numCache>
                <c:formatCode>0.00%</c:formatCode>
                <c:ptCount val="2"/>
                <c:pt idx="0">
                  <c:v>9.4999999999999998E-3</c:v>
                </c:pt>
                <c:pt idx="1">
                  <c:v>5.62E-2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EF-4FE1-8816-515BDE2E86D1}"/>
            </c:ext>
          </c:extLst>
        </c:ser>
        <c:ser>
          <c:idx val="8"/>
          <c:order val="8"/>
          <c:tx>
            <c:strRef>
              <c:f>'Question 202'!$R$3</c:f>
              <c:strCache>
                <c:ptCount val="1"/>
                <c:pt idx="0">
                  <c:v>55-59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202'!$A$4:$A$6</c:f>
              <c:strCache>
                <c:ptCount val="2"/>
                <c:pt idx="0">
                  <c:v> Female</c:v>
                </c:pt>
                <c:pt idx="1">
                  <c:v> Male</c:v>
                </c:pt>
              </c:strCache>
            </c:strRef>
          </c:cat>
          <c:val>
            <c:numRef>
              <c:f>'Question 202'!$R$4:$R$6</c:f>
              <c:numCache>
                <c:formatCode>0.00%</c:formatCode>
                <c:ptCount val="2"/>
                <c:pt idx="0">
                  <c:v>3.8100000000000002E-2</c:v>
                </c:pt>
                <c:pt idx="1">
                  <c:v>3.3700000000000001E-2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EF-4FE1-8816-515BDE2E86D1}"/>
            </c:ext>
          </c:extLst>
        </c:ser>
        <c:ser>
          <c:idx val="9"/>
          <c:order val="9"/>
          <c:tx>
            <c:strRef>
              <c:f>'Question 202'!$T$3</c:f>
              <c:strCache>
                <c:ptCount val="1"/>
                <c:pt idx="0">
                  <c:v>60-64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202'!$A$4:$A$6</c:f>
              <c:strCache>
                <c:ptCount val="2"/>
                <c:pt idx="0">
                  <c:v> Female</c:v>
                </c:pt>
                <c:pt idx="1">
                  <c:v> Male</c:v>
                </c:pt>
              </c:strCache>
            </c:strRef>
          </c:cat>
          <c:val>
            <c:numRef>
              <c:f>'Question 202'!$T$4:$T$6</c:f>
              <c:numCache>
                <c:formatCode>0.00%</c:formatCode>
                <c:ptCount val="2"/>
                <c:pt idx="0">
                  <c:v>9.4999999999999998E-3</c:v>
                </c:pt>
                <c:pt idx="1">
                  <c:v>5.6000000000000008E-3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EF-4FE1-8816-515BDE2E8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'Question 202'!$B$3</c15:sqref>
                        </c15:formulaRef>
                      </c:ext>
                    </c:extLst>
                    <c:strCache>
                      <c:ptCount val="1"/>
                      <c:pt idx="0">
                        <c:v>Under 18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'Question 202'!$A$4:$A$6</c15:sqref>
                        </c15:formulaRef>
                      </c:ext>
                    </c:extLst>
                    <c:strCache>
                      <c:ptCount val="2"/>
                      <c:pt idx="0">
                        <c:v> Female</c:v>
                      </c:pt>
                      <c:pt idx="1">
                        <c:v> Male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'Question 202'!$B$4:$B$6</c15:sqref>
                        </c15:formulaRef>
                      </c:ext>
                    </c:extLst>
                    <c:numCache>
                      <c:formatCode>0.00%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34EF-4FE1-8816-515BDE2E86D1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202'!$V$3</c15:sqref>
                        </c15:formulaRef>
                      </c:ext>
                    </c:extLst>
                    <c:strCache>
                      <c:ptCount val="1"/>
                      <c:pt idx="0">
                        <c:v>65 or older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202'!$A$4:$A$6</c15:sqref>
                        </c15:formulaRef>
                      </c:ext>
                    </c:extLst>
                    <c:strCache>
                      <c:ptCount val="2"/>
                      <c:pt idx="0">
                        <c:v> Female</c:v>
                      </c:pt>
                      <c:pt idx="1">
                        <c:v> Male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202'!$V$4:$V$6</c15:sqref>
                        </c15:formulaRef>
                      </c:ext>
                    </c:extLst>
                    <c:numCache>
                      <c:formatCode>0.00%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4EF-4FE1-8816-515BDE2E86D1}"/>
                  </c:ext>
                </c:extLst>
              </c15:ser>
            </c15:filteredBarSeries>
          </c:ext>
        </c:extLst>
      </c:barChart>
      <c:valAx>
        <c:axId val="1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'Question 204'!$B$3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204'!$A$4:$A$6</c:f>
              <c:strCache>
                <c:ptCount val="2"/>
                <c:pt idx="0">
                  <c:v> Female</c:v>
                </c:pt>
                <c:pt idx="1">
                  <c:v> Male</c:v>
                </c:pt>
              </c:strCache>
            </c:strRef>
          </c:cat>
          <c:val>
            <c:numRef>
              <c:f>'Question 204'!$B$4:$B$6</c:f>
              <c:numCache>
                <c:formatCode>0.00%</c:formatCode>
                <c:ptCount val="2"/>
                <c:pt idx="0">
                  <c:v>0.22120000000000001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E-4605-93D9-B7C541DA82EA}"/>
            </c:ext>
          </c:extLst>
        </c:ser>
        <c:ser>
          <c:idx val="1"/>
          <c:order val="1"/>
          <c:tx>
            <c:strRef>
              <c:f>'Question 204'!$D$3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'Question 204'!$A$4:$A$6</c:f>
              <c:strCache>
                <c:ptCount val="2"/>
                <c:pt idx="0">
                  <c:v> Female</c:v>
                </c:pt>
                <c:pt idx="1">
                  <c:v> Male</c:v>
                </c:pt>
              </c:strCache>
            </c:strRef>
          </c:cat>
          <c:val>
            <c:numRef>
              <c:f>'Question 204'!$D$4:$D$6</c:f>
              <c:numCache>
                <c:formatCode>0.00%</c:formatCode>
                <c:ptCount val="2"/>
                <c:pt idx="0">
                  <c:v>0.77879999999999994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DE-4605-93D9-B7C541DA8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Industry Sectors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Sheet1!$A$2:$A$22</c:f>
              <c:strCache>
                <c:ptCount val="21"/>
                <c:pt idx="0">
                  <c:v>Accounting, banking and finance</c:v>
                </c:pt>
                <c:pt idx="1">
                  <c:v>Armed forces and emergency services</c:v>
                </c:pt>
                <c:pt idx="2">
                  <c:v>Business, consulting and management</c:v>
                </c:pt>
                <c:pt idx="3">
                  <c:v>Charities and voluntary work</c:v>
                </c:pt>
                <c:pt idx="4">
                  <c:v>Creative arts and culture</c:v>
                </c:pt>
                <c:pt idx="5">
                  <c:v>Energy and utilities</c:v>
                </c:pt>
                <c:pt idx="6">
                  <c:v>Engineering and manufacturing</c:v>
                </c:pt>
                <c:pt idx="7">
                  <c:v>Environment and agriculture</c:v>
                </c:pt>
                <c:pt idx="8">
                  <c:v>Health and social care</c:v>
                </c:pt>
                <c:pt idx="9">
                  <c:v>Hospitality, tourism and sport</c:v>
                </c:pt>
                <c:pt idx="10">
                  <c:v>IT and information services</c:v>
                </c:pt>
                <c:pt idx="11">
                  <c:v>Law</c:v>
                </c:pt>
                <c:pt idx="12">
                  <c:v>Marketing, advertising and PR</c:v>
                </c:pt>
                <c:pt idx="13">
                  <c:v>Media and publishing</c:v>
                </c:pt>
                <c:pt idx="14">
                  <c:v>Property and construction</c:v>
                </c:pt>
                <c:pt idx="15">
                  <c:v>Public sector</c:v>
                </c:pt>
                <c:pt idx="16">
                  <c:v>Recruitment and HR</c:v>
                </c:pt>
                <c:pt idx="17">
                  <c:v>Retail and sales</c:v>
                </c:pt>
                <c:pt idx="18">
                  <c:v>Science and pharmaceuticals</c:v>
                </c:pt>
                <c:pt idx="19">
                  <c:v>Teaching and education</c:v>
                </c:pt>
                <c:pt idx="20">
                  <c:v>Transport and logistics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12.24</c:v>
                </c:pt>
                <c:pt idx="1">
                  <c:v>1.75</c:v>
                </c:pt>
                <c:pt idx="2">
                  <c:v>4.55</c:v>
                </c:pt>
                <c:pt idx="3">
                  <c:v>4.9000000000000004</c:v>
                </c:pt>
                <c:pt idx="4">
                  <c:v>3.15</c:v>
                </c:pt>
                <c:pt idx="5">
                  <c:v>1.4</c:v>
                </c:pt>
                <c:pt idx="6">
                  <c:v>5.24</c:v>
                </c:pt>
                <c:pt idx="7">
                  <c:v>0.35</c:v>
                </c:pt>
                <c:pt idx="8">
                  <c:v>8.39</c:v>
                </c:pt>
                <c:pt idx="9">
                  <c:v>1.75</c:v>
                </c:pt>
                <c:pt idx="10">
                  <c:v>7.34</c:v>
                </c:pt>
                <c:pt idx="11">
                  <c:v>3.5</c:v>
                </c:pt>
                <c:pt idx="12">
                  <c:v>6.99</c:v>
                </c:pt>
                <c:pt idx="13">
                  <c:v>5.24</c:v>
                </c:pt>
                <c:pt idx="14">
                  <c:v>2.8</c:v>
                </c:pt>
                <c:pt idx="15">
                  <c:v>8.39</c:v>
                </c:pt>
                <c:pt idx="16">
                  <c:v>0.35</c:v>
                </c:pt>
                <c:pt idx="17">
                  <c:v>3.5</c:v>
                </c:pt>
                <c:pt idx="18">
                  <c:v>2.8</c:v>
                </c:pt>
                <c:pt idx="19">
                  <c:v>12.94</c:v>
                </c:pt>
                <c:pt idx="20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A-4622-A2CB-B029A34792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2553272"/>
        <c:axId val="772553928"/>
      </c:barChart>
      <c:catAx>
        <c:axId val="77255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553928"/>
        <c:crosses val="autoZero"/>
        <c:auto val="1"/>
        <c:lblAlgn val="ctr"/>
        <c:lblOffset val="100"/>
        <c:noMultiLvlLbl val="0"/>
      </c:catAx>
      <c:valAx>
        <c:axId val="77255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553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207'!$B$3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207'!$A$4:$A$16</c:f>
              <c:strCache>
                <c:ptCount val="13"/>
                <c:pt idx="0">
                  <c:v>Less than £10,000</c:v>
                </c:pt>
                <c:pt idx="1">
                  <c:v>£10,000-£14,999</c:v>
                </c:pt>
                <c:pt idx="2">
                  <c:v>£15,000-£19,999</c:v>
                </c:pt>
                <c:pt idx="3">
                  <c:v>£20,000-£24,999</c:v>
                </c:pt>
                <c:pt idx="4">
                  <c:v>£25,000-£29,999</c:v>
                </c:pt>
                <c:pt idx="5">
                  <c:v>£30,000-£39,999</c:v>
                </c:pt>
                <c:pt idx="6">
                  <c:v>£40,000-£49,000</c:v>
                </c:pt>
                <c:pt idx="7">
                  <c:v>£50,000-£69,999</c:v>
                </c:pt>
                <c:pt idx="8">
                  <c:v>£70,000-£99,999</c:v>
                </c:pt>
                <c:pt idx="9">
                  <c:v>£100,000-£124,999</c:v>
                </c:pt>
                <c:pt idx="10">
                  <c:v>£125,000-£149,999</c:v>
                </c:pt>
                <c:pt idx="11">
                  <c:v>£150,000-£199,999</c:v>
                </c:pt>
                <c:pt idx="12">
                  <c:v>£200,000+</c:v>
                </c:pt>
              </c:strCache>
            </c:strRef>
          </c:cat>
          <c:val>
            <c:numRef>
              <c:f>'Question 207'!$B$4:$B$16</c:f>
              <c:numCache>
                <c:formatCode>0.00%</c:formatCode>
                <c:ptCount val="13"/>
                <c:pt idx="0">
                  <c:v>3.5999999999999999E-3</c:v>
                </c:pt>
                <c:pt idx="1">
                  <c:v>7.1999999999999998E-3</c:v>
                </c:pt>
                <c:pt idx="2">
                  <c:v>1.7899999999999999E-2</c:v>
                </c:pt>
                <c:pt idx="3">
                  <c:v>1.43E-2</c:v>
                </c:pt>
                <c:pt idx="4">
                  <c:v>3.5799999999999998E-2</c:v>
                </c:pt>
                <c:pt idx="5">
                  <c:v>0.12540000000000001</c:v>
                </c:pt>
                <c:pt idx="6">
                  <c:v>8.9600000000000013E-2</c:v>
                </c:pt>
                <c:pt idx="7">
                  <c:v>0.21510000000000001</c:v>
                </c:pt>
                <c:pt idx="8">
                  <c:v>0.22220000000000001</c:v>
                </c:pt>
                <c:pt idx="9">
                  <c:v>0.12540000000000001</c:v>
                </c:pt>
                <c:pt idx="10">
                  <c:v>3.5799999999999998E-2</c:v>
                </c:pt>
                <c:pt idx="11">
                  <c:v>6.0900000000000003E-2</c:v>
                </c:pt>
                <c:pt idx="12">
                  <c:v>4.6600000000000003E-2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C-44C9-96AD-8600FBA71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205'!$B$3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205'!$A$4:$A$10</c:f>
              <c:strCache>
                <c:ptCount val="7"/>
                <c:pt idx="0">
                  <c:v>None</c:v>
                </c:pt>
                <c:pt idx="1">
                  <c:v>Primary Education</c:v>
                </c:pt>
                <c:pt idx="2">
                  <c:v>High school / Secondary Education</c:v>
                </c:pt>
                <c:pt idx="3">
                  <c:v>College / Further Education</c:v>
                </c:pt>
                <c:pt idx="4">
                  <c:v>University / Higher Education</c:v>
                </c:pt>
                <c:pt idx="5">
                  <c:v>Trade/technical/vocational Training</c:v>
                </c:pt>
                <c:pt idx="6">
                  <c:v>Postgraduate Education</c:v>
                </c:pt>
              </c:strCache>
            </c:strRef>
          </c:cat>
          <c:val>
            <c:numRef>
              <c:f>'Question 205'!$B$4:$B$10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4.5499999999999999E-2</c:v>
                </c:pt>
                <c:pt idx="3">
                  <c:v>3.85E-2</c:v>
                </c:pt>
                <c:pt idx="4">
                  <c:v>0.48949999999999999</c:v>
                </c:pt>
                <c:pt idx="5">
                  <c:v>1.0500000000000001E-2</c:v>
                </c:pt>
                <c:pt idx="6">
                  <c:v>0.41610000000000003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F-4C1A-85CD-5FE1070D8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'Question 203'!$A$4:$A$25</cx:f>
        <cx:lvl ptCount="22">
          <cx:pt idx="0">White English / Welsh / Scottish / Northern Irish / British</cx:pt>
          <cx:pt idx="1">White Irish</cx:pt>
          <cx:pt idx="2">White Gypsy or Irish Traveller</cx:pt>
          <cx:pt idx="3">Other White European</cx:pt>
          <cx:pt idx="4">White North American</cx:pt>
          <cx:pt idx="5">White Australasian / Oceanic</cx:pt>
          <cx:pt idx="6">Any other White background</cx:pt>
          <cx:pt idx="7">Mixed White and Black Caribbean</cx:pt>
          <cx:pt idx="8">Mixed White and Black African</cx:pt>
          <cx:pt idx="9">Mixed White and Asian</cx:pt>
          <cx:pt idx="10">Any other Mixed / Multiple ethnic background</cx:pt>
          <cx:pt idx="11">Asian/Asian British: Indian</cx:pt>
          <cx:pt idx="12">Asian/Asian British: Pakistani</cx:pt>
          <cx:pt idx="13">Asian/Asian British: Bangladeshi</cx:pt>
          <cx:pt idx="14">Asian/Asian British: Chinese</cx:pt>
          <cx:pt idx="15">Any other Asian/Asian British background</cx:pt>
          <cx:pt idx="16">Black British</cx:pt>
          <cx:pt idx="17">Black/Black British: African</cx:pt>
          <cx:pt idx="18">Black/Black British: Caribbean</cx:pt>
          <cx:pt idx="19">Any other Black / African / Caribbean background</cx:pt>
          <cx:pt idx="20">Arab</cx:pt>
          <cx:pt idx="21">Other (please specify)</cx:pt>
        </cx:lvl>
      </cx:strDim>
      <cx:numDim type="size">
        <cx:f>'Question 203'!$B$4:$B$25</cx:f>
        <cx:lvl ptCount="22" formatCode="0.00%">
          <cx:pt idx="0">0.8085</cx:pt>
          <cx:pt idx="1">0.024799999999999999</cx:pt>
          <cx:pt idx="2">0.0035000000000000001</cx:pt>
          <cx:pt idx="3">0.046100000000000002</cx:pt>
          <cx:pt idx="4">0.014200000000000001</cx:pt>
          <cx:pt idx="5">0.035499999999999997</cx:pt>
          <cx:pt idx="6">0.021299999999999999</cx:pt>
          <cx:pt idx="7">0.0035000000000000001</cx:pt>
          <cx:pt idx="8">0</cx:pt>
          <cx:pt idx="9">0.0071000000000000004</cx:pt>
          <cx:pt idx="10">0.0071000000000000004</cx:pt>
          <cx:pt idx="11">0.0071000000000000004</cx:pt>
          <cx:pt idx="12">0</cx:pt>
          <cx:pt idx="13">0</cx:pt>
          <cx:pt idx="14">0.0071000000000000004</cx:pt>
          <cx:pt idx="15">0.0035000000000000001</cx:pt>
          <cx:pt idx="16">0</cx:pt>
          <cx:pt idx="17">0</cx:pt>
          <cx:pt idx="18">0.0035000000000000001</cx:pt>
          <cx:pt idx="19">0</cx:pt>
          <cx:pt idx="20">0</cx:pt>
          <cx:pt idx="21">0.0071000000000000004</cx:pt>
        </cx:lvl>
      </cx:numDim>
    </cx:data>
  </cx:chartData>
  <cx:chart>
    <cx:plotArea>
      <cx:plotAreaRegion>
        <cx:series layoutId="treemap" uniqueId="{812D89FC-8404-4330-9CB9-7A2A06AB99A5}">
          <cx:tx>
            <cx:txData>
              <cx:f>'Question 203'!$B$3</cx:f>
              <cx:v>Responses</cx:v>
            </cx:txData>
          </cx:tx>
          <cx:dataLabels>
            <cx:visibility seriesName="0" categoryName="1" value="0"/>
          </cx:dataLabels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FA769-808E-43F1-8035-D203368A030F}" type="datetimeFigureOut">
              <a:rPr lang="en-GB" smtClean="0"/>
              <a:t>28/09/2019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746CC-2868-49DE-81CA-4A402AEAB6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5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746CC-2868-49DE-81CA-4A402AEAB6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5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6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6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0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4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1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7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3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8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0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52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.Cook@bcu.ac.uk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Rise of Run-Commuting in the UK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Simon Cook</a:t>
            </a:r>
          </a:p>
          <a:p>
            <a:r>
              <a:rPr lang="en-GB" dirty="0" smtClean="0"/>
              <a:t>Birmingham City University &amp; Royal Holloway, University of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Institutionalisation of run-commuting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/>
              <a:t>Grassroot</a:t>
            </a:r>
            <a:r>
              <a:rPr lang="en-GB" dirty="0" smtClean="0"/>
              <a:t> organisations supporting run-commuting established </a:t>
            </a:r>
          </a:p>
          <a:p>
            <a:endParaRPr lang="en-GB" dirty="0"/>
          </a:p>
          <a:p>
            <a:r>
              <a:rPr lang="en-GB" dirty="0" smtClean="0"/>
              <a:t>Campaigns about run-commuting</a:t>
            </a:r>
          </a:p>
          <a:p>
            <a:endParaRPr lang="en-GB" dirty="0"/>
          </a:p>
          <a:p>
            <a:r>
              <a:rPr lang="en-GB" dirty="0" smtClean="0"/>
              <a:t>Short term challenges  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332" y="662284"/>
            <a:ext cx="1793534" cy="1793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143" y="2397101"/>
            <a:ext cx="3433363" cy="2054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3332" y="4752109"/>
            <a:ext cx="1727068" cy="17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Commercialisation of run-commuting 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Now a specific run-commuting market to advertise to. </a:t>
            </a:r>
          </a:p>
          <a:p>
            <a:endParaRPr lang="en-GB" dirty="0"/>
          </a:p>
          <a:p>
            <a:r>
              <a:rPr lang="en-GB" dirty="0" smtClean="0"/>
              <a:t>Involvement in promoting run-commuting</a:t>
            </a:r>
          </a:p>
          <a:p>
            <a:endParaRPr lang="en-GB" dirty="0"/>
          </a:p>
          <a:p>
            <a:r>
              <a:rPr lang="en-GB" dirty="0" smtClean="0"/>
              <a:t>Pitching products specifically to run-commuters</a:t>
            </a:r>
          </a:p>
          <a:p>
            <a:endParaRPr lang="en-GB" dirty="0"/>
          </a:p>
          <a:p>
            <a:r>
              <a:rPr lang="en-GB" dirty="0" smtClean="0"/>
              <a:t>Running backpacks in particular </a:t>
            </a:r>
          </a:p>
          <a:p>
            <a:endParaRPr lang="en-GB" dirty="0"/>
          </a:p>
          <a:p>
            <a:r>
              <a:rPr lang="en-GB" dirty="0" smtClean="0"/>
              <a:t>Many media articles about the best kit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511" y="365760"/>
            <a:ext cx="2766963" cy="3287153"/>
          </a:xfrm>
          <a:prstGeom prst="rect">
            <a:avLst/>
          </a:prstGeom>
        </p:spPr>
      </p:pic>
      <p:sp>
        <p:nvSpPr>
          <p:cNvPr id="8" name="AutoShape 2" descr="Nike Free RN Commuter 2018 Men's Running Shoe"/>
          <p:cNvSpPr>
            <a:spLocks noChangeAspect="1" noChangeArrowheads="1"/>
          </p:cNvSpPr>
          <p:nvPr/>
        </p:nvSpPr>
        <p:spPr bwMode="auto">
          <a:xfrm>
            <a:off x="63500" y="-2476500"/>
            <a:ext cx="41338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511" y="3733800"/>
            <a:ext cx="2784566" cy="27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Establishment of run-commuting schemes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5730" y="868680"/>
            <a:ext cx="3474720" cy="5120640"/>
          </a:xfrm>
        </p:spPr>
        <p:txBody>
          <a:bodyPr/>
          <a:lstStyle/>
          <a:p>
            <a:r>
              <a:rPr lang="en-GB" dirty="0" smtClean="0"/>
              <a:t>Financial clout of commercial organisations have helped to initiative wider run-commuting schemes. </a:t>
            </a:r>
          </a:p>
          <a:p>
            <a:endParaRPr lang="en-GB" dirty="0" smtClean="0"/>
          </a:p>
          <a:p>
            <a:r>
              <a:rPr lang="en-GB" dirty="0" smtClean="0"/>
              <a:t>However, this support is often time-limited. Suggests a weak market?</a:t>
            </a:r>
          </a:p>
          <a:p>
            <a:endParaRPr lang="en-GB" dirty="0"/>
          </a:p>
          <a:p>
            <a:r>
              <a:rPr lang="en-GB" dirty="0" smtClean="0"/>
              <a:t>Independent schemes have had greater longevity.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389" y="869111"/>
            <a:ext cx="2733402" cy="703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891" y="2085624"/>
            <a:ext cx="2628900" cy="1088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432" y="3533837"/>
            <a:ext cx="2437857" cy="31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Contemporary run-commuting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Emergent nature of run-commuting is reaching something of a critical mass - sustain </a:t>
            </a:r>
            <a:r>
              <a:rPr lang="en-GB" dirty="0"/>
              <a:t>it as more than just a mobile fad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Not just isolated individuals – community has developed.</a:t>
            </a:r>
          </a:p>
          <a:p>
            <a:endParaRPr lang="en-GB" dirty="0"/>
          </a:p>
          <a:p>
            <a:r>
              <a:rPr lang="en-GB" dirty="0" smtClean="0"/>
              <a:t>Institutionalisation, commercialisation and promotion of run-commuting demonstrates </a:t>
            </a:r>
            <a:r>
              <a:rPr lang="en-GB" dirty="0"/>
              <a:t>that organisations </a:t>
            </a:r>
            <a:r>
              <a:rPr lang="en-GB" dirty="0" smtClean="0"/>
              <a:t>are beginning </a:t>
            </a:r>
            <a:r>
              <a:rPr lang="en-GB" dirty="0"/>
              <a:t>to design for, market to and ultimately provide for </a:t>
            </a:r>
            <a:r>
              <a:rPr lang="en-GB" dirty="0" smtClean="0"/>
              <a:t>run-commuting.</a:t>
            </a:r>
          </a:p>
          <a:p>
            <a:endParaRPr lang="en-GB" dirty="0" smtClean="0"/>
          </a:p>
          <a:p>
            <a:r>
              <a:rPr lang="en-GB" dirty="0"/>
              <a:t>The idea that run-commuting can become more than just a marginal mode of mobility is starting to gain much </a:t>
            </a:r>
            <a:r>
              <a:rPr lang="en-GB" dirty="0" smtClean="0"/>
              <a:t>purchase</a:t>
            </a:r>
          </a:p>
          <a:p>
            <a:pPr lvl="1"/>
            <a:r>
              <a:rPr lang="en-GB" dirty="0" smtClean="0"/>
              <a:t>Questions our understandings of running and commuting</a:t>
            </a:r>
          </a:p>
          <a:p>
            <a:pPr lvl="1"/>
            <a:r>
              <a:rPr lang="en-GB" dirty="0" smtClean="0"/>
              <a:t>Increasingly </a:t>
            </a:r>
            <a:r>
              <a:rPr lang="en-GB" dirty="0"/>
              <a:t>being discussed within conversations about active </a:t>
            </a:r>
            <a:r>
              <a:rPr lang="en-GB" dirty="0" smtClean="0"/>
              <a:t>commuting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/>
              <a:t>transport </a:t>
            </a:r>
            <a:r>
              <a:rPr lang="en-GB" dirty="0" smtClean="0"/>
              <a:t>provision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/>
              <a:t>public health</a:t>
            </a:r>
            <a:r>
              <a:rPr lang="en-GB" dirty="0" smtClean="0"/>
              <a:t>, </a:t>
            </a:r>
            <a:r>
              <a:rPr lang="en-GB" dirty="0"/>
              <a:t>workplace cultures </a:t>
            </a:r>
            <a:r>
              <a:rPr lang="en-GB" dirty="0" smtClean="0"/>
              <a:t>and </a:t>
            </a:r>
            <a:r>
              <a:rPr lang="en-GB" dirty="0"/>
              <a:t>balanced lifestyles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practices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9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practices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Project speaks more widely to an interest in how practices are changing and specifically how mobile practices change. </a:t>
            </a:r>
          </a:p>
          <a:p>
            <a:endParaRPr lang="en-GB" dirty="0"/>
          </a:p>
          <a:p>
            <a:r>
              <a:rPr lang="en-GB" dirty="0" smtClean="0"/>
              <a:t>Wider changes within running and </a:t>
            </a:r>
            <a:r>
              <a:rPr lang="en-GB" dirty="0"/>
              <a:t>commuting </a:t>
            </a:r>
            <a:r>
              <a:rPr lang="en-GB" dirty="0" smtClean="0"/>
              <a:t>that are important to situating the rise of run-commuting within.</a:t>
            </a:r>
          </a:p>
          <a:p>
            <a:pPr lvl="1"/>
            <a:r>
              <a:rPr lang="en-GB" dirty="0" smtClean="0"/>
              <a:t>Productivity</a:t>
            </a:r>
          </a:p>
          <a:p>
            <a:pPr lvl="1"/>
            <a:r>
              <a:rPr lang="en-GB" dirty="0" smtClean="0"/>
              <a:t>Increase activity </a:t>
            </a:r>
          </a:p>
          <a:p>
            <a:pPr lvl="1"/>
            <a:endParaRPr lang="en-GB" dirty="0"/>
          </a:p>
          <a:p>
            <a:r>
              <a:rPr lang="en-GB" dirty="0"/>
              <a:t>The traditional time-space separation of activities relating to exercise/leisure and commuting is being blurred and challenged.</a:t>
            </a:r>
          </a:p>
          <a:p>
            <a:endParaRPr lang="en-GB" dirty="0"/>
          </a:p>
          <a:p>
            <a:r>
              <a:rPr lang="en-GB" dirty="0"/>
              <a:t>Increasing possibilities to combine exercise and commuting, which previously occurred within their own specific </a:t>
            </a:r>
            <a:r>
              <a:rPr lang="en-GB" dirty="0" smtClean="0"/>
              <a:t>time-spaces.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0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I do?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Methods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84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Survey </a:t>
            </a:r>
          </a:p>
          <a:p>
            <a:pPr lvl="1"/>
            <a:r>
              <a:rPr lang="en-GB" dirty="0" smtClean="0"/>
              <a:t>363 UK run-commuters</a:t>
            </a:r>
          </a:p>
          <a:p>
            <a:pPr lvl="2"/>
            <a:r>
              <a:rPr lang="en-GB" dirty="0" smtClean="0"/>
              <a:t>287 current run-commuters</a:t>
            </a:r>
          </a:p>
          <a:p>
            <a:pPr lvl="2"/>
            <a:r>
              <a:rPr lang="en-GB" dirty="0" smtClean="0"/>
              <a:t>34 former run-commuters</a:t>
            </a:r>
          </a:p>
          <a:p>
            <a:pPr lvl="2"/>
            <a:r>
              <a:rPr lang="en-GB" dirty="0" smtClean="0"/>
              <a:t>42 potential run-commuters </a:t>
            </a:r>
          </a:p>
          <a:p>
            <a:r>
              <a:rPr lang="en-GB" dirty="0" smtClean="0"/>
              <a:t>Interviews</a:t>
            </a:r>
          </a:p>
          <a:p>
            <a:pPr lvl="1"/>
            <a:r>
              <a:rPr lang="en-GB" dirty="0" smtClean="0"/>
              <a:t>10 organisations </a:t>
            </a:r>
            <a:endParaRPr lang="en-GB" dirty="0"/>
          </a:p>
          <a:p>
            <a:pPr lvl="1"/>
            <a:r>
              <a:rPr lang="en-GB" dirty="0" smtClean="0"/>
              <a:t>18 run-commuters</a:t>
            </a:r>
          </a:p>
          <a:p>
            <a:pPr lvl="2"/>
            <a:r>
              <a:rPr lang="en-GB" dirty="0" smtClean="0"/>
              <a:t>8 go-along interviews</a:t>
            </a:r>
          </a:p>
          <a:p>
            <a:pPr lvl="2"/>
            <a:r>
              <a:rPr lang="en-GB" dirty="0" smtClean="0"/>
              <a:t>10 ‘ordinary’ interviews </a:t>
            </a:r>
          </a:p>
          <a:p>
            <a:r>
              <a:rPr lang="en-GB" dirty="0" err="1" smtClean="0"/>
              <a:t>Autoethnography</a:t>
            </a:r>
            <a:r>
              <a:rPr lang="en-GB" dirty="0" smtClean="0"/>
              <a:t> (cut short)</a:t>
            </a:r>
          </a:p>
          <a:p>
            <a:r>
              <a:rPr lang="en-GB" dirty="0" smtClean="0"/>
              <a:t>Analysis of media material</a:t>
            </a:r>
          </a:p>
          <a:p>
            <a:r>
              <a:rPr lang="en-GB" dirty="0" smtClean="0"/>
              <a:t>Ongoing ethnographic engagement  </a:t>
            </a:r>
          </a:p>
        </p:txBody>
      </p:sp>
    </p:spTree>
    <p:extLst>
      <p:ext uri="{BB962C8B-B14F-4D97-AF65-F5344CB8AC3E}">
        <p14:creationId xmlns:p14="http://schemas.microsoft.com/office/powerpoint/2010/main" val="31221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most common questions: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many? Where? Who?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09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people run-commute in the UK?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001012"/>
          </a:xfrm>
        </p:spPr>
        <p:txBody>
          <a:bodyPr/>
          <a:lstStyle/>
          <a:p>
            <a:r>
              <a:rPr lang="en-GB" dirty="0" smtClean="0"/>
              <a:t>No idea. </a:t>
            </a:r>
          </a:p>
          <a:p>
            <a:endParaRPr lang="en-GB" dirty="0" smtClean="0"/>
          </a:p>
          <a:p>
            <a:r>
              <a:rPr lang="en-GB" dirty="0" smtClean="0"/>
              <a:t>The datasets do not exist but can tentatively use some proxies to estimate:</a:t>
            </a:r>
            <a:endParaRPr lang="en-GB" dirty="0"/>
          </a:p>
        </p:txBody>
      </p:sp>
      <p:pic>
        <p:nvPicPr>
          <p:cNvPr id="6" name="Picture 5" descr="Quick Pick #3: Footsteps | NEMESIS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985">
            <a:off x="2829831" y="2662601"/>
            <a:ext cx="4266233" cy="3600000"/>
          </a:xfrm>
          <a:prstGeom prst="rect">
            <a:avLst/>
          </a:prstGeom>
        </p:spPr>
      </p:pic>
      <p:pic>
        <p:nvPicPr>
          <p:cNvPr id="7" name="Picture 6" descr="Quick Pick #3: Footsteps | NEMESIS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985">
            <a:off x="5553358" y="4461004"/>
            <a:ext cx="2418954" cy="2041200"/>
          </a:xfrm>
          <a:prstGeom prst="rect">
            <a:avLst/>
          </a:prstGeom>
        </p:spPr>
      </p:pic>
      <p:pic>
        <p:nvPicPr>
          <p:cNvPr id="8" name="Picture 7" descr="Quick Pick #3: Footsteps | NEMESIS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985">
            <a:off x="8044828" y="4827348"/>
            <a:ext cx="2026461" cy="1710000"/>
          </a:xfrm>
          <a:prstGeom prst="rect">
            <a:avLst/>
          </a:prstGeom>
        </p:spPr>
      </p:pic>
      <p:pic>
        <p:nvPicPr>
          <p:cNvPr id="9" name="Picture 8" descr="Quick Pick #3: Footsteps | NEMESIS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985">
            <a:off x="10350395" y="6205905"/>
            <a:ext cx="571675" cy="48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2194" y="3891094"/>
            <a:ext cx="114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425,000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0286" y="5081494"/>
            <a:ext cx="1147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241,000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484075" y="5355688"/>
            <a:ext cx="114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202,000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232289" y="5784292"/>
            <a:ext cx="114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57,000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2947" y="5784292"/>
            <a:ext cx="1147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Strava</a:t>
            </a:r>
            <a:r>
              <a:rPr lang="en-GB" dirty="0" smtClean="0"/>
              <a:t> </a:t>
            </a:r>
          </a:p>
          <a:p>
            <a:r>
              <a:rPr lang="en-GB" dirty="0"/>
              <a:t>u</a:t>
            </a:r>
            <a:r>
              <a:rPr lang="en-GB" dirty="0" smtClean="0"/>
              <a:t>pper estimate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0421" y="5774879"/>
            <a:ext cx="1147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Strava</a:t>
            </a:r>
            <a:r>
              <a:rPr lang="en-GB" dirty="0" smtClean="0"/>
              <a:t> </a:t>
            </a:r>
          </a:p>
          <a:p>
            <a:r>
              <a:rPr lang="en-GB" dirty="0"/>
              <a:t>m</a:t>
            </a:r>
            <a:r>
              <a:rPr lang="en-GB" dirty="0" smtClean="0"/>
              <a:t>idway estimate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41811" y="5815746"/>
            <a:ext cx="1147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2011 Census estimate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02314" y="5815746"/>
            <a:ext cx="1147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Strava</a:t>
            </a:r>
            <a:r>
              <a:rPr lang="en-GB" dirty="0" smtClean="0"/>
              <a:t> </a:t>
            </a:r>
          </a:p>
          <a:p>
            <a:r>
              <a:rPr lang="en-GB" dirty="0" smtClean="0"/>
              <a:t>lower estimate</a:t>
            </a:r>
          </a:p>
        </p:txBody>
      </p:sp>
    </p:spTree>
    <p:extLst>
      <p:ext uri="{BB962C8B-B14F-4D97-AF65-F5344CB8AC3E}">
        <p14:creationId xmlns:p14="http://schemas.microsoft.com/office/powerpoint/2010/main" val="36048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Run-Commuting in the UK: the emergence, production and potential of a mobile practice 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PhD project in Department of Geography, Royal Holloway University of London</a:t>
            </a:r>
          </a:p>
          <a:p>
            <a:endParaRPr lang="en-GB" dirty="0"/>
          </a:p>
          <a:p>
            <a:r>
              <a:rPr lang="en-GB" dirty="0" smtClean="0"/>
              <a:t>5 years – eking towards the end</a:t>
            </a:r>
          </a:p>
        </p:txBody>
      </p:sp>
    </p:spTree>
    <p:extLst>
      <p:ext uri="{BB962C8B-B14F-4D97-AF65-F5344CB8AC3E}">
        <p14:creationId xmlns:p14="http://schemas.microsoft.com/office/powerpoint/2010/main" val="13102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Geography of run-commuting in the UK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r="27720"/>
          <a:stretch/>
        </p:blipFill>
        <p:spPr>
          <a:xfrm>
            <a:off x="3572256" y="753311"/>
            <a:ext cx="3958904" cy="497171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1" r="28485"/>
          <a:stretch/>
        </p:blipFill>
        <p:spPr>
          <a:xfrm>
            <a:off x="7785703" y="753310"/>
            <a:ext cx="3808173" cy="4971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8042" y="5725020"/>
            <a:ext cx="1947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Home locations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716123" y="5766342"/>
            <a:ext cx="1947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Work locations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3684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Geography of run-commuting in London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8042" y="5725020"/>
            <a:ext cx="1947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Home locations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716123" y="5766342"/>
            <a:ext cx="1947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Work locations</a:t>
            </a:r>
            <a:endParaRPr lang="en-GB" sz="20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8" t="25940" r="32832" b="19973"/>
          <a:stretch/>
        </p:blipFill>
        <p:spPr>
          <a:xfrm>
            <a:off x="3570477" y="1240990"/>
            <a:ext cx="3962460" cy="413568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21514" r="29052"/>
          <a:stretch/>
        </p:blipFill>
        <p:spPr>
          <a:xfrm>
            <a:off x="7644444" y="1240990"/>
            <a:ext cx="4122444" cy="4135682"/>
          </a:xfrm>
        </p:spPr>
      </p:pic>
    </p:spTree>
    <p:extLst>
      <p:ext uri="{BB962C8B-B14F-4D97-AF65-F5344CB8AC3E}">
        <p14:creationId xmlns:p14="http://schemas.microsoft.com/office/powerpoint/2010/main" val="1821544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run-commuters?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Gender</a:t>
            </a:r>
            <a:endParaRPr lang="en-GB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67783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35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run-commuters?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Age</a:t>
            </a:r>
            <a:endParaRPr lang="en-GB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990264"/>
              </p:ext>
            </p:extLst>
          </p:nvPr>
        </p:nvGraphicFramePr>
        <p:xfrm>
          <a:off x="3621024" y="597408"/>
          <a:ext cx="7562914" cy="568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44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run-commuters?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Age by gender </a:t>
            </a:r>
            <a:endParaRPr lang="en-GB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0000000-0008-0000-C9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894356"/>
              </p:ext>
            </p:extLst>
          </p:nvPr>
        </p:nvGraphicFramePr>
        <p:xfrm>
          <a:off x="3596640" y="658368"/>
          <a:ext cx="7997952" cy="541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44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run-commuters?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Dependants by gender</a:t>
            </a:r>
            <a:endParaRPr lang="en-GB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0000000-0008-0000-C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701852"/>
              </p:ext>
            </p:extLst>
          </p:nvPr>
        </p:nvGraphicFramePr>
        <p:xfrm>
          <a:off x="3706368" y="863600"/>
          <a:ext cx="7790688" cy="526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3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run-commuters?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Industry Sector</a:t>
            </a:r>
            <a:endParaRPr lang="en-GB" dirty="0"/>
          </a:p>
        </p:txBody>
      </p:sp>
      <p:graphicFrame>
        <p:nvGraphicFramePr>
          <p:cNvPr id="5" name="Content Placeholder 11">
            <a:extLst>
              <a:ext uri="{FF2B5EF4-FFF2-40B4-BE49-F238E27FC236}">
                <a16:creationId xmlns:a16="http://schemas.microsoft.com/office/drawing/2014/main" id="{515513BF-5C04-44AA-A9EC-3EDD67A83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283512"/>
              </p:ext>
            </p:extLst>
          </p:nvPr>
        </p:nvGraphicFramePr>
        <p:xfrm>
          <a:off x="3486912" y="292608"/>
          <a:ext cx="8229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5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run-commuters?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Household income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770728"/>
              </p:ext>
            </p:extLst>
          </p:nvPr>
        </p:nvGraphicFramePr>
        <p:xfrm>
          <a:off x="3535680" y="863600"/>
          <a:ext cx="7961376" cy="539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33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run-commuters?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Education level</a:t>
            </a:r>
            <a:endParaRPr lang="en-GB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080869"/>
              </p:ext>
            </p:extLst>
          </p:nvPr>
        </p:nvGraphicFramePr>
        <p:xfrm>
          <a:off x="3868738" y="863600"/>
          <a:ext cx="7315200" cy="5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66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run-commuters?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Ethnicity</a:t>
            </a:r>
            <a:endParaRPr lang="en-GB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79195752"/>
                  </p:ext>
                </p:extLst>
              </p:nvPr>
            </p:nvGraphicFramePr>
            <p:xfrm>
              <a:off x="3868738" y="863600"/>
              <a:ext cx="7315200" cy="51212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ontent Placeholder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8738" y="863600"/>
                <a:ext cx="7315200" cy="51212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36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Defining run-commuting</a:t>
            </a:r>
            <a:endParaRPr lang="en-GB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3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average UK run-commuter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White</a:t>
            </a:r>
          </a:p>
          <a:p>
            <a:r>
              <a:rPr lang="en-GB" dirty="0" smtClean="0"/>
              <a:t>Male</a:t>
            </a:r>
          </a:p>
          <a:p>
            <a:r>
              <a:rPr lang="en-GB" dirty="0" smtClean="0"/>
              <a:t>Middle Age</a:t>
            </a:r>
          </a:p>
          <a:p>
            <a:r>
              <a:rPr lang="en-GB" dirty="0" smtClean="0"/>
              <a:t>Middle / Upper income</a:t>
            </a:r>
          </a:p>
          <a:p>
            <a:r>
              <a:rPr lang="en-GB" dirty="0" smtClean="0"/>
              <a:t>Highly educated </a:t>
            </a:r>
          </a:p>
          <a:p>
            <a:r>
              <a:rPr lang="en-GB" dirty="0" smtClean="0"/>
              <a:t>Able bodied</a:t>
            </a:r>
          </a:p>
          <a:p>
            <a:r>
              <a:rPr lang="en-GB" dirty="0" smtClean="0"/>
              <a:t>Works in education or finance </a:t>
            </a:r>
          </a:p>
          <a:p>
            <a:endParaRPr lang="en-GB" dirty="0"/>
          </a:p>
          <a:p>
            <a:r>
              <a:rPr lang="en-GB" dirty="0" smtClean="0"/>
              <a:t>There is a lot of privilege involved with run-commuting. </a:t>
            </a:r>
          </a:p>
          <a:p>
            <a:r>
              <a:rPr lang="en-GB" dirty="0" smtClean="0"/>
              <a:t>It is a very gendered, bodied, classed and </a:t>
            </a:r>
            <a:r>
              <a:rPr lang="en-GB" dirty="0" err="1" smtClean="0"/>
              <a:t>racialised</a:t>
            </a:r>
            <a:r>
              <a:rPr lang="en-GB" smtClean="0"/>
              <a:t> practice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Simon Cook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Birmingham City University &amp; Royal Holloway University of London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Simon.Cook@bcu.ac.uk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@</a:t>
            </a:r>
            <a:r>
              <a:rPr lang="en-GB" dirty="0" err="1" smtClean="0"/>
              <a:t>SimonIanCook</a:t>
            </a:r>
            <a:endParaRPr lang="en-GB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Thank you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8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run-commuting?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 consensus about the term for the practice</a:t>
            </a:r>
          </a:p>
          <a:p>
            <a:pPr lvl="1"/>
            <a:r>
              <a:rPr lang="en-GB" dirty="0" smtClean="0"/>
              <a:t>Run-commuting</a:t>
            </a:r>
          </a:p>
          <a:p>
            <a:pPr lvl="1"/>
            <a:r>
              <a:rPr lang="en-GB" dirty="0" smtClean="0"/>
              <a:t>Running to work</a:t>
            </a:r>
          </a:p>
          <a:p>
            <a:pPr lvl="1"/>
            <a:r>
              <a:rPr lang="en-GB" dirty="0" smtClean="0"/>
              <a:t>Run to work</a:t>
            </a:r>
          </a:p>
          <a:p>
            <a:pPr lvl="1"/>
            <a:r>
              <a:rPr lang="en-GB" dirty="0" smtClean="0"/>
              <a:t>Commuter running</a:t>
            </a:r>
          </a:p>
          <a:p>
            <a:pPr lvl="1"/>
            <a:r>
              <a:rPr lang="en-GB" dirty="0" smtClean="0"/>
              <a:t>Home running </a:t>
            </a:r>
          </a:p>
          <a:p>
            <a:pPr lvl="1"/>
            <a:r>
              <a:rPr lang="en-GB" dirty="0" err="1" smtClean="0"/>
              <a:t>Turnschuhpendler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Run-commuting as an umbrella term. </a:t>
            </a:r>
          </a:p>
          <a:p>
            <a:endParaRPr lang="en-GB" dirty="0"/>
          </a:p>
          <a:p>
            <a:r>
              <a:rPr lang="en-GB" dirty="0" smtClean="0"/>
              <a:t>A practice in which people choose to run all or part of the way from home to work and/or vice-versa.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and run-commuting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Element of choice is crucial to understanding contemporary run-commuting in the UK.</a:t>
            </a:r>
          </a:p>
          <a:p>
            <a:endParaRPr lang="en-GB" dirty="0"/>
          </a:p>
          <a:p>
            <a:r>
              <a:rPr lang="en-GB" dirty="0" smtClean="0"/>
              <a:t>Running has always been a mode of transport</a:t>
            </a:r>
          </a:p>
          <a:p>
            <a:endParaRPr lang="en-GB" dirty="0"/>
          </a:p>
          <a:p>
            <a:r>
              <a:rPr lang="en-GB" dirty="0" smtClean="0"/>
              <a:t>Unlike historical instances, run-commuting is a mobility of choice rather than necessity. 	</a:t>
            </a:r>
          </a:p>
          <a:p>
            <a:endParaRPr lang="en-GB" dirty="0"/>
          </a:p>
          <a:p>
            <a:r>
              <a:rPr lang="en-GB" dirty="0" smtClean="0"/>
              <a:t>Choice also helps to differentiate it from other forms of running as transport. </a:t>
            </a:r>
          </a:p>
          <a:p>
            <a:pPr lvl="1"/>
            <a:r>
              <a:rPr lang="en-GB" dirty="0" smtClean="0"/>
              <a:t>Involuntary in less developed countries</a:t>
            </a:r>
          </a:p>
          <a:p>
            <a:pPr lvl="1"/>
            <a:r>
              <a:rPr lang="en-GB" dirty="0" smtClean="0"/>
              <a:t>Emergency running as transport</a:t>
            </a:r>
          </a:p>
          <a:p>
            <a:pPr lvl="1"/>
            <a:r>
              <a:rPr lang="en-GB" dirty="0" smtClean="0"/>
              <a:t>These are not included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6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Contemporary run-commuting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Run-commuting is not new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Run-commuting is not a wholly new practice </a:t>
            </a:r>
          </a:p>
          <a:p>
            <a:endParaRPr lang="en-GB" dirty="0"/>
          </a:p>
          <a:p>
            <a:r>
              <a:rPr lang="en-GB" dirty="0" smtClean="0"/>
              <a:t>Before sponsorship, many professional athletes would run to work</a:t>
            </a:r>
          </a:p>
          <a:p>
            <a:endParaRPr lang="en-GB" dirty="0"/>
          </a:p>
          <a:p>
            <a:r>
              <a:rPr lang="en-GB" dirty="0" smtClean="0"/>
              <a:t>Run-commuting is changing however. </a:t>
            </a:r>
          </a:p>
          <a:p>
            <a:pPr lvl="1"/>
            <a:r>
              <a:rPr lang="en-GB" dirty="0" smtClean="0"/>
              <a:t>New sense of enthusiasm</a:t>
            </a:r>
          </a:p>
          <a:p>
            <a:pPr lvl="1"/>
            <a:r>
              <a:rPr lang="en-GB" dirty="0" smtClean="0"/>
              <a:t>Increasing attention to the practice</a:t>
            </a:r>
          </a:p>
        </p:txBody>
      </p:sp>
    </p:spTree>
    <p:extLst>
      <p:ext uri="{BB962C8B-B14F-4D97-AF65-F5344CB8AC3E}">
        <p14:creationId xmlns:p14="http://schemas.microsoft.com/office/powerpoint/2010/main" val="16635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Increasing popularity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137" y="750251"/>
            <a:ext cx="4455904" cy="32208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0" y="4164302"/>
            <a:ext cx="8186321" cy="188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720" y="750251"/>
            <a:ext cx="3687480" cy="322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Increasing media interest over last five years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36"/>
          <a:stretch/>
        </p:blipFill>
        <p:spPr>
          <a:xfrm>
            <a:off x="3474720" y="69466"/>
            <a:ext cx="5620612" cy="3156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924" y="3651885"/>
            <a:ext cx="4243076" cy="3206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57"/>
          <a:stretch/>
        </p:blipFill>
        <p:spPr>
          <a:xfrm>
            <a:off x="9114473" y="600689"/>
            <a:ext cx="3077527" cy="2934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720" y="3361509"/>
            <a:ext cx="4377447" cy="31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8145256439F342BA9197B33E2B95A4" ma:contentTypeVersion="10" ma:contentTypeDescription="Create a new document." ma:contentTypeScope="" ma:versionID="65af50317ef4571d6964b8ad1482f04c">
  <xsd:schema xmlns:xsd="http://www.w3.org/2001/XMLSchema" xmlns:xs="http://www.w3.org/2001/XMLSchema" xmlns:p="http://schemas.microsoft.com/office/2006/metadata/properties" xmlns:ns2="0adf4914-86a8-4cee-b449-5b25bed8a2ef" xmlns:ns3="ae4e1952-8288-4bf6-af26-3764952c052b" targetNamespace="http://schemas.microsoft.com/office/2006/metadata/properties" ma:root="true" ma:fieldsID="d1ee842fded04ac841ef9bcc00b3b2ff" ns2:_="" ns3:_="">
    <xsd:import namespace="0adf4914-86a8-4cee-b449-5b25bed8a2ef"/>
    <xsd:import namespace="ae4e1952-8288-4bf6-af26-3764952c05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f4914-86a8-4cee-b449-5b25bed8a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e1952-8288-4bf6-af26-3764952c052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3C96B0-7ED9-464B-A978-F2504D93F5F0}"/>
</file>

<file path=customXml/itemProps2.xml><?xml version="1.0" encoding="utf-8"?>
<ds:datastoreItem xmlns:ds="http://schemas.openxmlformats.org/officeDocument/2006/customXml" ds:itemID="{23BFA675-01C1-4543-8F1F-9B4F37F2D66E}"/>
</file>

<file path=customXml/itemProps3.xml><?xml version="1.0" encoding="utf-8"?>
<ds:datastoreItem xmlns:ds="http://schemas.openxmlformats.org/officeDocument/2006/customXml" ds:itemID="{18934378-3606-4339-B25C-186E30E9B025}"/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1418</TotalTime>
  <Words>668</Words>
  <Application>Microsoft Office PowerPoint</Application>
  <PresentationFormat>Widescreen</PresentationFormat>
  <Paragraphs>154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Corbel</vt:lpstr>
      <vt:lpstr>Wingdings 2</vt:lpstr>
      <vt:lpstr>Frame</vt:lpstr>
      <vt:lpstr>The Rise of Run-Commuting in the UK</vt:lpstr>
      <vt:lpstr>The Project</vt:lpstr>
      <vt:lpstr>Defining run-commuting</vt:lpstr>
      <vt:lpstr>What is run-commuting?</vt:lpstr>
      <vt:lpstr>Choice and run-commuting</vt:lpstr>
      <vt:lpstr>Contemporary run-commuting</vt:lpstr>
      <vt:lpstr>Run-commuting is not new</vt:lpstr>
      <vt:lpstr>Increasing popularity </vt:lpstr>
      <vt:lpstr>Increasing media interest over last five years</vt:lpstr>
      <vt:lpstr>Institutionalisation of run-commuting </vt:lpstr>
      <vt:lpstr>Commercialisation of run-commuting </vt:lpstr>
      <vt:lpstr>Establishment of run-commuting schemes </vt:lpstr>
      <vt:lpstr>Contemporary run-commuting </vt:lpstr>
      <vt:lpstr>Changing practices </vt:lpstr>
      <vt:lpstr>Changing practices</vt:lpstr>
      <vt:lpstr>What did I do?</vt:lpstr>
      <vt:lpstr>Methods </vt:lpstr>
      <vt:lpstr>Three most common questions:</vt:lpstr>
      <vt:lpstr>How many people run-commute in the UK?</vt:lpstr>
      <vt:lpstr>Geography of run-commuting in the UK </vt:lpstr>
      <vt:lpstr>Geography of run-commuting in London </vt:lpstr>
      <vt:lpstr>Who are run-commuters?  Gender</vt:lpstr>
      <vt:lpstr>Who are run-commuters?  Age</vt:lpstr>
      <vt:lpstr>Who are run-commuters?  Age by gender </vt:lpstr>
      <vt:lpstr>Who are run-commuters?  Dependants by gender</vt:lpstr>
      <vt:lpstr>Who are run-commuters?  Industry Sector</vt:lpstr>
      <vt:lpstr>Who are run-commuters?  Household income</vt:lpstr>
      <vt:lpstr>Who are run-commuters?  Education level</vt:lpstr>
      <vt:lpstr>Who are run-commuters?  Ethnicity</vt:lpstr>
      <vt:lpstr>The average UK run-commuter</vt:lpstr>
      <vt:lpstr>Questions?</vt:lpstr>
    </vt:vector>
  </TitlesOfParts>
  <Company>Birmingham City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Run-Commuting</dc:title>
  <dc:creator>Simon Cook</dc:creator>
  <cp:lastModifiedBy>Simon Cook</cp:lastModifiedBy>
  <cp:revision>70</cp:revision>
  <dcterms:created xsi:type="dcterms:W3CDTF">2019-03-26T12:42:44Z</dcterms:created>
  <dcterms:modified xsi:type="dcterms:W3CDTF">2019-09-27T23:59:39Z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0x010100F48145256439F342BA9197B33E2B95A4</vt:lpwstr>
  </property>
</Properties>
</file>