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Umrun@Manchester.ac.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umrun@manchester.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Setting up a Run Commute Group</a:t>
            </a:r>
            <a:endParaRPr lang="en-GB" dirty="0"/>
          </a:p>
        </p:txBody>
      </p:sp>
      <p:sp>
        <p:nvSpPr>
          <p:cNvPr id="3" name="Subtitle 2"/>
          <p:cNvSpPr>
            <a:spLocks noGrp="1"/>
          </p:cNvSpPr>
          <p:nvPr>
            <p:ph type="subTitle" idx="1"/>
          </p:nvPr>
        </p:nvSpPr>
        <p:spPr/>
        <p:txBody>
          <a:bodyPr/>
          <a:lstStyle/>
          <a:p>
            <a:r>
              <a:rPr lang="en-GB" dirty="0" smtClean="0"/>
              <a:t>Ellen Stephenson - </a:t>
            </a:r>
          </a:p>
          <a:p>
            <a:r>
              <a:rPr lang="en-GB" dirty="0" smtClean="0"/>
              <a:t>The University of Manchester – </a:t>
            </a:r>
            <a:r>
              <a:rPr lang="en-GB" dirty="0" err="1" smtClean="0"/>
              <a:t>UMRun</a:t>
            </a:r>
            <a:r>
              <a:rPr lang="en-GB" dirty="0" smtClean="0"/>
              <a:t> </a:t>
            </a: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236518" y="504941"/>
            <a:ext cx="2514600" cy="3138170"/>
          </a:xfrm>
          <a:prstGeom prst="rect">
            <a:avLst/>
          </a:prstGeom>
        </p:spPr>
      </p:pic>
    </p:spTree>
    <p:extLst>
      <p:ext uri="{BB962C8B-B14F-4D97-AF65-F5344CB8AC3E}">
        <p14:creationId xmlns:p14="http://schemas.microsoft.com/office/powerpoint/2010/main" val="658700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5127"/>
          </a:xfrm>
        </p:spPr>
        <p:txBody>
          <a:bodyPr/>
          <a:lstStyle/>
          <a:p>
            <a:r>
              <a:rPr lang="en-GB" dirty="0"/>
              <a:t>2019 Survey  </a:t>
            </a:r>
            <a:r>
              <a:rPr lang="en-GB" sz="1600" dirty="0">
                <a:solidFill>
                  <a:schemeClr val="tx1"/>
                </a:solidFill>
              </a:rPr>
              <a:t>Results are in and being analysed</a:t>
            </a:r>
            <a:endParaRPr lang="en-GB" sz="1600" dirty="0"/>
          </a:p>
        </p:txBody>
      </p:sp>
      <p:sp>
        <p:nvSpPr>
          <p:cNvPr id="3" name="Content Placeholder 2"/>
          <p:cNvSpPr>
            <a:spLocks noGrp="1"/>
          </p:cNvSpPr>
          <p:nvPr>
            <p:ph idx="1"/>
          </p:nvPr>
        </p:nvSpPr>
        <p:spPr>
          <a:xfrm>
            <a:off x="677334" y="1454727"/>
            <a:ext cx="8596668" cy="5128953"/>
          </a:xfrm>
        </p:spPr>
        <p:txBody>
          <a:bodyPr>
            <a:normAutofit fontScale="92500" lnSpcReduction="20000"/>
          </a:bodyPr>
          <a:lstStyle/>
          <a:p>
            <a:r>
              <a:rPr lang="en-GB" dirty="0" smtClean="0"/>
              <a:t>Part 2 of this year’s survey concentrated on non runners</a:t>
            </a:r>
          </a:p>
          <a:p>
            <a:r>
              <a:rPr lang="en-GB" dirty="0" smtClean="0"/>
              <a:t>Of the 62 people who completed the questionnaire</a:t>
            </a:r>
          </a:p>
          <a:p>
            <a:r>
              <a:rPr lang="en-GB" dirty="0" smtClean="0"/>
              <a:t>Run commuting </a:t>
            </a:r>
          </a:p>
          <a:p>
            <a:pPr lvl="1"/>
            <a:r>
              <a:rPr lang="en-GB" dirty="0" smtClean="0"/>
              <a:t>25 were interested in run commuting </a:t>
            </a:r>
          </a:p>
          <a:p>
            <a:r>
              <a:rPr lang="en-GB" dirty="0" smtClean="0"/>
              <a:t>Run Groups </a:t>
            </a:r>
          </a:p>
          <a:p>
            <a:pPr lvl="1"/>
            <a:r>
              <a:rPr lang="en-GB" dirty="0" smtClean="0"/>
              <a:t>33 people were interested in these</a:t>
            </a:r>
          </a:p>
          <a:p>
            <a:r>
              <a:rPr lang="en-GB" dirty="0" smtClean="0"/>
              <a:t>Why people are not yet involved with run commuting </a:t>
            </a:r>
          </a:p>
          <a:p>
            <a:pPr lvl="1"/>
            <a:r>
              <a:rPr lang="en-GB" dirty="0" smtClean="0"/>
              <a:t>Distance of commute / time it would take (4)</a:t>
            </a:r>
          </a:p>
          <a:p>
            <a:pPr lvl="1"/>
            <a:r>
              <a:rPr lang="en-GB" dirty="0" smtClean="0"/>
              <a:t>Didn’t know about </a:t>
            </a:r>
            <a:r>
              <a:rPr lang="en-GB" dirty="0" err="1" smtClean="0"/>
              <a:t>UMRun</a:t>
            </a:r>
            <a:r>
              <a:rPr lang="en-GB" dirty="0" smtClean="0"/>
              <a:t> (5)</a:t>
            </a:r>
          </a:p>
          <a:p>
            <a:pPr lvl="1"/>
            <a:r>
              <a:rPr lang="en-GB" dirty="0" smtClean="0"/>
              <a:t>Lack of shower facilities  (3)</a:t>
            </a:r>
          </a:p>
          <a:p>
            <a:pPr lvl="1"/>
            <a:r>
              <a:rPr lang="en-GB" dirty="0" smtClean="0"/>
              <a:t>Childcare drop offs </a:t>
            </a:r>
            <a:r>
              <a:rPr lang="en-GB" dirty="0" err="1" smtClean="0"/>
              <a:t>etc</a:t>
            </a:r>
            <a:r>
              <a:rPr lang="en-GB" dirty="0" smtClean="0"/>
              <a:t> (3)</a:t>
            </a:r>
          </a:p>
          <a:p>
            <a:r>
              <a:rPr lang="en-GB" dirty="0" smtClean="0"/>
              <a:t>Why people have not yet joined the run groups</a:t>
            </a:r>
          </a:p>
          <a:p>
            <a:pPr lvl="1"/>
            <a:r>
              <a:rPr lang="en-GB" dirty="0" smtClean="0"/>
              <a:t>Nervous and intimidated – think they will be too slow</a:t>
            </a:r>
          </a:p>
          <a:p>
            <a:pPr lvl="1"/>
            <a:r>
              <a:rPr lang="en-GB" dirty="0" smtClean="0"/>
              <a:t>Didn’t know about them </a:t>
            </a:r>
          </a:p>
          <a:p>
            <a:pPr lvl="1"/>
            <a:r>
              <a:rPr lang="en-GB" dirty="0" smtClean="0"/>
              <a:t>Lack of shower facilities</a:t>
            </a:r>
          </a:p>
          <a:p>
            <a:pPr lvl="1"/>
            <a:r>
              <a:rPr lang="en-GB" dirty="0" smtClean="0"/>
              <a:t>Timings of the sessions</a:t>
            </a:r>
          </a:p>
          <a:p>
            <a:pPr lvl="1"/>
            <a:endParaRPr lang="en-GB" dirty="0" smtClean="0"/>
          </a:p>
        </p:txBody>
      </p:sp>
    </p:spTree>
    <p:extLst>
      <p:ext uri="{BB962C8B-B14F-4D97-AF65-F5344CB8AC3E}">
        <p14:creationId xmlns:p14="http://schemas.microsoft.com/office/powerpoint/2010/main" val="1774757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7067" y="5162204"/>
            <a:ext cx="7766936" cy="916554"/>
          </a:xfrm>
        </p:spPr>
        <p:txBody>
          <a:bodyPr/>
          <a:lstStyle/>
          <a:p>
            <a:pPr algn="l"/>
            <a:r>
              <a:rPr lang="en-GB" dirty="0" smtClean="0"/>
              <a:t>Ellen Stephenson –  ellen.stephenson@manchester.ac.uk</a:t>
            </a:r>
          </a:p>
          <a:p>
            <a:pPr algn="l"/>
            <a:r>
              <a:rPr lang="en-GB" dirty="0" smtClean="0"/>
              <a:t>The University of Manchester – </a:t>
            </a:r>
            <a:r>
              <a:rPr lang="en-GB" dirty="0" err="1" smtClean="0"/>
              <a:t>UMRun</a:t>
            </a:r>
            <a:r>
              <a:rPr lang="en-GB" dirty="0" smtClean="0"/>
              <a:t> </a:t>
            </a: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236518" y="504941"/>
            <a:ext cx="2514600" cy="3138170"/>
          </a:xfrm>
          <a:prstGeom prst="rect">
            <a:avLst/>
          </a:prstGeom>
        </p:spPr>
      </p:pic>
      <p:sp>
        <p:nvSpPr>
          <p:cNvPr id="6" name="TextBox 5"/>
          <p:cNvSpPr txBox="1"/>
          <p:nvPr/>
        </p:nvSpPr>
        <p:spPr>
          <a:xfrm>
            <a:off x="4705004" y="606830"/>
            <a:ext cx="4771505" cy="2031325"/>
          </a:xfrm>
          <a:prstGeom prst="rect">
            <a:avLst/>
          </a:prstGeom>
          <a:noFill/>
        </p:spPr>
        <p:txBody>
          <a:bodyPr wrap="square" rtlCol="0">
            <a:spAutoFit/>
          </a:bodyPr>
          <a:lstStyle/>
          <a:p>
            <a:endParaRPr lang="en-GB" b="1" dirty="0" smtClean="0">
              <a:hlinkClick r:id="rId3"/>
            </a:endParaRPr>
          </a:p>
          <a:p>
            <a:r>
              <a:rPr lang="en-GB" b="1" dirty="0" smtClean="0"/>
              <a:t>e:  </a:t>
            </a:r>
            <a:r>
              <a:rPr lang="en-GB" b="1" dirty="0" smtClean="0">
                <a:hlinkClick r:id="rId4"/>
              </a:rPr>
              <a:t>umrun@manchester.ac.uk</a:t>
            </a:r>
            <a:endParaRPr lang="en-GB" b="1" dirty="0" smtClean="0"/>
          </a:p>
          <a:p>
            <a:endParaRPr lang="en-GB" b="1" dirty="0"/>
          </a:p>
          <a:p>
            <a:r>
              <a:rPr lang="en-GB" b="1" dirty="0" smtClean="0"/>
              <a:t>https</a:t>
            </a:r>
            <a:r>
              <a:rPr lang="en-GB" b="1" dirty="0"/>
              <a:t>://www.facebook.com/groups/UMRUN</a:t>
            </a:r>
          </a:p>
          <a:p>
            <a:endParaRPr lang="en-GB" b="1" dirty="0" smtClean="0"/>
          </a:p>
          <a:p>
            <a:r>
              <a:rPr lang="en-GB" b="1" dirty="0" smtClean="0"/>
              <a:t>@</a:t>
            </a:r>
            <a:r>
              <a:rPr lang="en-GB" b="1" dirty="0" err="1" smtClean="0"/>
              <a:t>WeRun_UoM</a:t>
            </a:r>
            <a:endParaRPr lang="en-GB" b="1" dirty="0"/>
          </a:p>
          <a:p>
            <a:endParaRPr lang="en-GB" dirty="0" smtClean="0"/>
          </a:p>
        </p:txBody>
      </p:sp>
    </p:spTree>
    <p:extLst>
      <p:ext uri="{BB962C8B-B14F-4D97-AF65-F5344CB8AC3E}">
        <p14:creationId xmlns:p14="http://schemas.microsoft.com/office/powerpoint/2010/main" val="268063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Where it all began</a:t>
            </a:r>
            <a:endParaRPr lang="en-GB" dirty="0"/>
          </a:p>
        </p:txBody>
      </p:sp>
      <p:sp>
        <p:nvSpPr>
          <p:cNvPr id="3" name="Content Placeholder 2"/>
          <p:cNvSpPr>
            <a:spLocks noGrp="1"/>
          </p:cNvSpPr>
          <p:nvPr>
            <p:ph idx="1"/>
          </p:nvPr>
        </p:nvSpPr>
        <p:spPr/>
        <p:txBody>
          <a:bodyPr/>
          <a:lstStyle/>
          <a:p>
            <a:r>
              <a:rPr lang="en-GB" dirty="0" smtClean="0"/>
              <a:t>Helen Frost PhD Student University of Manchester</a:t>
            </a:r>
          </a:p>
          <a:p>
            <a:r>
              <a:rPr lang="en-GB" dirty="0" smtClean="0"/>
              <a:t>Simon Cook PhD Student, Runner and </a:t>
            </a:r>
            <a:r>
              <a:rPr lang="en-GB" dirty="0" err="1" smtClean="0"/>
              <a:t>Geograpgher</a:t>
            </a:r>
            <a:r>
              <a:rPr lang="en-GB" dirty="0" smtClean="0"/>
              <a:t> at Royal Holloway, University of London, 2014</a:t>
            </a:r>
          </a:p>
          <a:p>
            <a:pPr lvl="1"/>
            <a:r>
              <a:rPr lang="en-GB" dirty="0" smtClean="0"/>
              <a:t>PhD </a:t>
            </a:r>
            <a:r>
              <a:rPr lang="en-GB" dirty="0"/>
              <a:t>project titled ‘Run Commuting in the City: the emergence and potential of a mobility’. The project aims to provide the first academic accounts of the state of run commuting, focussing on why run commuting has emerged, how it may, or could change in the future, and what it tells us about how we live our lives today. The survey is one of a whole suite of methods Simon will use to research run commuting, and while global in its scope, the UK will be his major case study</a:t>
            </a:r>
            <a:r>
              <a:rPr lang="en-GB" dirty="0" smtClean="0"/>
              <a:t>.</a:t>
            </a:r>
          </a:p>
          <a:p>
            <a:pPr lvl="1"/>
            <a:r>
              <a:rPr lang="en-GB" dirty="0" smtClean="0"/>
              <a:t>This became part of </a:t>
            </a:r>
            <a:r>
              <a:rPr lang="en-GB" dirty="0"/>
              <a:t>The Big Run Commuting Survey </a:t>
            </a:r>
          </a:p>
        </p:txBody>
      </p:sp>
    </p:spTree>
    <p:extLst>
      <p:ext uri="{BB962C8B-B14F-4D97-AF65-F5344CB8AC3E}">
        <p14:creationId xmlns:p14="http://schemas.microsoft.com/office/powerpoint/2010/main" val="201422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was happening</a:t>
            </a:r>
            <a:endParaRPr lang="en-GB" dirty="0"/>
          </a:p>
        </p:txBody>
      </p:sp>
      <p:sp>
        <p:nvSpPr>
          <p:cNvPr id="3" name="Content Placeholder 2"/>
          <p:cNvSpPr>
            <a:spLocks noGrp="1"/>
          </p:cNvSpPr>
          <p:nvPr>
            <p:ph idx="1"/>
          </p:nvPr>
        </p:nvSpPr>
        <p:spPr/>
        <p:txBody>
          <a:bodyPr/>
          <a:lstStyle/>
          <a:p>
            <a:r>
              <a:rPr lang="en-GB" dirty="0" smtClean="0"/>
              <a:t>Simon was carrying out survey</a:t>
            </a:r>
          </a:p>
          <a:p>
            <a:r>
              <a:rPr lang="en-GB" dirty="0" smtClean="0"/>
              <a:t>Run commuting was starting to emerge in London</a:t>
            </a:r>
          </a:p>
          <a:p>
            <a:r>
              <a:rPr lang="en-GB" dirty="0" smtClean="0"/>
              <a:t>We were the first group outside of London to show any interest </a:t>
            </a:r>
          </a:p>
          <a:p>
            <a:r>
              <a:rPr lang="en-GB" dirty="0" smtClean="0"/>
              <a:t>We met with Simon </a:t>
            </a:r>
          </a:p>
          <a:p>
            <a:r>
              <a:rPr lang="en-GB" dirty="0" smtClean="0"/>
              <a:t>Research was required to see how what the current situation was and if there was  a potential for growth ( as suspected) so that we could set up a group – </a:t>
            </a:r>
          </a:p>
          <a:p>
            <a:r>
              <a:rPr lang="en-GB" dirty="0" smtClean="0"/>
              <a:t>Our wish was to build a profile of runners which would enable us to be able to build up a stronger society of run commuters </a:t>
            </a:r>
            <a:endParaRPr lang="en-GB" dirty="0"/>
          </a:p>
        </p:txBody>
      </p:sp>
    </p:spTree>
    <p:extLst>
      <p:ext uri="{BB962C8B-B14F-4D97-AF65-F5344CB8AC3E}">
        <p14:creationId xmlns:p14="http://schemas.microsoft.com/office/powerpoint/2010/main" val="271303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938"/>
          </a:xfrm>
        </p:spPr>
        <p:txBody>
          <a:bodyPr/>
          <a:lstStyle/>
          <a:p>
            <a:r>
              <a:rPr lang="en-GB" dirty="0" smtClean="0"/>
              <a:t>Survey </a:t>
            </a:r>
            <a:endParaRPr lang="en-GB" dirty="0"/>
          </a:p>
        </p:txBody>
      </p:sp>
      <p:sp>
        <p:nvSpPr>
          <p:cNvPr id="3" name="Content Placeholder 2"/>
          <p:cNvSpPr>
            <a:spLocks noGrp="1"/>
          </p:cNvSpPr>
          <p:nvPr>
            <p:ph idx="1"/>
          </p:nvPr>
        </p:nvSpPr>
        <p:spPr>
          <a:xfrm>
            <a:off x="677334" y="1396539"/>
            <a:ext cx="8596668" cy="4644824"/>
          </a:xfrm>
        </p:spPr>
        <p:txBody>
          <a:bodyPr>
            <a:normAutofit fontScale="92500" lnSpcReduction="10000"/>
          </a:bodyPr>
          <a:lstStyle/>
          <a:p>
            <a:r>
              <a:rPr lang="en-GB" dirty="0" smtClean="0"/>
              <a:t>From our survey we got 207 responses </a:t>
            </a:r>
          </a:p>
          <a:p>
            <a:pPr lvl="1"/>
            <a:r>
              <a:rPr lang="en-GB" dirty="0" smtClean="0"/>
              <a:t>81 Run commuters</a:t>
            </a:r>
          </a:p>
          <a:p>
            <a:pPr lvl="1"/>
            <a:r>
              <a:rPr lang="en-GB" dirty="0" smtClean="0"/>
              <a:t>126 Potential run commuters</a:t>
            </a:r>
          </a:p>
          <a:p>
            <a:r>
              <a:rPr lang="en-GB" dirty="0" smtClean="0"/>
              <a:t>Results  - Part 1 – Those who already run commute</a:t>
            </a:r>
          </a:p>
          <a:p>
            <a:pPr lvl="1"/>
            <a:r>
              <a:rPr lang="en-GB" dirty="0" smtClean="0"/>
              <a:t>Almost half lived between 2 &amp; 6 miles of the university</a:t>
            </a:r>
          </a:p>
          <a:p>
            <a:pPr lvl="1"/>
            <a:r>
              <a:rPr lang="en-GB" dirty="0" smtClean="0"/>
              <a:t>Whilst 25% of runners ran to work more than once a week, 17% ran less than once a week to work. 10% ran to work every day. </a:t>
            </a:r>
          </a:p>
          <a:p>
            <a:pPr lvl="1"/>
            <a:r>
              <a:rPr lang="en-GB" dirty="0" smtClean="0"/>
              <a:t>Thursday was the most popular day to run commute with 56.9% choosing this day.</a:t>
            </a:r>
          </a:p>
          <a:p>
            <a:pPr lvl="1"/>
            <a:r>
              <a:rPr lang="en-GB" dirty="0" smtClean="0"/>
              <a:t>76.8% ran the whole distance to work while 23.3% ran only part of their journey</a:t>
            </a:r>
          </a:p>
          <a:p>
            <a:pPr lvl="1"/>
            <a:r>
              <a:rPr lang="en-GB" dirty="0" smtClean="0"/>
              <a:t>Reason to run to work were given as : ( Most popular)</a:t>
            </a:r>
          </a:p>
          <a:p>
            <a:pPr lvl="2"/>
            <a:r>
              <a:rPr lang="en-GB" dirty="0" smtClean="0"/>
              <a:t>Training for races and fitting exercise into a busy lifestyle</a:t>
            </a:r>
          </a:p>
          <a:p>
            <a:pPr lvl="2"/>
            <a:r>
              <a:rPr lang="en-GB" dirty="0" smtClean="0"/>
              <a:t>To improve overall health and fitness </a:t>
            </a:r>
          </a:p>
          <a:p>
            <a:pPr lvl="1"/>
            <a:r>
              <a:rPr lang="en-GB" dirty="0" smtClean="0"/>
              <a:t>When asked what the university could do to improve the commute the overriding answer with 69% of respondents giving this was to improved shower and changing facilities. </a:t>
            </a:r>
            <a:endParaRPr lang="en-GB" dirty="0"/>
          </a:p>
        </p:txBody>
      </p:sp>
    </p:spTree>
    <p:extLst>
      <p:ext uri="{BB962C8B-B14F-4D97-AF65-F5344CB8AC3E}">
        <p14:creationId xmlns:p14="http://schemas.microsoft.com/office/powerpoint/2010/main" val="411502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5375"/>
          </a:xfrm>
        </p:spPr>
        <p:txBody>
          <a:bodyPr/>
          <a:lstStyle/>
          <a:p>
            <a:r>
              <a:rPr lang="en-GB" dirty="0" smtClean="0"/>
              <a:t>Survey  - </a:t>
            </a:r>
            <a:r>
              <a:rPr lang="en-GB" sz="1400" dirty="0" smtClean="0"/>
              <a:t>continued</a:t>
            </a:r>
            <a:endParaRPr lang="en-GB" dirty="0"/>
          </a:p>
        </p:txBody>
      </p:sp>
      <p:sp>
        <p:nvSpPr>
          <p:cNvPr id="3" name="Content Placeholder 2"/>
          <p:cNvSpPr>
            <a:spLocks noGrp="1"/>
          </p:cNvSpPr>
          <p:nvPr>
            <p:ph idx="1"/>
          </p:nvPr>
        </p:nvSpPr>
        <p:spPr>
          <a:xfrm>
            <a:off x="677334" y="1487979"/>
            <a:ext cx="8596668" cy="4553384"/>
          </a:xfrm>
        </p:spPr>
        <p:txBody>
          <a:bodyPr>
            <a:normAutofit lnSpcReduction="10000"/>
          </a:bodyPr>
          <a:lstStyle/>
          <a:p>
            <a:r>
              <a:rPr lang="en-GB" dirty="0" smtClean="0"/>
              <a:t>Results – Part 2 – Future run commuters</a:t>
            </a:r>
          </a:p>
          <a:p>
            <a:pPr lvl="1"/>
            <a:r>
              <a:rPr lang="en-GB" dirty="0" smtClean="0"/>
              <a:t>Many already chose active travel  - 25.5% cycled and 14.2% walked</a:t>
            </a:r>
          </a:p>
          <a:p>
            <a:pPr lvl="1"/>
            <a:r>
              <a:rPr lang="en-GB" dirty="0" smtClean="0"/>
              <a:t>25.6% had never thought about run commuting ad 29.5% say they started to consider it when they  heard about the </a:t>
            </a:r>
            <a:r>
              <a:rPr lang="en-GB" dirty="0" err="1" smtClean="0"/>
              <a:t>UMRun</a:t>
            </a:r>
            <a:r>
              <a:rPr lang="en-GB" dirty="0" smtClean="0"/>
              <a:t> and </a:t>
            </a:r>
            <a:r>
              <a:rPr lang="en-GB" dirty="0" err="1" smtClean="0"/>
              <a:t>Rundezvous</a:t>
            </a:r>
            <a:r>
              <a:rPr lang="en-GB" dirty="0" smtClean="0"/>
              <a:t> project. </a:t>
            </a:r>
          </a:p>
          <a:p>
            <a:pPr lvl="1"/>
            <a:r>
              <a:rPr lang="en-GB" dirty="0" smtClean="0"/>
              <a:t>Barriers to commuting were shown to be access to showers and lockers – 31.5% believe the did not have access to either these. </a:t>
            </a:r>
          </a:p>
          <a:p>
            <a:pPr lvl="2"/>
            <a:r>
              <a:rPr lang="en-GB" dirty="0" smtClean="0"/>
              <a:t>Other responses included : having to carry too much stuff, arriving at work tired, concerns about distance and time required to run commute.</a:t>
            </a:r>
          </a:p>
          <a:p>
            <a:pPr lvl="1"/>
            <a:r>
              <a:rPr lang="en-GB" dirty="0" smtClean="0"/>
              <a:t>When asked about their plans to run commute :</a:t>
            </a:r>
          </a:p>
          <a:p>
            <a:pPr lvl="2"/>
            <a:r>
              <a:rPr lang="en-GB" dirty="0" smtClean="0"/>
              <a:t>45% said they would look to run home from work, while 36.7% said they would look to run both ways </a:t>
            </a:r>
          </a:p>
          <a:p>
            <a:pPr lvl="2"/>
            <a:r>
              <a:rPr lang="en-GB" dirty="0" smtClean="0"/>
              <a:t>30.9% planned to run and use the bus, 20% planned to run and use the train and 20% would walk and run.</a:t>
            </a:r>
          </a:p>
          <a:p>
            <a:pPr lvl="1"/>
            <a:r>
              <a:rPr lang="en-GB" dirty="0" smtClean="0"/>
              <a:t>When asked what they would look to gain from run commuting the most popular response was fitness with 61% giving this as their answer.</a:t>
            </a:r>
            <a:endParaRPr lang="en-GB" dirty="0"/>
          </a:p>
        </p:txBody>
      </p:sp>
    </p:spTree>
    <p:extLst>
      <p:ext uri="{BB962C8B-B14F-4D97-AF65-F5344CB8AC3E}">
        <p14:creationId xmlns:p14="http://schemas.microsoft.com/office/powerpoint/2010/main" val="2654234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2247"/>
          </a:xfrm>
        </p:spPr>
        <p:txBody>
          <a:bodyPr/>
          <a:lstStyle/>
          <a:p>
            <a:r>
              <a:rPr lang="en-GB" dirty="0" smtClean="0"/>
              <a:t>What we did </a:t>
            </a:r>
            <a:endParaRPr lang="en-GB" dirty="0"/>
          </a:p>
        </p:txBody>
      </p:sp>
      <p:sp>
        <p:nvSpPr>
          <p:cNvPr id="3" name="Content Placeholder 2"/>
          <p:cNvSpPr>
            <a:spLocks noGrp="1"/>
          </p:cNvSpPr>
          <p:nvPr>
            <p:ph idx="1"/>
          </p:nvPr>
        </p:nvSpPr>
        <p:spPr>
          <a:xfrm>
            <a:off x="677334" y="1537855"/>
            <a:ext cx="8596668" cy="4503507"/>
          </a:xfrm>
        </p:spPr>
        <p:txBody>
          <a:bodyPr/>
          <a:lstStyle/>
          <a:p>
            <a:r>
              <a:rPr lang="en-GB" dirty="0" smtClean="0"/>
              <a:t>Launch event </a:t>
            </a:r>
          </a:p>
          <a:p>
            <a:pPr lvl="1"/>
            <a:r>
              <a:rPr lang="en-GB" dirty="0" smtClean="0"/>
              <a:t>Sign ups</a:t>
            </a:r>
          </a:p>
          <a:p>
            <a:pPr lvl="1"/>
            <a:r>
              <a:rPr lang="en-GB" dirty="0" smtClean="0"/>
              <a:t>Routes</a:t>
            </a:r>
          </a:p>
          <a:p>
            <a:pPr lvl="1"/>
            <a:r>
              <a:rPr lang="en-GB" dirty="0" smtClean="0"/>
              <a:t>Buddies</a:t>
            </a:r>
          </a:p>
          <a:p>
            <a:pPr lvl="1"/>
            <a:r>
              <a:rPr lang="en-GB" dirty="0" smtClean="0"/>
              <a:t>Free breakfast</a:t>
            </a:r>
          </a:p>
          <a:p>
            <a:pPr marL="457200" lvl="1" indent="0">
              <a:buNone/>
            </a:pPr>
            <a:endParaRPr lang="en-GB" dirty="0" smtClean="0"/>
          </a:p>
          <a:p>
            <a:r>
              <a:rPr lang="en-GB" dirty="0" smtClean="0"/>
              <a:t>Continuous breakfast meet event each month – </a:t>
            </a:r>
            <a:r>
              <a:rPr lang="en-GB" dirty="0" err="1" smtClean="0"/>
              <a:t>Rundezvous</a:t>
            </a:r>
            <a:r>
              <a:rPr lang="en-GB" dirty="0" smtClean="0"/>
              <a:t>, veggie café, smaller venue</a:t>
            </a:r>
          </a:p>
          <a:p>
            <a:r>
              <a:rPr lang="en-GB" dirty="0" smtClean="0"/>
              <a:t>Vouchers and prizes</a:t>
            </a:r>
          </a:p>
          <a:p>
            <a:r>
              <a:rPr lang="en-GB" dirty="0" smtClean="0"/>
              <a:t>Annual event, now combined with Corridor Active Travel event </a:t>
            </a:r>
          </a:p>
          <a:p>
            <a:pPr marL="0" indent="0">
              <a:buNone/>
            </a:pPr>
            <a:endParaRPr lang="en-GB" dirty="0"/>
          </a:p>
        </p:txBody>
      </p:sp>
    </p:spTree>
    <p:extLst>
      <p:ext uri="{BB962C8B-B14F-4D97-AF65-F5344CB8AC3E}">
        <p14:creationId xmlns:p14="http://schemas.microsoft.com/office/powerpoint/2010/main" val="91544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a:t>
            </a:r>
            <a:endParaRPr lang="en-GB" dirty="0"/>
          </a:p>
        </p:txBody>
      </p:sp>
      <p:sp>
        <p:nvSpPr>
          <p:cNvPr id="3" name="Content Placeholder 2"/>
          <p:cNvSpPr>
            <a:spLocks noGrp="1"/>
          </p:cNvSpPr>
          <p:nvPr>
            <p:ph idx="1"/>
          </p:nvPr>
        </p:nvSpPr>
        <p:spPr/>
        <p:txBody>
          <a:bodyPr/>
          <a:lstStyle/>
          <a:p>
            <a:r>
              <a:rPr lang="en-GB" dirty="0" smtClean="0"/>
              <a:t>Buddy system  - </a:t>
            </a:r>
          </a:p>
          <a:p>
            <a:pPr lvl="1"/>
            <a:r>
              <a:rPr lang="en-GB" dirty="0" smtClean="0"/>
              <a:t>certain areas were successful</a:t>
            </a:r>
          </a:p>
          <a:p>
            <a:pPr lvl="1"/>
            <a:r>
              <a:rPr lang="en-GB" dirty="0" smtClean="0"/>
              <a:t>Issues remains on how to connect people </a:t>
            </a:r>
          </a:p>
          <a:p>
            <a:pPr lvl="1"/>
            <a:r>
              <a:rPr lang="en-GB" dirty="0" smtClean="0"/>
              <a:t>There is a travel buddies website for car users could we not have the same ( not necessary to be at same institution.  </a:t>
            </a:r>
          </a:p>
          <a:p>
            <a:r>
              <a:rPr lang="en-GB" dirty="0" smtClean="0"/>
              <a:t>Combining run commute with run clubs – </a:t>
            </a:r>
          </a:p>
          <a:p>
            <a:pPr lvl="1"/>
            <a:r>
              <a:rPr lang="en-GB" dirty="0" smtClean="0"/>
              <a:t>administration and sharing information to members</a:t>
            </a:r>
          </a:p>
          <a:p>
            <a:r>
              <a:rPr lang="en-GB" dirty="0" smtClean="0"/>
              <a:t>Joining forces with </a:t>
            </a:r>
            <a:r>
              <a:rPr lang="en-GB" dirty="0" err="1" smtClean="0"/>
              <a:t>UoM</a:t>
            </a:r>
            <a:r>
              <a:rPr lang="en-GB" dirty="0" smtClean="0"/>
              <a:t> sport to promote other running activities such as the </a:t>
            </a:r>
            <a:r>
              <a:rPr lang="en-GB" dirty="0" err="1" smtClean="0"/>
              <a:t>Purplewave</a:t>
            </a:r>
            <a:r>
              <a:rPr lang="en-GB" dirty="0" smtClean="0"/>
              <a:t>  - providing a pathway and support for new and existing runners </a:t>
            </a:r>
            <a:endParaRPr lang="en-GB" dirty="0"/>
          </a:p>
        </p:txBody>
      </p:sp>
    </p:spTree>
    <p:extLst>
      <p:ext uri="{BB962C8B-B14F-4D97-AF65-F5344CB8AC3E}">
        <p14:creationId xmlns:p14="http://schemas.microsoft.com/office/powerpoint/2010/main" val="751969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a:t>
            </a:r>
            <a:endParaRPr lang="en-GB" dirty="0"/>
          </a:p>
        </p:txBody>
      </p:sp>
      <p:sp>
        <p:nvSpPr>
          <p:cNvPr id="3" name="Content Placeholder 2"/>
          <p:cNvSpPr>
            <a:spLocks noGrp="1"/>
          </p:cNvSpPr>
          <p:nvPr>
            <p:ph idx="1"/>
          </p:nvPr>
        </p:nvSpPr>
        <p:spPr>
          <a:xfrm>
            <a:off x="677334" y="1687485"/>
            <a:ext cx="8596668" cy="4788130"/>
          </a:xfrm>
        </p:spPr>
        <p:txBody>
          <a:bodyPr>
            <a:normAutofit fontScale="85000" lnSpcReduction="20000"/>
          </a:bodyPr>
          <a:lstStyle/>
          <a:p>
            <a:r>
              <a:rPr lang="en-GB" dirty="0" smtClean="0"/>
              <a:t>Running with buddies and groups</a:t>
            </a:r>
          </a:p>
          <a:p>
            <a:r>
              <a:rPr lang="en-GB" dirty="0" smtClean="0"/>
              <a:t>Getting people close by to run</a:t>
            </a:r>
          </a:p>
          <a:p>
            <a:pPr lvl="1"/>
            <a:r>
              <a:rPr lang="en-GB" dirty="0" smtClean="0"/>
              <a:t>Those who live local can’t see the worth</a:t>
            </a:r>
          </a:p>
          <a:p>
            <a:pPr lvl="1"/>
            <a:r>
              <a:rPr lang="en-GB" dirty="0" smtClean="0"/>
              <a:t>Devising routes from closer destination to encourage especially on </a:t>
            </a:r>
          </a:p>
          <a:p>
            <a:r>
              <a:rPr lang="en-GB" dirty="0" smtClean="0"/>
              <a:t>Funding </a:t>
            </a:r>
          </a:p>
          <a:p>
            <a:pPr lvl="1"/>
            <a:r>
              <a:rPr lang="en-GB" dirty="0" smtClean="0"/>
              <a:t>Supported by Sustainability office – breakfasts, vouchers, marketing </a:t>
            </a:r>
          </a:p>
          <a:p>
            <a:pPr lvl="1"/>
            <a:r>
              <a:rPr lang="en-GB" dirty="0" smtClean="0"/>
              <a:t>Reduced funding each year </a:t>
            </a:r>
          </a:p>
          <a:p>
            <a:pPr lvl="1"/>
            <a:r>
              <a:rPr lang="en-GB" dirty="0" smtClean="0"/>
              <a:t>Find ways of making it worth their while – not sure what they want </a:t>
            </a:r>
          </a:p>
          <a:p>
            <a:r>
              <a:rPr lang="en-GB" dirty="0" smtClean="0"/>
              <a:t>Lack of time on the part of the committee – volunteer run</a:t>
            </a:r>
          </a:p>
          <a:p>
            <a:r>
              <a:rPr lang="en-GB" dirty="0" smtClean="0"/>
              <a:t>Still </a:t>
            </a:r>
            <a:r>
              <a:rPr lang="en-GB" dirty="0"/>
              <a:t>a lack of </a:t>
            </a:r>
            <a:r>
              <a:rPr lang="en-GB" dirty="0" smtClean="0"/>
              <a:t>facilities</a:t>
            </a:r>
          </a:p>
          <a:p>
            <a:pPr lvl="1"/>
            <a:r>
              <a:rPr lang="en-GB" dirty="0" smtClean="0"/>
              <a:t>New building with suitable facilities – yet to see </a:t>
            </a:r>
          </a:p>
          <a:p>
            <a:pPr lvl="1"/>
            <a:r>
              <a:rPr lang="en-GB" dirty="0" smtClean="0"/>
              <a:t>Old buildings are the biggest issue</a:t>
            </a:r>
          </a:p>
          <a:p>
            <a:pPr lvl="1"/>
            <a:r>
              <a:rPr lang="en-GB" dirty="0" smtClean="0"/>
              <a:t>Need to lobby the university more – ensure it is in their plans to meet 2020 goals on sustainability and social responsibility</a:t>
            </a:r>
            <a:endParaRPr lang="en-GB" dirty="0"/>
          </a:p>
          <a:p>
            <a:pPr lvl="1"/>
            <a:endParaRPr lang="en-GB" dirty="0" smtClean="0"/>
          </a:p>
          <a:p>
            <a:pPr marL="0" indent="0">
              <a:buNone/>
            </a:pPr>
            <a:r>
              <a:rPr lang="en-GB" dirty="0" smtClean="0"/>
              <a:t> </a:t>
            </a:r>
            <a:endParaRPr lang="en-GB" dirty="0"/>
          </a:p>
        </p:txBody>
      </p:sp>
    </p:spTree>
    <p:extLst>
      <p:ext uri="{BB962C8B-B14F-4D97-AF65-F5344CB8AC3E}">
        <p14:creationId xmlns:p14="http://schemas.microsoft.com/office/powerpoint/2010/main" val="1520509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6815"/>
          </a:xfrm>
        </p:spPr>
        <p:txBody>
          <a:bodyPr>
            <a:normAutofit fontScale="90000"/>
          </a:bodyPr>
          <a:lstStyle/>
          <a:p>
            <a:r>
              <a:rPr lang="en-GB" dirty="0" smtClean="0"/>
              <a:t>2019 Survey  </a:t>
            </a:r>
            <a:r>
              <a:rPr lang="en-GB" sz="1800" dirty="0">
                <a:solidFill>
                  <a:schemeClr val="tx1"/>
                </a:solidFill>
              </a:rPr>
              <a:t>Results are in and being analysed</a:t>
            </a:r>
            <a:r>
              <a:rPr lang="en-GB" dirty="0"/>
              <a:t/>
            </a:r>
            <a:br>
              <a:rPr lang="en-GB" dirty="0"/>
            </a:br>
            <a:endParaRPr lang="en-GB" dirty="0"/>
          </a:p>
        </p:txBody>
      </p:sp>
      <p:sp>
        <p:nvSpPr>
          <p:cNvPr id="3" name="Content Placeholder 2"/>
          <p:cNvSpPr>
            <a:spLocks noGrp="1"/>
          </p:cNvSpPr>
          <p:nvPr>
            <p:ph idx="1"/>
          </p:nvPr>
        </p:nvSpPr>
        <p:spPr>
          <a:xfrm>
            <a:off x="677334" y="1687485"/>
            <a:ext cx="8596668" cy="4353878"/>
          </a:xfrm>
        </p:spPr>
        <p:txBody>
          <a:bodyPr>
            <a:normAutofit fontScale="85000" lnSpcReduction="20000"/>
          </a:bodyPr>
          <a:lstStyle/>
          <a:p>
            <a:r>
              <a:rPr lang="en-GB" dirty="0" smtClean="0"/>
              <a:t>Results Part 1 – Runners  </a:t>
            </a:r>
          </a:p>
          <a:p>
            <a:r>
              <a:rPr lang="en-GB" dirty="0"/>
              <a:t>From our survey we got </a:t>
            </a:r>
            <a:r>
              <a:rPr lang="en-GB" dirty="0" smtClean="0"/>
              <a:t>74 complete </a:t>
            </a:r>
            <a:r>
              <a:rPr lang="en-GB" dirty="0"/>
              <a:t>responses </a:t>
            </a:r>
          </a:p>
          <a:p>
            <a:pPr lvl="1"/>
            <a:r>
              <a:rPr lang="en-GB" dirty="0" smtClean="0"/>
              <a:t>47 </a:t>
            </a:r>
            <a:r>
              <a:rPr lang="en-GB" dirty="0"/>
              <a:t>Run commuters</a:t>
            </a:r>
          </a:p>
          <a:p>
            <a:pPr lvl="1"/>
            <a:r>
              <a:rPr lang="en-GB" dirty="0" smtClean="0"/>
              <a:t>27 </a:t>
            </a:r>
            <a:r>
              <a:rPr lang="en-GB" dirty="0"/>
              <a:t>Potential run commuters</a:t>
            </a:r>
          </a:p>
          <a:p>
            <a:pPr lvl="1"/>
            <a:r>
              <a:rPr lang="en-GB" dirty="0" smtClean="0"/>
              <a:t>Almost </a:t>
            </a:r>
            <a:r>
              <a:rPr lang="en-GB" dirty="0"/>
              <a:t>half lived between 2 &amp; 6 miles of the </a:t>
            </a:r>
            <a:r>
              <a:rPr lang="en-GB" dirty="0" smtClean="0"/>
              <a:t>university (42.5%) with 31.9% living 6 -10Km form university</a:t>
            </a:r>
            <a:endParaRPr lang="en-GB" dirty="0"/>
          </a:p>
          <a:p>
            <a:pPr lvl="1"/>
            <a:r>
              <a:rPr lang="en-GB" dirty="0"/>
              <a:t>Whilst </a:t>
            </a:r>
            <a:r>
              <a:rPr lang="en-GB" dirty="0" smtClean="0"/>
              <a:t>23.4% of </a:t>
            </a:r>
            <a:r>
              <a:rPr lang="en-GB" dirty="0"/>
              <a:t>runners ran to work more than once a week, </a:t>
            </a:r>
            <a:r>
              <a:rPr lang="en-GB" dirty="0" smtClean="0"/>
              <a:t>23.3%  </a:t>
            </a:r>
            <a:r>
              <a:rPr lang="en-GB" dirty="0"/>
              <a:t>ran less than once a week to work. </a:t>
            </a:r>
            <a:endParaRPr lang="en-GB" dirty="0" smtClean="0"/>
          </a:p>
          <a:p>
            <a:pPr lvl="1"/>
            <a:r>
              <a:rPr lang="en-GB" dirty="0" smtClean="0"/>
              <a:t>Thursday </a:t>
            </a:r>
            <a:r>
              <a:rPr lang="en-GB" dirty="0"/>
              <a:t>was the most popular day to run commute with </a:t>
            </a:r>
            <a:r>
              <a:rPr lang="en-GB" dirty="0" smtClean="0"/>
              <a:t>51% </a:t>
            </a:r>
            <a:r>
              <a:rPr lang="en-GB" dirty="0"/>
              <a:t>choosing this day.</a:t>
            </a:r>
          </a:p>
          <a:p>
            <a:pPr lvl="1"/>
            <a:r>
              <a:rPr lang="en-GB" dirty="0" smtClean="0"/>
              <a:t>72% </a:t>
            </a:r>
            <a:r>
              <a:rPr lang="en-GB" dirty="0"/>
              <a:t>ran the whole distance to work while </a:t>
            </a:r>
            <a:r>
              <a:rPr lang="en-GB" dirty="0" smtClean="0"/>
              <a:t>21% </a:t>
            </a:r>
            <a:r>
              <a:rPr lang="en-GB" dirty="0"/>
              <a:t>ran only part of their journey</a:t>
            </a:r>
          </a:p>
          <a:p>
            <a:pPr lvl="1"/>
            <a:r>
              <a:rPr lang="en-GB" dirty="0"/>
              <a:t>Reason to run to work were given as : ( Most popular)</a:t>
            </a:r>
          </a:p>
          <a:p>
            <a:pPr lvl="2"/>
            <a:r>
              <a:rPr lang="en-GB" dirty="0"/>
              <a:t>Training for races </a:t>
            </a:r>
            <a:r>
              <a:rPr lang="en-GB" dirty="0" smtClean="0"/>
              <a:t>and to maintain fitness  </a:t>
            </a:r>
          </a:p>
          <a:p>
            <a:pPr lvl="2"/>
            <a:r>
              <a:rPr lang="en-GB" dirty="0" smtClean="0"/>
              <a:t>Fitting </a:t>
            </a:r>
            <a:r>
              <a:rPr lang="en-GB" dirty="0"/>
              <a:t>exercise into a busy lifestyle</a:t>
            </a:r>
          </a:p>
          <a:p>
            <a:pPr lvl="2"/>
            <a:r>
              <a:rPr lang="en-GB" dirty="0"/>
              <a:t>To improve overall health and </a:t>
            </a:r>
            <a:r>
              <a:rPr lang="en-GB" dirty="0" smtClean="0"/>
              <a:t>wellbeing</a:t>
            </a:r>
            <a:endParaRPr lang="en-GB" dirty="0"/>
          </a:p>
          <a:p>
            <a:pPr lvl="1"/>
            <a:r>
              <a:rPr lang="en-GB" dirty="0"/>
              <a:t>When asked what the university could do to improve the commute the overriding answer with </a:t>
            </a:r>
            <a:r>
              <a:rPr lang="en-GB" dirty="0" smtClean="0"/>
              <a:t>53% </a:t>
            </a:r>
            <a:r>
              <a:rPr lang="en-GB" dirty="0"/>
              <a:t>of respondents giving this was to improved </a:t>
            </a:r>
            <a:r>
              <a:rPr lang="en-GB" dirty="0" smtClean="0"/>
              <a:t>shower, changing and locker facilities.</a:t>
            </a:r>
            <a:endParaRPr lang="en-GB" dirty="0"/>
          </a:p>
          <a:p>
            <a:endParaRPr lang="en-GB" dirty="0"/>
          </a:p>
        </p:txBody>
      </p:sp>
    </p:spTree>
    <p:extLst>
      <p:ext uri="{BB962C8B-B14F-4D97-AF65-F5344CB8AC3E}">
        <p14:creationId xmlns:p14="http://schemas.microsoft.com/office/powerpoint/2010/main" val="12827421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8145256439F342BA9197B33E2B95A4" ma:contentTypeVersion="10" ma:contentTypeDescription="Create a new document." ma:contentTypeScope="" ma:versionID="65af50317ef4571d6964b8ad1482f04c">
  <xsd:schema xmlns:xsd="http://www.w3.org/2001/XMLSchema" xmlns:xs="http://www.w3.org/2001/XMLSchema" xmlns:p="http://schemas.microsoft.com/office/2006/metadata/properties" xmlns:ns2="0adf4914-86a8-4cee-b449-5b25bed8a2ef" xmlns:ns3="ae4e1952-8288-4bf6-af26-3764952c052b" targetNamespace="http://schemas.microsoft.com/office/2006/metadata/properties" ma:root="true" ma:fieldsID="d1ee842fded04ac841ef9bcc00b3b2ff" ns2:_="" ns3:_="">
    <xsd:import namespace="0adf4914-86a8-4cee-b449-5b25bed8a2ef"/>
    <xsd:import namespace="ae4e1952-8288-4bf6-af26-3764952c05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df4914-86a8-4cee-b449-5b25bed8a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4e1952-8288-4bf6-af26-3764952c052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2A4A16-6E57-49EB-9FCB-B75392B0383E}"/>
</file>

<file path=customXml/itemProps2.xml><?xml version="1.0" encoding="utf-8"?>
<ds:datastoreItem xmlns:ds="http://schemas.openxmlformats.org/officeDocument/2006/customXml" ds:itemID="{892CE3A8-612F-4B38-BF9E-36EBA2BC3A86}"/>
</file>

<file path=customXml/itemProps3.xml><?xml version="1.0" encoding="utf-8"?>
<ds:datastoreItem xmlns:ds="http://schemas.openxmlformats.org/officeDocument/2006/customXml" ds:itemID="{3D9439DD-3DFD-471D-808D-2EE10BD4E545}"/>
</file>

<file path=docProps/app.xml><?xml version="1.0" encoding="utf-8"?>
<Properties xmlns="http://schemas.openxmlformats.org/officeDocument/2006/extended-properties" xmlns:vt="http://schemas.openxmlformats.org/officeDocument/2006/docPropsVTypes">
  <Template>Facet</Template>
  <TotalTime>329</TotalTime>
  <Words>1120</Words>
  <Application>Microsoft Office PowerPoint</Application>
  <PresentationFormat>Widescreen</PresentationFormat>
  <Paragraphs>111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Setting up a Run Commute Group</vt:lpstr>
      <vt:lpstr>Where it all began</vt:lpstr>
      <vt:lpstr>What was happening</vt:lpstr>
      <vt:lpstr>Survey </vt:lpstr>
      <vt:lpstr>Survey  - continued</vt:lpstr>
      <vt:lpstr>What we did </vt:lpstr>
      <vt:lpstr>Changes </vt:lpstr>
      <vt:lpstr>Issues </vt:lpstr>
      <vt:lpstr>2019 Survey  Results are in and being analysed </vt:lpstr>
      <vt:lpstr>2019 Survey  Results are in and being analysed</vt:lpstr>
      <vt:lpstr>PowerPoint Presentation</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up a Run Commute Group</dc:title>
  <dc:creator>Ellen Stephenson</dc:creator>
  <cp:lastModifiedBy>Ellen Stephenson</cp:lastModifiedBy>
  <cp:revision>17</cp:revision>
  <dcterms:created xsi:type="dcterms:W3CDTF">2019-10-01T09:52:28Z</dcterms:created>
  <dcterms:modified xsi:type="dcterms:W3CDTF">2019-10-01T15:21:45Z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0x010100F48145256439F342BA9197B33E2B95A4</vt:lpwstr>
  </property>
</Properties>
</file>