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98" r:id="rId3"/>
    <p:sldId id="297" r:id="rId4"/>
    <p:sldId id="285" r:id="rId5"/>
    <p:sldId id="306" r:id="rId6"/>
    <p:sldId id="309" r:id="rId7"/>
    <p:sldId id="305" r:id="rId8"/>
    <p:sldId id="312" r:id="rId9"/>
    <p:sldId id="314" r:id="rId10"/>
    <p:sldId id="268" r:id="rId11"/>
    <p:sldId id="290" r:id="rId12"/>
    <p:sldId id="287" r:id="rId13"/>
    <p:sldId id="281" r:id="rId14"/>
    <p:sldId id="308" r:id="rId15"/>
    <p:sldId id="263" r:id="rId16"/>
    <p:sldId id="313" r:id="rId17"/>
    <p:sldId id="315" r:id="rId18"/>
    <p:sldId id="316" r:id="rId19"/>
    <p:sldId id="274" r:id="rId20"/>
    <p:sldId id="275" r:id="rId21"/>
    <p:sldId id="279" r:id="rId22"/>
    <p:sldId id="277" r:id="rId23"/>
    <p:sldId id="304" r:id="rId24"/>
    <p:sldId id="278" r:id="rId2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BF88B-2E2C-4DCE-9CAB-2D2D8D82C2F4}" v="18" dt="2019-10-02T10:24:0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8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badamosi" userId="2224ff2d-7691-4c32-a634-2ea7bcb270fc" providerId="ADAL" clId="{9408AFB3-7FD6-0C44-BE8B-A700295A1430}"/>
  </pc:docChgLst>
  <pc:docChgLst>
    <pc:chgData name="Gbadamosi" userId="S::a.r.gbadamosi@edu.salford.ac.uk::2224ff2d-7691-4c32-a634-2ea7bcb270fc" providerId="AD" clId="Web-{55AA7838-C35D-0514-8D76-484DF2F72A06}"/>
  </pc:docChgLst>
  <pc:docChgLst>
    <pc:chgData name="Gbadamosi Abolanle Rukayat" userId="2224ff2d-7691-4c32-a634-2ea7bcb270fc" providerId="ADAL" clId="{26EBF88B-2E2C-4DCE-9CAB-2D2D8D82C2F4}"/>
    <pc:docChg chg="undo redo custSel mod addSld delSld modSld sldOrd">
      <pc:chgData name="Gbadamosi Abolanle Rukayat" userId="2224ff2d-7691-4c32-a634-2ea7bcb270fc" providerId="ADAL" clId="{26EBF88B-2E2C-4DCE-9CAB-2D2D8D82C2F4}" dt="2019-10-02T11:02:55.404" v="333" actId="6549"/>
      <pc:docMkLst>
        <pc:docMk/>
      </pc:docMkLst>
      <pc:sldChg chg="addSp delSp">
        <pc:chgData name="Gbadamosi Abolanle Rukayat" userId="2224ff2d-7691-4c32-a634-2ea7bcb270fc" providerId="ADAL" clId="{26EBF88B-2E2C-4DCE-9CAB-2D2D8D82C2F4}" dt="2019-10-02T09:48:57.472" v="2" actId="478"/>
        <pc:sldMkLst>
          <pc:docMk/>
          <pc:sldMk cId="0" sldId="260"/>
        </pc:sldMkLst>
        <pc:picChg chg="add del">
          <ac:chgData name="Gbadamosi Abolanle Rukayat" userId="2224ff2d-7691-4c32-a634-2ea7bcb270fc" providerId="ADAL" clId="{26EBF88B-2E2C-4DCE-9CAB-2D2D8D82C2F4}" dt="2019-10-02T09:48:57.472" v="2" actId="478"/>
          <ac:picMkLst>
            <pc:docMk/>
            <pc:sldMk cId="0" sldId="260"/>
            <ac:picMk id="5" creationId="{00000000-0000-0000-0000-000000000000}"/>
          </ac:picMkLst>
        </pc:picChg>
      </pc:sldChg>
      <pc:sldChg chg="delSp">
        <pc:chgData name="Gbadamosi Abolanle Rukayat" userId="2224ff2d-7691-4c32-a634-2ea7bcb270fc" providerId="ADAL" clId="{26EBF88B-2E2C-4DCE-9CAB-2D2D8D82C2F4}" dt="2019-10-02T10:24:22.015" v="278" actId="478"/>
        <pc:sldMkLst>
          <pc:docMk/>
          <pc:sldMk cId="0" sldId="263"/>
        </pc:sldMkLst>
        <pc:picChg chg="del">
          <ac:chgData name="Gbadamosi Abolanle Rukayat" userId="2224ff2d-7691-4c32-a634-2ea7bcb270fc" providerId="ADAL" clId="{26EBF88B-2E2C-4DCE-9CAB-2D2D8D82C2F4}" dt="2019-10-02T10:24:22.015" v="278" actId="478"/>
          <ac:picMkLst>
            <pc:docMk/>
            <pc:sldMk cId="0" sldId="263"/>
            <ac:picMk id="25604" creationId="{EA6D8208-36F3-4BF5-8FFA-0A2F60E146CA}"/>
          </ac:picMkLst>
        </pc:picChg>
      </pc:sldChg>
      <pc:sldChg chg="delSp add">
        <pc:chgData name="Gbadamosi Abolanle Rukayat" userId="2224ff2d-7691-4c32-a634-2ea7bcb270fc" providerId="ADAL" clId="{26EBF88B-2E2C-4DCE-9CAB-2D2D8D82C2F4}" dt="2019-10-02T10:24:08.287" v="275" actId="478"/>
        <pc:sldMkLst>
          <pc:docMk/>
          <pc:sldMk cId="0" sldId="268"/>
        </pc:sldMkLst>
        <pc:picChg chg="del">
          <ac:chgData name="Gbadamosi Abolanle Rukayat" userId="2224ff2d-7691-4c32-a634-2ea7bcb270fc" providerId="ADAL" clId="{26EBF88B-2E2C-4DCE-9CAB-2D2D8D82C2F4}" dt="2019-10-02T10:24:08.287" v="275" actId="478"/>
          <ac:picMkLst>
            <pc:docMk/>
            <pc:sldMk cId="0" sldId="268"/>
            <ac:picMk id="31748" creationId="{1E4E78D0-D16D-4B28-9A17-BAA55D1D0B08}"/>
          </ac:picMkLst>
        </pc:picChg>
      </pc:sldChg>
      <pc:sldChg chg="modSp">
        <pc:chgData name="Gbadamosi Abolanle Rukayat" userId="2224ff2d-7691-4c32-a634-2ea7bcb270fc" providerId="ADAL" clId="{26EBF88B-2E2C-4DCE-9CAB-2D2D8D82C2F4}" dt="2019-10-02T11:02:30.073" v="325" actId="20577"/>
        <pc:sldMkLst>
          <pc:docMk/>
          <pc:sldMk cId="0" sldId="275"/>
        </pc:sldMkLst>
        <pc:spChg chg="mod">
          <ac:chgData name="Gbadamosi Abolanle Rukayat" userId="2224ff2d-7691-4c32-a634-2ea7bcb270fc" providerId="ADAL" clId="{26EBF88B-2E2C-4DCE-9CAB-2D2D8D82C2F4}" dt="2019-10-02T11:02:30.073" v="325" actId="20577"/>
          <ac:spMkLst>
            <pc:docMk/>
            <pc:sldMk cId="0" sldId="275"/>
            <ac:spMk id="45059" creationId="{8F02DB27-242B-4EE1-BACE-3F809C8961EE}"/>
          </ac:spMkLst>
        </pc:spChg>
      </pc:sldChg>
      <pc:sldChg chg="del ord">
        <pc:chgData name="Gbadamosi Abolanle Rukayat" userId="2224ff2d-7691-4c32-a634-2ea7bcb270fc" providerId="ADAL" clId="{26EBF88B-2E2C-4DCE-9CAB-2D2D8D82C2F4}" dt="2019-10-02T10:08:16.441" v="261" actId="2696"/>
        <pc:sldMkLst>
          <pc:docMk/>
          <pc:sldMk cId="653572604" sldId="286"/>
        </pc:sldMkLst>
      </pc:sldChg>
      <pc:sldChg chg="delSp ord">
        <pc:chgData name="Gbadamosi Abolanle Rukayat" userId="2224ff2d-7691-4c32-a634-2ea7bcb270fc" providerId="ADAL" clId="{26EBF88B-2E2C-4DCE-9CAB-2D2D8D82C2F4}" dt="2019-10-02T10:24:17.179" v="277" actId="478"/>
        <pc:sldMkLst>
          <pc:docMk/>
          <pc:sldMk cId="191709983" sldId="287"/>
        </pc:sldMkLst>
        <pc:picChg chg="del">
          <ac:chgData name="Gbadamosi Abolanle Rukayat" userId="2224ff2d-7691-4c32-a634-2ea7bcb270fc" providerId="ADAL" clId="{26EBF88B-2E2C-4DCE-9CAB-2D2D8D82C2F4}" dt="2019-10-02T10:24:17.179" v="277" actId="478"/>
          <ac:picMkLst>
            <pc:docMk/>
            <pc:sldMk cId="191709983" sldId="287"/>
            <ac:picMk id="6" creationId="{4005421E-6876-457E-BA28-E303C5DB9C58}"/>
          </ac:picMkLst>
        </pc:picChg>
      </pc:sldChg>
      <pc:sldChg chg="delSp ord">
        <pc:chgData name="Gbadamosi Abolanle Rukayat" userId="2224ff2d-7691-4c32-a634-2ea7bcb270fc" providerId="ADAL" clId="{26EBF88B-2E2C-4DCE-9CAB-2D2D8D82C2F4}" dt="2019-10-02T10:24:12.905" v="276" actId="478"/>
        <pc:sldMkLst>
          <pc:docMk/>
          <pc:sldMk cId="3957873236" sldId="290"/>
        </pc:sldMkLst>
        <pc:picChg chg="del">
          <ac:chgData name="Gbadamosi Abolanle Rukayat" userId="2224ff2d-7691-4c32-a634-2ea7bcb270fc" providerId="ADAL" clId="{26EBF88B-2E2C-4DCE-9CAB-2D2D8D82C2F4}" dt="2019-10-02T10:24:12.905" v="276" actId="478"/>
          <ac:picMkLst>
            <pc:docMk/>
            <pc:sldMk cId="3957873236" sldId="290"/>
            <ac:picMk id="3" creationId="{B29AFC05-BF5C-4D51-B494-98D3A2558C90}"/>
          </ac:picMkLst>
        </pc:picChg>
      </pc:sldChg>
      <pc:sldChg chg="modSp">
        <pc:chgData name="Gbadamosi Abolanle Rukayat" userId="2224ff2d-7691-4c32-a634-2ea7bcb270fc" providerId="ADAL" clId="{26EBF88B-2E2C-4DCE-9CAB-2D2D8D82C2F4}" dt="2019-10-02T11:02:55.404" v="333" actId="6549"/>
        <pc:sldMkLst>
          <pc:docMk/>
          <pc:sldMk cId="3734599812" sldId="306"/>
        </pc:sldMkLst>
        <pc:spChg chg="mod">
          <ac:chgData name="Gbadamosi Abolanle Rukayat" userId="2224ff2d-7691-4c32-a634-2ea7bcb270fc" providerId="ADAL" clId="{26EBF88B-2E2C-4DCE-9CAB-2D2D8D82C2F4}" dt="2019-10-02T11:02:55.404" v="333" actId="6549"/>
          <ac:spMkLst>
            <pc:docMk/>
            <pc:sldMk cId="3734599812" sldId="306"/>
            <ac:spMk id="4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43:30.474" v="300" actId="1076"/>
          <ac:spMkLst>
            <pc:docMk/>
            <pc:sldMk cId="3734599812" sldId="306"/>
            <ac:spMk id="5" creationId="{00000000-0000-0000-0000-000000000000}"/>
          </ac:spMkLst>
        </pc:spChg>
      </pc:sldChg>
      <pc:sldChg chg="addSp delSp modSp mod setBg modNotesTx">
        <pc:chgData name="Gbadamosi Abolanle Rukayat" userId="2224ff2d-7691-4c32-a634-2ea7bcb270fc" providerId="ADAL" clId="{26EBF88B-2E2C-4DCE-9CAB-2D2D8D82C2F4}" dt="2019-10-02T10:04:29.358" v="259" actId="20577"/>
        <pc:sldMkLst>
          <pc:docMk/>
          <pc:sldMk cId="1413022195" sldId="312"/>
        </pc:sldMkLst>
        <pc:spChg chg="mod">
          <ac:chgData name="Gbadamosi Abolanle Rukayat" userId="2224ff2d-7691-4c32-a634-2ea7bcb270fc" providerId="ADAL" clId="{26EBF88B-2E2C-4DCE-9CAB-2D2D8D82C2F4}" dt="2019-10-02T10:00:32.737" v="105" actId="26606"/>
          <ac:spMkLst>
            <pc:docMk/>
            <pc:sldMk cId="1413022195" sldId="312"/>
            <ac:spMk id="2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04:29.358" v="259" actId="20577"/>
          <ac:spMkLst>
            <pc:docMk/>
            <pc:sldMk cId="1413022195" sldId="312"/>
            <ac:spMk id="3" creationId="{00000000-0000-0000-0000-000000000000}"/>
          </ac:spMkLst>
        </pc:spChg>
        <pc:spChg chg="add del">
          <ac:chgData name="Gbadamosi Abolanle Rukayat" userId="2224ff2d-7691-4c32-a634-2ea7bcb270fc" providerId="ADAL" clId="{26EBF88B-2E2C-4DCE-9CAB-2D2D8D82C2F4}" dt="2019-10-02T10:00:32.737" v="105" actId="26606"/>
          <ac:spMkLst>
            <pc:docMk/>
            <pc:sldMk cId="1413022195" sldId="312"/>
            <ac:spMk id="9" creationId="{73DE2CFE-42F2-48F0-8706-5264E012B10C}"/>
          </ac:spMkLst>
        </pc:spChg>
        <pc:picChg chg="add mod">
          <ac:chgData name="Gbadamosi Abolanle Rukayat" userId="2224ff2d-7691-4c32-a634-2ea7bcb270fc" providerId="ADAL" clId="{26EBF88B-2E2C-4DCE-9CAB-2D2D8D82C2F4}" dt="2019-10-02T10:00:54.218" v="112" actId="14100"/>
          <ac:picMkLst>
            <pc:docMk/>
            <pc:sldMk cId="1413022195" sldId="312"/>
            <ac:picMk id="4" creationId="{6F427FE5-2A6C-4698-A4DE-E9061C816B29}"/>
          </ac:picMkLst>
        </pc:picChg>
      </pc:sldChg>
      <pc:sldChg chg="ord">
        <pc:chgData name="Gbadamosi Abolanle Rukayat" userId="2224ff2d-7691-4c32-a634-2ea7bcb270fc" providerId="ADAL" clId="{26EBF88B-2E2C-4DCE-9CAB-2D2D8D82C2F4}" dt="2019-10-02T10:07:47.422" v="260"/>
        <pc:sldMkLst>
          <pc:docMk/>
          <pc:sldMk cId="2614023178" sldId="314"/>
        </pc:sldMkLst>
      </pc:sldChg>
      <pc:sldChg chg="addSp delSp modSp modAnim">
        <pc:chgData name="Gbadamosi Abolanle Rukayat" userId="2224ff2d-7691-4c32-a634-2ea7bcb270fc" providerId="ADAL" clId="{26EBF88B-2E2C-4DCE-9CAB-2D2D8D82C2F4}" dt="2019-10-02T10:21:59.567" v="273"/>
        <pc:sldMkLst>
          <pc:docMk/>
          <pc:sldMk cId="3676063296" sldId="315"/>
        </pc:sldMkLst>
        <pc:spChg chg="mod">
          <ac:chgData name="Gbadamosi Abolanle Rukayat" userId="2224ff2d-7691-4c32-a634-2ea7bcb270fc" providerId="ADAL" clId="{26EBF88B-2E2C-4DCE-9CAB-2D2D8D82C2F4}" dt="2019-10-02T10:19:22.509" v="266" actId="164"/>
          <ac:spMkLst>
            <pc:docMk/>
            <pc:sldMk cId="3676063296" sldId="315"/>
            <ac:spMk id="18" creationId="{00000000-0000-0000-0000-000000000000}"/>
          </ac:spMkLst>
        </pc:spChg>
        <pc:spChg chg="mod topLvl">
          <ac:chgData name="Gbadamosi Abolanle Rukayat" userId="2224ff2d-7691-4c32-a634-2ea7bcb270fc" providerId="ADAL" clId="{26EBF88B-2E2C-4DCE-9CAB-2D2D8D82C2F4}" dt="2019-10-02T10:19:22.509" v="266" actId="164"/>
          <ac:spMkLst>
            <pc:docMk/>
            <pc:sldMk cId="3676063296" sldId="315"/>
            <ac:spMk id="19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24.351" v="269" actId="164"/>
          <ac:spMkLst>
            <pc:docMk/>
            <pc:sldMk cId="3676063296" sldId="315"/>
            <ac:spMk id="20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24.351" v="269" actId="164"/>
          <ac:spMkLst>
            <pc:docMk/>
            <pc:sldMk cId="3676063296" sldId="315"/>
            <ac:spMk id="21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57.469" v="272" actId="164"/>
          <ac:spMkLst>
            <pc:docMk/>
            <pc:sldMk cId="3676063296" sldId="315"/>
            <ac:spMk id="22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57.469" v="272" actId="164"/>
          <ac:spMkLst>
            <pc:docMk/>
            <pc:sldMk cId="3676063296" sldId="315"/>
            <ac:spMk id="23" creationId="{00000000-0000-0000-0000-000000000000}"/>
          </ac:spMkLst>
        </pc:spChg>
        <pc:spChg chg="mod topLvl">
          <ac:chgData name="Gbadamosi Abolanle Rukayat" userId="2224ff2d-7691-4c32-a634-2ea7bcb270fc" providerId="ADAL" clId="{26EBF88B-2E2C-4DCE-9CAB-2D2D8D82C2F4}" dt="2019-10-02T10:20:01.819" v="267" actId="164"/>
          <ac:spMkLst>
            <pc:docMk/>
            <pc:sldMk cId="3676063296" sldId="315"/>
            <ac:spMk id="24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35.575" v="270" actId="164"/>
          <ac:spMkLst>
            <pc:docMk/>
            <pc:sldMk cId="3676063296" sldId="315"/>
            <ac:spMk id="25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57.469" v="272" actId="164"/>
          <ac:spMkLst>
            <pc:docMk/>
            <pc:sldMk cId="3676063296" sldId="315"/>
            <ac:spMk id="26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24.351" v="269" actId="164"/>
          <ac:spMkLst>
            <pc:docMk/>
            <pc:sldMk cId="3676063296" sldId="315"/>
            <ac:spMk id="27" creationId="{00000000-0000-0000-0000-000000000000}"/>
          </ac:spMkLst>
        </pc:spChg>
        <pc:spChg chg="mod">
          <ac:chgData name="Gbadamosi Abolanle Rukayat" userId="2224ff2d-7691-4c32-a634-2ea7bcb270fc" providerId="ADAL" clId="{26EBF88B-2E2C-4DCE-9CAB-2D2D8D82C2F4}" dt="2019-10-02T10:21:57.469" v="272" actId="164"/>
          <ac:spMkLst>
            <pc:docMk/>
            <pc:sldMk cId="3676063296" sldId="315"/>
            <ac:spMk id="28" creationId="{00000000-0000-0000-0000-000000000000}"/>
          </ac:spMkLst>
        </pc:spChg>
        <pc:grpChg chg="add del mod">
          <ac:chgData name="Gbadamosi Abolanle Rukayat" userId="2224ff2d-7691-4c32-a634-2ea7bcb270fc" providerId="ADAL" clId="{26EBF88B-2E2C-4DCE-9CAB-2D2D8D82C2F4}" dt="2019-10-02T10:18:06.323" v="263" actId="165"/>
          <ac:grpSpMkLst>
            <pc:docMk/>
            <pc:sldMk cId="3676063296" sldId="315"/>
            <ac:grpSpMk id="2" creationId="{DB8B46A4-0F55-475B-9F1B-902C2C2902B0}"/>
          </ac:grpSpMkLst>
        </pc:grpChg>
        <pc:grpChg chg="add mod">
          <ac:chgData name="Gbadamosi Abolanle Rukayat" userId="2224ff2d-7691-4c32-a634-2ea7bcb270fc" providerId="ADAL" clId="{26EBF88B-2E2C-4DCE-9CAB-2D2D8D82C2F4}" dt="2019-10-02T10:18:52.320" v="265" actId="164"/>
          <ac:grpSpMkLst>
            <pc:docMk/>
            <pc:sldMk cId="3676063296" sldId="315"/>
            <ac:grpSpMk id="5" creationId="{BF97F4E8-D719-4C72-9E96-D10D38110E6C}"/>
          </ac:grpSpMkLst>
        </pc:grpChg>
        <pc:grpChg chg="add mod">
          <ac:chgData name="Gbadamosi Abolanle Rukayat" userId="2224ff2d-7691-4c32-a634-2ea7bcb270fc" providerId="ADAL" clId="{26EBF88B-2E2C-4DCE-9CAB-2D2D8D82C2F4}" dt="2019-10-02T10:20:01.819" v="267" actId="164"/>
          <ac:grpSpMkLst>
            <pc:docMk/>
            <pc:sldMk cId="3676063296" sldId="315"/>
            <ac:grpSpMk id="9" creationId="{E8B3922C-C0E8-4952-9E5F-D8A7C5381742}"/>
          </ac:grpSpMkLst>
        </pc:grpChg>
        <pc:grpChg chg="add mod">
          <ac:chgData name="Gbadamosi Abolanle Rukayat" userId="2224ff2d-7691-4c32-a634-2ea7bcb270fc" providerId="ADAL" clId="{26EBF88B-2E2C-4DCE-9CAB-2D2D8D82C2F4}" dt="2019-10-02T10:20:01.819" v="267" actId="164"/>
          <ac:grpSpMkLst>
            <pc:docMk/>
            <pc:sldMk cId="3676063296" sldId="315"/>
            <ac:grpSpMk id="30" creationId="{8B491320-24A6-4CD2-8674-ED7774894B01}"/>
          </ac:grpSpMkLst>
        </pc:grpChg>
        <pc:grpChg chg="add mod">
          <ac:chgData name="Gbadamosi Abolanle Rukayat" userId="2224ff2d-7691-4c32-a634-2ea7bcb270fc" providerId="ADAL" clId="{26EBF88B-2E2C-4DCE-9CAB-2D2D8D82C2F4}" dt="2019-10-02T10:21:35.575" v="270" actId="164"/>
          <ac:grpSpMkLst>
            <pc:docMk/>
            <pc:sldMk cId="3676063296" sldId="315"/>
            <ac:grpSpMk id="31" creationId="{289ADB54-A4E6-4D34-A3B6-E488F3383DBE}"/>
          </ac:grpSpMkLst>
        </pc:grpChg>
        <pc:grpChg chg="add mod">
          <ac:chgData name="Gbadamosi Abolanle Rukayat" userId="2224ff2d-7691-4c32-a634-2ea7bcb270fc" providerId="ADAL" clId="{26EBF88B-2E2C-4DCE-9CAB-2D2D8D82C2F4}" dt="2019-10-02T10:21:35.575" v="270" actId="164"/>
          <ac:grpSpMkLst>
            <pc:docMk/>
            <pc:sldMk cId="3676063296" sldId="315"/>
            <ac:grpSpMk id="32" creationId="{3A8183AE-6E39-4B7E-ACC9-B61FE15F513D}"/>
          </ac:grpSpMkLst>
        </pc:grpChg>
        <pc:grpChg chg="add mod">
          <ac:chgData name="Gbadamosi Abolanle Rukayat" userId="2224ff2d-7691-4c32-a634-2ea7bcb270fc" providerId="ADAL" clId="{26EBF88B-2E2C-4DCE-9CAB-2D2D8D82C2F4}" dt="2019-10-02T10:21:57.469" v="272" actId="164"/>
          <ac:grpSpMkLst>
            <pc:docMk/>
            <pc:sldMk cId="3676063296" sldId="315"/>
            <ac:grpSpMk id="33" creationId="{ED438253-2422-4F49-989D-AFE3797CD7DD}"/>
          </ac:grpSpMkLst>
        </pc:grpChg>
        <pc:picChg chg="mod">
          <ac:chgData name="Gbadamosi Abolanle Rukayat" userId="2224ff2d-7691-4c32-a634-2ea7bcb270fc" providerId="ADAL" clId="{26EBF88B-2E2C-4DCE-9CAB-2D2D8D82C2F4}" dt="2019-10-02T10:18:52.320" v="265" actId="164"/>
          <ac:picMkLst>
            <pc:docMk/>
            <pc:sldMk cId="3676063296" sldId="315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074D29-0210-4278-98B6-62805D6527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9DE95-CE0D-4956-BAE3-1C7B4493E2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DB3FCA-32F8-4DDD-8340-B7AD426E4AFC}" type="datetimeFigureOut">
              <a:rPr lang="en-GB"/>
              <a:pPr>
                <a:defRPr/>
              </a:pPr>
              <a:t>02/10/2019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FA15F-9E0F-4DDC-9538-BFA863A918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23B9B-3C8B-4E5B-9A3E-3681A9FE9C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84EFEC-0C55-49EF-99C2-ED2520C03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4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83974-1221-48FF-9004-FF925E479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BC104-BFA6-4424-BB05-F018492C40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F46362-FFCE-442D-8CD2-70ADC46AE833}" type="datetimeFigureOut">
              <a:rPr lang="en-GB"/>
              <a:pPr>
                <a:defRPr/>
              </a:pPr>
              <a:t>02/10/2019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A609D0-CF1E-4553-B4AD-65F30024D6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657F5A-ED7F-4AF5-A99B-6D0530FA7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977C2-C35D-4288-B138-4D3CDC383B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D3BC-2457-455B-A2EF-02E88BAC4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8694CB-E5ED-4F68-9604-ACC6DC54B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79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74DC9EF-4871-4267-8DC6-44090D6E4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7ECDBD3-2332-4608-80DC-F6EF2BABC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A58491C4-98B8-44B1-9589-7622B3C46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9074163-4690-4DCD-AF41-90ADBA152489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5ADFCD7-4EA9-4776-872D-DBA39FF74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37D65EAA-2AB6-4417-9380-D6E2AC8EE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8CA5087-9494-4FB7-A221-3A81FE1C33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DF4A70D-8786-4756-A646-3FD628922C0D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67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findings:</a:t>
            </a:r>
          </a:p>
          <a:p>
            <a:r>
              <a:rPr lang="en-US" dirty="0"/>
              <a:t>-Cycling to work had a 41% reduced risk on premature dying compared</a:t>
            </a:r>
            <a:r>
              <a:rPr lang="en-US" baseline="0" dirty="0"/>
              <a:t> to the</a:t>
            </a:r>
            <a:r>
              <a:rPr lang="en-US" dirty="0"/>
              <a:t> non-active commuters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8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510EB52-73C8-4708-A694-C61B2212A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0D5AC5E-9484-4CD2-933C-0148A268F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-Main contributor to</a:t>
            </a:r>
            <a:r>
              <a:rPr lang="en-GB" altLang="en-US" baseline="0" dirty="0"/>
              <a:t> barriers are duration of time spent commuting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baseline="0" dirty="0"/>
              <a:t>-Lengthy commute time results in use of non-active modes of commute and therefore, contributes to increased levels of stress and time that </a:t>
            </a:r>
            <a:r>
              <a:rPr lang="en-GB" altLang="en-US" baseline="0" dirty="0" err="1"/>
              <a:t>coukd</a:t>
            </a:r>
            <a:r>
              <a:rPr lang="en-GB" altLang="en-US" baseline="0" dirty="0"/>
              <a:t> have been spent in physical activities.</a:t>
            </a:r>
            <a:endParaRPr lang="en-GB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36A9E48-4251-471C-8A46-4EBE0B99C9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A7CA14-0959-4FFF-B71E-111999ED98B9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Commuting to work contributes to total physical activity and the mode of commute plays a role in the amount of physical activity accumulated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93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2753959-4A0A-422D-B087-54BA56298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9F967532-492F-43ED-9258-20950BD9A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Encouraging and enabling increased sustainable and active travel benefits people’s health, personal finances, the environment, and the economy.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8CE213F-9548-414E-9095-0C74A22706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AD1A732-38EF-4E52-9620-17F2444A56A1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Read highlighted box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6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E19E70A-AD09-4B27-9471-C670A89FC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037F3B1-1CA2-4695-A8E4-E2E041961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Stress levels? Mental health? </a:t>
            </a:r>
          </a:p>
          <a:p>
            <a:pPr eaLnBrk="1" hangingPunct="1"/>
            <a:r>
              <a:rPr lang="en-GB" altLang="en-US" dirty="0"/>
              <a:t>Does commuting increase or reduce productivity?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D1728EB-607F-4EAE-BE5F-3843AEA34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3CC58A2-425D-4330-9678-D791040EE09E}" type="slidenum">
              <a:rPr lang="en-GB" altLang="en-US" smtClean="0"/>
              <a:pPr/>
              <a:t>24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Commuting is a regular, unavoidable activity which absorbs substantial amount of time and</a:t>
            </a:r>
            <a:r>
              <a:rPr lang="en-GB" altLang="en-US" baseline="0" dirty="0"/>
              <a:t> resources and may be a dominant of a worker’s life for any years. Therefore, it can either serve as an opportunity to improve health or an hindrance to healthy lifestyles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2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commuting has been </a:t>
            </a:r>
            <a:r>
              <a:rPr lang="en-US" dirty="0" err="1"/>
              <a:t>recognised</a:t>
            </a:r>
            <a:r>
              <a:rPr lang="en-US" baseline="0" dirty="0"/>
              <a:t> as a way of </a:t>
            </a:r>
            <a:r>
              <a:rPr lang="en-US" dirty="0"/>
              <a:t>Incorporating</a:t>
            </a:r>
            <a:r>
              <a:rPr lang="en-US" baseline="0" dirty="0"/>
              <a:t> physical activity into daily life by walking, cycling or combining with the use of public transport instead of travelling by car, thereby meeting recommended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2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0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Including mental health and physical health. BUT the challenge</a:t>
            </a:r>
            <a:r>
              <a:rPr lang="en-US" baseline="0" dirty="0"/>
              <a:t> is changing health-related </a:t>
            </a:r>
            <a:r>
              <a:rPr lang="en-US" baseline="0" dirty="0" err="1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-39% of the population do not still meet up with physical activity guidelines.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-64% of the working population travel by car.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-Lack of physical activity costs the NHS more than 450 million a year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-physical inactivity is the fourth most important risk</a:t>
            </a:r>
            <a:r>
              <a:rPr lang="en-US" baseline="0" dirty="0">
                <a:latin typeface="+mn-lt"/>
              </a:rPr>
              <a:t> factor responsible for NCDs.</a:t>
            </a:r>
          </a:p>
          <a:p>
            <a:pPr>
              <a:lnSpc>
                <a:spcPct val="100000"/>
              </a:lnSpc>
            </a:pPr>
            <a:r>
              <a:rPr lang="en-US" baseline="0" dirty="0">
                <a:latin typeface="+mn-lt"/>
              </a:rPr>
              <a:t>-Advancing technologies and increasing car use are some of the factors that are responsible for low levels of physical activity</a:t>
            </a:r>
          </a:p>
          <a:p>
            <a:pPr>
              <a:lnSpc>
                <a:spcPct val="100000"/>
              </a:lnSpc>
            </a:pPr>
            <a:r>
              <a:rPr lang="en-US" baseline="0" dirty="0">
                <a:latin typeface="+mn-lt"/>
              </a:rPr>
              <a:t>*Active commuting involves any walking or cycling undertaken during commuting; which includes public transport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4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Total time spent in mvpa was 53.1 mins and 17.1 mins which is 33% of total time was during commuting.</a:t>
            </a:r>
          </a:p>
          <a:p>
            <a:r>
              <a:rPr lang="en-GB"/>
              <a:t>An average of over an hour is spent in commute per day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5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However, when we look at compliance level irrespective of stepping bout lengths, then we see more participants being compliant and even 5 participant meeting pa guidelines in their commute. </a:t>
            </a:r>
          </a:p>
          <a:p>
            <a:endParaRPr lang="en-GB" dirty="0"/>
          </a:p>
          <a:p>
            <a:r>
              <a:rPr lang="en-GB" dirty="0"/>
              <a:t>Further analysis to investigate</a:t>
            </a:r>
            <a:r>
              <a:rPr lang="en-GB" baseline="0" dirty="0"/>
              <a:t> the impact of physical activity accumulated during commuting and </a:t>
            </a:r>
            <a:r>
              <a:rPr lang="en-GB" baseline="0" dirty="0" err="1"/>
              <a:t>cardiometabolic</a:t>
            </a:r>
            <a:r>
              <a:rPr lang="en-GB" baseline="0" dirty="0"/>
              <a:t> risk factors as most commuting studies have focused on the mortality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694CB-E5ED-4F68-9604-ACC6DC54B77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2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LFORD LOGO_CMYK.jpg">
            <a:extLst>
              <a:ext uri="{FF2B5EF4-FFF2-40B4-BE49-F238E27FC236}">
                <a16:creationId xmlns:a16="http://schemas.microsoft.com/office/drawing/2014/main" id="{09DD8BA0-AEBE-46AE-A4F6-C62E404D7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0"/>
            <a:ext cx="80248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8" y="4250730"/>
            <a:ext cx="8394915" cy="1178657"/>
          </a:xfrm>
        </p:spPr>
        <p:txBody>
          <a:bodyPr anchor="b">
            <a:normAutofit/>
          </a:bodyPr>
          <a:lstStyle>
            <a:lvl1pPr algn="l"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24" y="5530579"/>
            <a:ext cx="8388738" cy="73841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41BA1D-9CCE-4A2E-BF82-6B499BD6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938" y="6356350"/>
            <a:ext cx="792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946B-C707-4975-ABB1-A6122674FEB7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E5DB56-976B-47AF-BB58-E0390C1F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7900" y="6356350"/>
            <a:ext cx="6024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0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LFORD LOGO_CMYK.jpg">
            <a:extLst>
              <a:ext uri="{FF2B5EF4-FFF2-40B4-BE49-F238E27FC236}">
                <a16:creationId xmlns:a16="http://schemas.microsoft.com/office/drawing/2014/main" id="{A49171DF-379F-492F-A314-FBBF4B816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1DEDA4-086F-496F-8218-68AAFFA0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993C-51E3-4801-B3AF-449AA8860E79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E6A88D-A055-4612-B2A5-C2E4A30A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6A5486-E685-4442-9DCB-1E78ACFE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701D-677D-4D4F-8098-20382AAAEE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509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19612-4B28-47D6-AB02-CA4A3D7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8AF7-E0F4-4A14-8688-7827C19D8390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29F08-F123-4F40-9C57-8B0333C7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70D8-471A-4625-9462-30522BBB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8F37-BE1B-4D7A-BB38-8D3AA81EDE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39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ALFORD LOGO_CMYK.jpg">
            <a:extLst>
              <a:ext uri="{FF2B5EF4-FFF2-40B4-BE49-F238E27FC236}">
                <a16:creationId xmlns:a16="http://schemas.microsoft.com/office/drawing/2014/main" id="{BC72A322-655F-4957-90BA-2BE4505FC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BDE52E-CEE4-478B-ADAB-71D4DEA33AC2}"/>
              </a:ext>
            </a:extLst>
          </p:cNvPr>
          <p:cNvCxnSpPr/>
          <p:nvPr userDrawn="1"/>
        </p:nvCxnSpPr>
        <p:spPr>
          <a:xfrm>
            <a:off x="628650" y="1690688"/>
            <a:ext cx="540067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320DFFC-D7AC-4062-B30B-0D8BEDAB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8267-AF23-4564-8EB8-ECB4A77B04C7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259E61-CCA0-4D05-9066-492A08A9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9EB947-2138-4A56-8E10-305FBE74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E6DE-6E26-4ED0-9E41-4D32055F8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3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D31F03-6914-44E6-8E51-D18C56CF7D95}"/>
              </a:ext>
            </a:extLst>
          </p:cNvPr>
          <p:cNvSpPr/>
          <p:nvPr userDrawn="1"/>
        </p:nvSpPr>
        <p:spPr>
          <a:xfrm>
            <a:off x="628650" y="147638"/>
            <a:ext cx="1931988" cy="4286250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0DDFC-B9EE-4E2A-BCB2-70F163E0C113}"/>
              </a:ext>
            </a:extLst>
          </p:cNvPr>
          <p:cNvSpPr/>
          <p:nvPr userDrawn="1"/>
        </p:nvSpPr>
        <p:spPr>
          <a:xfrm>
            <a:off x="2635250" y="147638"/>
            <a:ext cx="1931988" cy="4286250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30DF2-79BE-417C-83D2-306F96AA78D2}"/>
              </a:ext>
            </a:extLst>
          </p:cNvPr>
          <p:cNvSpPr/>
          <p:nvPr userDrawn="1"/>
        </p:nvSpPr>
        <p:spPr>
          <a:xfrm>
            <a:off x="4643438" y="147638"/>
            <a:ext cx="1930400" cy="4286250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546081-E9D0-44DB-8826-43172BF9BD1A}"/>
              </a:ext>
            </a:extLst>
          </p:cNvPr>
          <p:cNvSpPr/>
          <p:nvPr userDrawn="1"/>
        </p:nvSpPr>
        <p:spPr>
          <a:xfrm>
            <a:off x="6650038" y="147638"/>
            <a:ext cx="1931987" cy="4286250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70399"/>
            <a:ext cx="7886700" cy="10249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532582"/>
            <a:ext cx="7886700" cy="5570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A413B31-D8BD-432A-A723-F9EB5ACE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7EE5E-31CC-4175-BC1B-8A8368D64EF0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16E853-FB14-4322-B548-C3B60020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10CC4B-1F0E-42D9-88B5-287B7F89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A590-F487-4794-88DE-7C6A0B35A8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3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C3B184-B92C-4D00-91BA-C32284A8FB67}"/>
              </a:ext>
            </a:extLst>
          </p:cNvPr>
          <p:cNvCxnSpPr/>
          <p:nvPr userDrawn="1"/>
        </p:nvCxnSpPr>
        <p:spPr>
          <a:xfrm>
            <a:off x="628650" y="1690688"/>
            <a:ext cx="540067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SALFORD LOGO_CMYK.jpg">
            <a:extLst>
              <a:ext uri="{FF2B5EF4-FFF2-40B4-BE49-F238E27FC236}">
                <a16:creationId xmlns:a16="http://schemas.microsoft.com/office/drawing/2014/main" id="{C23138A2-2BF8-4783-A4F6-73EA46166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4F0C3BE-1C40-497A-8C43-DF730B5E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B9D0-620F-4943-B243-356EFF345DFC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DF54618-C0CD-4DA8-BB0A-D34DD648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3935C53-9152-406F-BF18-890909C8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2D26-15B6-4258-A652-591F6177BF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53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8E4B5B-3482-4C0B-874D-F89875042789}"/>
              </a:ext>
            </a:extLst>
          </p:cNvPr>
          <p:cNvCxnSpPr/>
          <p:nvPr userDrawn="1"/>
        </p:nvCxnSpPr>
        <p:spPr>
          <a:xfrm>
            <a:off x="628650" y="1690688"/>
            <a:ext cx="540067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ALFORD LOGO_CMYK.jpg">
            <a:extLst>
              <a:ext uri="{FF2B5EF4-FFF2-40B4-BE49-F238E27FC236}">
                <a16:creationId xmlns:a16="http://schemas.microsoft.com/office/drawing/2014/main" id="{90700218-09AD-42D7-90D7-4AFD69661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365129"/>
            <a:ext cx="66420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61248"/>
            <a:ext cx="3868340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43201"/>
            <a:ext cx="3868340" cy="3446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61244"/>
            <a:ext cx="3887391" cy="81682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743199"/>
            <a:ext cx="3887391" cy="3446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A64156A1-B85F-4C2C-9734-8ECAC5A2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61B74-1163-406E-B6F1-C21AED5F4EEB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6416452-BF64-4D28-A26D-35B1E74A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88A9694-01E4-47BC-95E1-F936E95F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6471-9667-48DF-81D7-44C0EA872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746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C0ED91-293E-4FA0-9763-F68B71C67C23}"/>
              </a:ext>
            </a:extLst>
          </p:cNvPr>
          <p:cNvCxnSpPr/>
          <p:nvPr userDrawn="1"/>
        </p:nvCxnSpPr>
        <p:spPr>
          <a:xfrm>
            <a:off x="628650" y="1690688"/>
            <a:ext cx="540067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 descr="SALFORD LOGO_CMYK.jpg">
            <a:extLst>
              <a:ext uri="{FF2B5EF4-FFF2-40B4-BE49-F238E27FC236}">
                <a16:creationId xmlns:a16="http://schemas.microsoft.com/office/drawing/2014/main" id="{8DDAC9E4-0911-426C-B9EA-A441B241F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E1582F3-F9C9-45C7-B3BA-0980C68A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076E4-90EA-4FBF-BD28-E175A52F42F7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56F8D64-1796-4AB2-BA6A-A107C533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0F76E88-4D80-4B1D-A502-0002651B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662D-7722-4900-9833-44C751700C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42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A17D8A-72E8-4428-9066-D343B831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8CA6-3045-454D-880D-E7C3C6069D22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0D09D-99B9-484E-8B8D-4AA58FBF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1356EB-081C-4C23-8526-15EE9C8F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F1A68-1C62-4821-80B7-0100EE75D1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70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ALFORD LOGO_CMYK.jpg">
            <a:extLst>
              <a:ext uri="{FF2B5EF4-FFF2-40B4-BE49-F238E27FC236}">
                <a16:creationId xmlns:a16="http://schemas.microsoft.com/office/drawing/2014/main" id="{90102858-F70D-4211-A8BF-B656DCCFB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473864-D716-48BD-A19B-A61D3DE3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CBC5-C8EB-487E-969E-E2178328BD00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F7D06B6-122B-44A8-A386-7E6A88D5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39502D-14F1-4EA6-B4EB-5B4C78B4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1C3A-7192-438B-BF3D-019FCEA1A6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4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ALFORD LOGO_CMYK.jpg">
            <a:extLst>
              <a:ext uri="{FF2B5EF4-FFF2-40B4-BE49-F238E27FC236}">
                <a16:creationId xmlns:a16="http://schemas.microsoft.com/office/drawing/2014/main" id="{1759DCCF-9F4C-4AA4-9794-4982AD7BB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33388"/>
            <a:ext cx="190976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3BA05D1-6400-43B3-B842-F256DFEA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FD30-BB2C-4A61-AC2F-1242B9E65C42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363F72F-189D-42D4-8650-F6434694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86D39EE-D557-4851-99DC-18356654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CFA7-0AD3-4D11-ABDA-FD67011EF9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451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B546E7-AAAC-4109-8E9A-BED198B701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780373A-36D1-4D90-B604-D10A77309B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91AB7-588D-4A65-8A86-9703255C0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792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62592D-53CA-4991-85FB-4A68817D58F5}" type="datetimeFigureOut">
              <a:rPr lang="en-GB" altLang="en-US"/>
              <a:pPr>
                <a:defRPr/>
              </a:pPr>
              <a:t>02/10/2019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EF4E-488B-40C0-9077-CC5B8BA58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8913" y="6356350"/>
            <a:ext cx="645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F917-40C1-49B0-B8AE-B4DA4631B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32738" y="6356350"/>
            <a:ext cx="4095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D82676-08ED-465A-9810-D3E2819308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29" r:id="rId7"/>
    <p:sldLayoutId id="2147483837" r:id="rId8"/>
    <p:sldLayoutId id="2147483838" r:id="rId9"/>
    <p:sldLayoutId id="2147483839" r:id="rId10"/>
    <p:sldLayoutId id="2147483830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C60C3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ＭＳ Ｐゴシック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ＭＳ Ｐゴシック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ＭＳ Ｐゴシック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60C30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C60C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ED68B116-C878-4486-A50C-9D64C230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0"/>
            <a:ext cx="41719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7">
            <a:extLst>
              <a:ext uri="{FF2B5EF4-FFF2-40B4-BE49-F238E27FC236}">
                <a16:creationId xmlns:a16="http://schemas.microsoft.com/office/drawing/2014/main" id="{C58B5A64-7FA5-43D3-8107-032DFC21B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2529710"/>
            <a:ext cx="8979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GB" altLang="en-US" sz="36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Active commuting and cardiometabolic outcomes</a:t>
            </a:r>
          </a:p>
        </p:txBody>
      </p:sp>
      <p:sp>
        <p:nvSpPr>
          <p:cNvPr id="13317" name="Rectangle 8">
            <a:extLst>
              <a:ext uri="{FF2B5EF4-FFF2-40B4-BE49-F238E27FC236}">
                <a16:creationId xmlns:a16="http://schemas.microsoft.com/office/drawing/2014/main" id="{29A9C8E9-C5CB-4638-8BC6-39DFAAA9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427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2000" b="1" dirty="0" err="1">
                <a:latin typeface="Century Gothic" panose="020B0502020202020204" pitchFamily="34" charset="0"/>
              </a:rPr>
              <a:t>Abolanle</a:t>
            </a:r>
            <a:r>
              <a:rPr lang="en-GB" altLang="en-US" sz="2000" b="1" dirty="0">
                <a:latin typeface="Century Gothic" panose="020B0502020202020204" pitchFamily="34" charset="0"/>
              </a:rPr>
              <a:t> </a:t>
            </a:r>
            <a:r>
              <a:rPr lang="en-GB" altLang="en-US" sz="2000" b="1" dirty="0" err="1">
                <a:latin typeface="Century Gothic" panose="020B0502020202020204" pitchFamily="34" charset="0"/>
              </a:rPr>
              <a:t>Gbadamosi</a:t>
            </a:r>
            <a:r>
              <a:rPr lang="en-GB" altLang="en-US" sz="2000" b="1" dirty="0">
                <a:latin typeface="Century Gothic" panose="020B0502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2000" i="1" dirty="0">
                <a:solidFill>
                  <a:schemeClr val="bg1">
                    <a:lumMod val="50000"/>
                  </a:schemeClr>
                </a:solidFill>
                <a:latin typeface="Century Gothic"/>
                <a:ea typeface="MS PGothic"/>
              </a:rPr>
              <a:t>School of Health and Society, University of Salford, 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476" y="4556685"/>
            <a:ext cx="3835524" cy="230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1300"/>
            <a:ext cx="3466353" cy="23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053" y="4550880"/>
            <a:ext cx="3080124" cy="2307120"/>
          </a:xfrm>
          <a:prstGeom prst="rect">
            <a:avLst/>
          </a:prstGeom>
        </p:spPr>
      </p:pic>
      <p:pic>
        <p:nvPicPr>
          <p:cNvPr id="11" name="Picture 10" descr="Screen Shot 2019-10-01 at 15.51.2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" y="590924"/>
            <a:ext cx="2447070" cy="1411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3E5A45C-59B4-465A-8D98-58CCE0A4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 sz="4800">
                <a:latin typeface="Book Antiqua" panose="02040602050305030304" pitchFamily="18" charset="0"/>
              </a:rPr>
              <a:t>Mode of commute</a:t>
            </a:r>
            <a:endParaRPr lang="en-GB" altLang="en-US" sz="4800" dirty="0">
              <a:latin typeface="Book Antiqua" panose="02040602050305030304" pitchFamily="18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5F29CCE2-D82B-42D7-BB59-7E6E892F0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87538"/>
            <a:ext cx="2016896" cy="2844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sz="2000" dirty="0">
                <a:latin typeface="Book Antiqua" panose="02040602050305030304" pitchFamily="18" charset="0"/>
              </a:rPr>
              <a:t>23 participants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Book Antiqua" panose="02040602050305030304" pitchFamily="18" charset="0"/>
              </a:rPr>
              <a:t>13 commute by car, 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Book Antiqua" panose="02040602050305030304" pitchFamily="18" charset="0"/>
              </a:rPr>
              <a:t>7 by mixed-mode, and </a:t>
            </a:r>
          </a:p>
          <a:p>
            <a:pPr>
              <a:lnSpc>
                <a:spcPct val="100000"/>
              </a:lnSpc>
            </a:pPr>
            <a:r>
              <a:rPr lang="en-GB" altLang="en-US" sz="2000" dirty="0">
                <a:latin typeface="Book Antiqua" panose="02040602050305030304" pitchFamily="18" charset="0"/>
              </a:rPr>
              <a:t>3 by walking</a:t>
            </a:r>
            <a:endParaRPr lang="en-GB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F2A6A-BA2B-4BEC-8208-99A50E17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35" y="1806459"/>
            <a:ext cx="6272965" cy="38498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0F68-D06A-488A-A1F3-ABCB577F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Book Antiqua" panose="02040602050305030304" pitchFamily="18" charset="0"/>
              </a:rPr>
              <a:t>Time in MVPA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2CA51E-6C8D-4D93-9FFD-DEAE7D499CC2}"/>
              </a:ext>
            </a:extLst>
          </p:cNvPr>
          <p:cNvSpPr/>
          <p:nvPr/>
        </p:nvSpPr>
        <p:spPr>
          <a:xfrm>
            <a:off x="628650" y="6072826"/>
            <a:ext cx="664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 average of 65.4 minutes was spent commuting each 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696F7-BECD-4777-8033-432209F73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75392"/>
            <a:ext cx="6471821" cy="4297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13538" y="2080878"/>
            <a:ext cx="4135050" cy="1283759"/>
            <a:chOff x="5113538" y="2080878"/>
            <a:chExt cx="4135050" cy="12837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7001D2-034C-4573-A8ED-F2619D90F2CB}"/>
                </a:ext>
              </a:extLst>
            </p:cNvPr>
            <p:cNvSpPr txBox="1"/>
            <p:nvPr/>
          </p:nvSpPr>
          <p:spPr>
            <a:xfrm>
              <a:off x="6835805" y="2080878"/>
              <a:ext cx="2412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>
                  <a:solidFill>
                    <a:srgbClr val="C60C30"/>
                  </a:solidFill>
                  <a:latin typeface="Book Antiqua" panose="02040602050305030304" pitchFamily="18" charset="0"/>
                </a:rPr>
                <a:t>33% of total time in MVPA was during commute (17.1 minutes)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5A8F7F4-367F-4C22-BB1F-A3D8DEA594AA}"/>
                </a:ext>
              </a:extLst>
            </p:cNvPr>
            <p:cNvCxnSpPr/>
            <p:nvPr/>
          </p:nvCxnSpPr>
          <p:spPr>
            <a:xfrm flipH="1">
              <a:off x="5113538" y="2459115"/>
              <a:ext cx="1722268" cy="905522"/>
            </a:xfrm>
            <a:prstGeom prst="straightConnector1">
              <a:avLst/>
            </a:prstGeom>
            <a:ln w="19050">
              <a:solidFill>
                <a:srgbClr val="C60C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78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5B8E-A43D-4B99-90AF-9010FDD4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899614" cy="1409930"/>
          </a:xfrm>
        </p:spPr>
        <p:txBody>
          <a:bodyPr/>
          <a:lstStyle/>
          <a:p>
            <a:pPr algn="ctr"/>
            <a:r>
              <a:rPr lang="en-GB" sz="3200" dirty="0">
                <a:latin typeface="Book Antiqua" panose="02040602050305030304" pitchFamily="18" charset="0"/>
              </a:rPr>
              <a:t>Time in MVPA for all commute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B7EAF0-8061-4E9E-ACBC-1E3017CF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1" y="1775059"/>
            <a:ext cx="6798160" cy="44393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8918" y="2286000"/>
            <a:ext cx="2286000" cy="2804584"/>
          </a:xfrm>
          <a:prstGeom prst="rect">
            <a:avLst/>
          </a:prstGeom>
          <a:solidFill>
            <a:srgbClr val="800000">
              <a:alpha val="40000"/>
            </a:srgbClr>
          </a:solidFill>
          <a:ln>
            <a:solidFill>
              <a:srgbClr val="C60C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55749" y="1905001"/>
            <a:ext cx="3302001" cy="1291166"/>
            <a:chOff x="1555749" y="1905001"/>
            <a:chExt cx="3302001" cy="1291166"/>
          </a:xfrm>
        </p:grpSpPr>
        <p:sp>
          <p:nvSpPr>
            <p:cNvPr id="5" name="TextBox 4"/>
            <p:cNvSpPr txBox="1"/>
            <p:nvPr/>
          </p:nvSpPr>
          <p:spPr>
            <a:xfrm>
              <a:off x="1555749" y="1905001"/>
              <a:ext cx="26458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>
                  <a:solidFill>
                    <a:srgbClr val="C60C30"/>
                  </a:solidFill>
                  <a:latin typeface="Book Antiqua" panose="02040602050305030304" pitchFamily="18" charset="0"/>
                </a:rPr>
                <a:t>5 commuters met the guidelines in their </a:t>
              </a:r>
              <a:r>
                <a:rPr lang="en-GB" sz="1400" b="1" i="1">
                  <a:solidFill>
                    <a:srgbClr val="C60C30"/>
                  </a:solidFill>
                  <a:latin typeface="Book Antiqua" panose="02040602050305030304" pitchFamily="18" charset="0"/>
                </a:rPr>
                <a:t>commute alone (irrespective of  bout lengths)</a:t>
              </a:r>
              <a:endParaRPr lang="en-GB" sz="1400" b="1" i="1" dirty="0">
                <a:solidFill>
                  <a:srgbClr val="C60C30"/>
                </a:solidFill>
                <a:latin typeface="Book Antiqua" panose="02040602050305030304" pitchFamily="18" charset="0"/>
              </a:endParaRPr>
            </a:p>
          </p:txBody>
        </p: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3376083" y="2661708"/>
              <a:ext cx="1481667" cy="534459"/>
            </a:xfrm>
            <a:prstGeom prst="straightConnector1">
              <a:avLst/>
            </a:prstGeom>
            <a:ln>
              <a:solidFill>
                <a:srgbClr val="C60C3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158647" y="3012662"/>
            <a:ext cx="2826696" cy="2826696"/>
          </a:xfrm>
          <a:custGeom>
            <a:avLst/>
            <a:gdLst>
              <a:gd name="connsiteX0" fmla="*/ 0 w 2826696"/>
              <a:gd name="connsiteY0" fmla="*/ 1413348 h 2826696"/>
              <a:gd name="connsiteX1" fmla="*/ 1413348 w 2826696"/>
              <a:gd name="connsiteY1" fmla="*/ 0 h 2826696"/>
              <a:gd name="connsiteX2" fmla="*/ 2826696 w 2826696"/>
              <a:gd name="connsiteY2" fmla="*/ 1413348 h 2826696"/>
              <a:gd name="connsiteX3" fmla="*/ 1413348 w 2826696"/>
              <a:gd name="connsiteY3" fmla="*/ 2826696 h 2826696"/>
              <a:gd name="connsiteX4" fmla="*/ 0 w 2826696"/>
              <a:gd name="connsiteY4" fmla="*/ 1413348 h 282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6696" h="2826696">
                <a:moveTo>
                  <a:pt x="0" y="1413348"/>
                </a:moveTo>
                <a:cubicBezTo>
                  <a:pt x="0" y="632777"/>
                  <a:pt x="632777" y="0"/>
                  <a:pt x="1413348" y="0"/>
                </a:cubicBezTo>
                <a:cubicBezTo>
                  <a:pt x="2193919" y="0"/>
                  <a:pt x="2826696" y="632777"/>
                  <a:pt x="2826696" y="1413348"/>
                </a:cubicBezTo>
                <a:cubicBezTo>
                  <a:pt x="2826696" y="2193919"/>
                  <a:pt x="2193919" y="2826696"/>
                  <a:pt x="1413348" y="2826696"/>
                </a:cubicBezTo>
                <a:cubicBezTo>
                  <a:pt x="632777" y="2826696"/>
                  <a:pt x="0" y="2193919"/>
                  <a:pt x="0" y="141334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50790" tIns="450790" rIns="450790" bIns="4507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900" kern="1200" dirty="0">
                <a:latin typeface="Book Antiqua" panose="02040602050305030304" pitchFamily="18" charset="0"/>
              </a:rPr>
              <a:t>Active commuting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17060" y="1858922"/>
            <a:ext cx="5319057" cy="4760019"/>
            <a:chOff x="2017060" y="1858922"/>
            <a:chExt cx="5319057" cy="4760019"/>
          </a:xfrm>
        </p:grpSpPr>
        <p:sp>
          <p:nvSpPr>
            <p:cNvPr id="5" name="Freeform 4"/>
            <p:cNvSpPr/>
            <p:nvPr/>
          </p:nvSpPr>
          <p:spPr>
            <a:xfrm>
              <a:off x="3761595" y="1858922"/>
              <a:ext cx="1768070" cy="1757936"/>
            </a:xfrm>
            <a:custGeom>
              <a:avLst/>
              <a:gdLst>
                <a:gd name="connsiteX0" fmla="*/ 0 w 1768070"/>
                <a:gd name="connsiteY0" fmla="*/ 878968 h 1757936"/>
                <a:gd name="connsiteX1" fmla="*/ 884035 w 1768070"/>
                <a:gd name="connsiteY1" fmla="*/ 0 h 1757936"/>
                <a:gd name="connsiteX2" fmla="*/ 1768070 w 1768070"/>
                <a:gd name="connsiteY2" fmla="*/ 878968 h 1757936"/>
                <a:gd name="connsiteX3" fmla="*/ 884035 w 1768070"/>
                <a:gd name="connsiteY3" fmla="*/ 1757936 h 1757936"/>
                <a:gd name="connsiteX4" fmla="*/ 0 w 1768070"/>
                <a:gd name="connsiteY4" fmla="*/ 878968 h 175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070" h="1757936">
                  <a:moveTo>
                    <a:pt x="0" y="878968"/>
                  </a:moveTo>
                  <a:cubicBezTo>
                    <a:pt x="0" y="393527"/>
                    <a:pt x="395796" y="0"/>
                    <a:pt x="884035" y="0"/>
                  </a:cubicBezTo>
                  <a:cubicBezTo>
                    <a:pt x="1372274" y="0"/>
                    <a:pt x="1768070" y="393527"/>
                    <a:pt x="1768070" y="878968"/>
                  </a:cubicBezTo>
                  <a:cubicBezTo>
                    <a:pt x="1768070" y="1364409"/>
                    <a:pt x="1372274" y="1757936"/>
                    <a:pt x="884035" y="1757936"/>
                  </a:cubicBezTo>
                  <a:cubicBezTo>
                    <a:pt x="395796" y="1757936"/>
                    <a:pt x="0" y="1364409"/>
                    <a:pt x="0" y="87896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alpha val="50000"/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90678" tIns="289194" rIns="290678" bIns="28919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>
                  <a:latin typeface="Book Antiqua"/>
                </a:rPr>
                <a:t>Reduces BMI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44352" y="4576325"/>
              <a:ext cx="2091765" cy="1967909"/>
            </a:xfrm>
            <a:custGeom>
              <a:avLst/>
              <a:gdLst>
                <a:gd name="connsiteX0" fmla="*/ 0 w 2005244"/>
                <a:gd name="connsiteY0" fmla="*/ 920111 h 1840221"/>
                <a:gd name="connsiteX1" fmla="*/ 1002622 w 2005244"/>
                <a:gd name="connsiteY1" fmla="*/ 0 h 1840221"/>
                <a:gd name="connsiteX2" fmla="*/ 2005244 w 2005244"/>
                <a:gd name="connsiteY2" fmla="*/ 920111 h 1840221"/>
                <a:gd name="connsiteX3" fmla="*/ 1002622 w 2005244"/>
                <a:gd name="connsiteY3" fmla="*/ 1840222 h 1840221"/>
                <a:gd name="connsiteX4" fmla="*/ 0 w 2005244"/>
                <a:gd name="connsiteY4" fmla="*/ 920111 h 18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244" h="1840221">
                  <a:moveTo>
                    <a:pt x="0" y="920111"/>
                  </a:moveTo>
                  <a:cubicBezTo>
                    <a:pt x="0" y="411948"/>
                    <a:pt x="448889" y="0"/>
                    <a:pt x="1002622" y="0"/>
                  </a:cubicBezTo>
                  <a:cubicBezTo>
                    <a:pt x="1556355" y="0"/>
                    <a:pt x="2005244" y="411948"/>
                    <a:pt x="2005244" y="920111"/>
                  </a:cubicBezTo>
                  <a:cubicBezTo>
                    <a:pt x="2005244" y="1428274"/>
                    <a:pt x="1556355" y="1840222"/>
                    <a:pt x="1002622" y="1840222"/>
                  </a:cubicBezTo>
                  <a:cubicBezTo>
                    <a:pt x="448889" y="1840222"/>
                    <a:pt x="0" y="1428274"/>
                    <a:pt x="0" y="92011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6930461"/>
                <a:satOff val="-31979"/>
                <a:lumOff val="1177"/>
                <a:alphaOff val="0"/>
              </a:schemeClr>
            </a:fillRef>
            <a:effectRef idx="0">
              <a:schemeClr val="accent4">
                <a:alpha val="50000"/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2711" tIns="288544" rIns="312711" bIns="28854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>
                  <a:latin typeface="Book Antiqua"/>
                </a:rPr>
                <a:t>Reduces </a:t>
              </a:r>
              <a:r>
                <a:rPr lang="en-GB" altLang="en-US" sz="2000" kern="1200" dirty="0">
                  <a:latin typeface="Book Antiqua"/>
                </a:rPr>
                <a:t>risk of</a:t>
              </a:r>
              <a:r>
                <a:rPr lang="en-US" altLang="en-US" sz="2000" kern="1200" dirty="0">
                  <a:latin typeface="Book Antiqua"/>
                </a:rPr>
                <a:t> heart </a:t>
              </a:r>
              <a:r>
                <a:rPr lang="en-GB" altLang="en-US" sz="2000" kern="1200" dirty="0">
                  <a:latin typeface="Book Antiqua"/>
                </a:rPr>
                <a:t>diseases</a:t>
              </a:r>
              <a:endParaRPr lang="en-GB" sz="2000" kern="1200" dirty="0">
                <a:latin typeface="Book Antiqua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17060" y="4635071"/>
              <a:ext cx="2061882" cy="1983870"/>
            </a:xfrm>
            <a:custGeom>
              <a:avLst/>
              <a:gdLst>
                <a:gd name="connsiteX0" fmla="*/ 0 w 1752679"/>
                <a:gd name="connsiteY0" fmla="*/ 861365 h 1722730"/>
                <a:gd name="connsiteX1" fmla="*/ 876340 w 1752679"/>
                <a:gd name="connsiteY1" fmla="*/ 0 h 1722730"/>
                <a:gd name="connsiteX2" fmla="*/ 1752680 w 1752679"/>
                <a:gd name="connsiteY2" fmla="*/ 861365 h 1722730"/>
                <a:gd name="connsiteX3" fmla="*/ 876340 w 1752679"/>
                <a:gd name="connsiteY3" fmla="*/ 1722730 h 1722730"/>
                <a:gd name="connsiteX4" fmla="*/ 0 w 1752679"/>
                <a:gd name="connsiteY4" fmla="*/ 861365 h 172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79" h="1722730">
                  <a:moveTo>
                    <a:pt x="0" y="861365"/>
                  </a:moveTo>
                  <a:cubicBezTo>
                    <a:pt x="0" y="385646"/>
                    <a:pt x="392351" y="0"/>
                    <a:pt x="876340" y="0"/>
                  </a:cubicBezTo>
                  <a:cubicBezTo>
                    <a:pt x="1360329" y="0"/>
                    <a:pt x="1752680" y="385646"/>
                    <a:pt x="1752680" y="861365"/>
                  </a:cubicBezTo>
                  <a:cubicBezTo>
                    <a:pt x="1752680" y="1337084"/>
                    <a:pt x="1360329" y="1722730"/>
                    <a:pt x="876340" y="1722730"/>
                  </a:cubicBezTo>
                  <a:cubicBezTo>
                    <a:pt x="392351" y="1722730"/>
                    <a:pt x="0" y="1337084"/>
                    <a:pt x="0" y="86136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alpha val="50000"/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5724" tIns="271338" rIns="275724" bIns="27133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Book Antiqua"/>
                </a:rPr>
                <a:t>Increase in physical </a:t>
              </a:r>
              <a:r>
                <a:rPr lang="en-GB" sz="2000" kern="1200" dirty="0">
                  <a:latin typeface="Book Antiqua"/>
                </a:rPr>
                <a:t>activity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D312F3A-DD75-453D-8F5E-5B37EAAC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ook Antiqua" panose="02040602050305030304" pitchFamily="18" charset="0"/>
              </a:rPr>
              <a:t>Why active commuting?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0-01 at 16.1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31" y="0"/>
            <a:ext cx="5715242" cy="1749916"/>
          </a:xfrm>
          <a:prstGeom prst="rect">
            <a:avLst/>
          </a:prstGeom>
        </p:spPr>
      </p:pic>
      <p:pic>
        <p:nvPicPr>
          <p:cNvPr id="3" name="Picture 2" descr="Screen Shot 2019-10-01 at 16.18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96" y="1486873"/>
            <a:ext cx="4753485" cy="1654165"/>
          </a:xfrm>
          <a:prstGeom prst="rect">
            <a:avLst/>
          </a:prstGeom>
        </p:spPr>
      </p:pic>
      <p:pic>
        <p:nvPicPr>
          <p:cNvPr id="4" name="Picture 3" descr="Screen Shot 2019-10-01 at 16.17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6" y="1603394"/>
            <a:ext cx="3898425" cy="1677562"/>
          </a:xfrm>
          <a:prstGeom prst="rect">
            <a:avLst/>
          </a:prstGeom>
        </p:spPr>
      </p:pic>
      <p:pic>
        <p:nvPicPr>
          <p:cNvPr id="5" name="Picture 4" descr="Screen Shot 2019-10-01 at 16.16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" y="3268030"/>
            <a:ext cx="5426769" cy="1375231"/>
          </a:xfrm>
          <a:prstGeom prst="rect">
            <a:avLst/>
          </a:prstGeom>
        </p:spPr>
      </p:pic>
      <p:pic>
        <p:nvPicPr>
          <p:cNvPr id="6" name="Picture 5" descr="Screen Shot 2019-10-01 at 16.14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6" y="4576734"/>
            <a:ext cx="5768424" cy="2193737"/>
          </a:xfrm>
          <a:prstGeom prst="rect">
            <a:avLst/>
          </a:prstGeom>
        </p:spPr>
      </p:pic>
      <p:pic>
        <p:nvPicPr>
          <p:cNvPr id="7" name="Picture 6" descr="Screen Shot 2019-10-01 at 16.15.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609">
            <a:off x="5665159" y="3430153"/>
            <a:ext cx="3374242" cy="928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176" y="4741333"/>
            <a:ext cx="5717491" cy="2116667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9-10-02 at 00.51.3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28650" cy="12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2725B5E-6DBB-4DCE-938E-9FF40C49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 sz="4800">
                <a:latin typeface="Book Antiqua" panose="02040602050305030304" pitchFamily="18" charset="0"/>
              </a:rPr>
              <a:t>Aim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B664-E018-44A6-807D-2AC54B6F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Arial"/>
                <a:cs typeface="Arial"/>
              </a:rPr>
              <a:t>To use a large prospective based cohort study, UK </a:t>
            </a:r>
            <a:r>
              <a:rPr lang="en-GB" dirty="0" err="1">
                <a:latin typeface="Arial"/>
                <a:cs typeface="Arial"/>
              </a:rPr>
              <a:t>Biobank</a:t>
            </a:r>
            <a:r>
              <a:rPr lang="en-GB" dirty="0">
                <a:latin typeface="Arial"/>
                <a:cs typeface="Arial"/>
              </a:rPr>
              <a:t> to investigate the association between different types of active commuting and incident cardiovascular diseases, cancer, and all-cause mortality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study’s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263,450 UK </a:t>
            </a:r>
            <a:r>
              <a:rPr lang="en-US" dirty="0" err="1"/>
              <a:t>Biobank</a:t>
            </a:r>
            <a:r>
              <a:rPr lang="en-US" dirty="0"/>
              <a:t> participants</a:t>
            </a:r>
          </a:p>
          <a:p>
            <a:r>
              <a:rPr lang="en-US" dirty="0"/>
              <a:t>Aged between 37 to 73 years</a:t>
            </a:r>
          </a:p>
          <a:p>
            <a:r>
              <a:rPr lang="en-US" dirty="0"/>
              <a:t>Employed and did not usually work from home</a:t>
            </a:r>
          </a:p>
          <a:p>
            <a:r>
              <a:rPr lang="en-US" dirty="0"/>
              <a:t>54% were women</a:t>
            </a:r>
          </a:p>
          <a:p>
            <a:r>
              <a:rPr lang="en-US" dirty="0"/>
              <a:t>Modes of commute were classed as:</a:t>
            </a:r>
          </a:p>
          <a:p>
            <a:pPr lvl="1"/>
            <a:r>
              <a:rPr lang="en-US" dirty="0"/>
              <a:t>Non-active (</a:t>
            </a:r>
            <a:r>
              <a:rPr lang="en-US"/>
              <a:t>reference group)</a:t>
            </a:r>
            <a:endParaRPr lang="en-US" dirty="0"/>
          </a:p>
          <a:p>
            <a:pPr lvl="1"/>
            <a:r>
              <a:rPr lang="en-US" dirty="0"/>
              <a:t>Walking’</a:t>
            </a:r>
          </a:p>
          <a:p>
            <a:pPr lvl="1"/>
            <a:r>
              <a:rPr lang="en-US" dirty="0"/>
              <a:t>Cycling</a:t>
            </a:r>
          </a:p>
          <a:p>
            <a:pPr lvl="1"/>
            <a:r>
              <a:rPr lang="en-US" dirty="0"/>
              <a:t>Mixed mode: cycling</a:t>
            </a:r>
          </a:p>
          <a:p>
            <a:pPr lvl="1"/>
            <a:r>
              <a:rPr lang="en-US" dirty="0"/>
              <a:t>Mixed mode: walking</a:t>
            </a:r>
          </a:p>
        </p:txBody>
      </p:sp>
    </p:spTree>
    <p:extLst>
      <p:ext uri="{BB962C8B-B14F-4D97-AF65-F5344CB8AC3E}">
        <p14:creationId xmlns:p14="http://schemas.microsoft.com/office/powerpoint/2010/main" val="126758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09667" cy="6858000"/>
          </a:xfrm>
          <a:prstGeom prst="rect">
            <a:avLst/>
          </a:prstGeom>
        </p:spPr>
      </p:pic>
      <p:pic>
        <p:nvPicPr>
          <p:cNvPr id="4" name="Picture 3" descr="Screen Shot 2019-10-02 at 03.48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0"/>
            <a:ext cx="1291665" cy="621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802" y="0"/>
            <a:ext cx="1701198" cy="791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6942" y="747058"/>
            <a:ext cx="328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Walk     Cycle   Mixed </a:t>
            </a:r>
            <a:r>
              <a:rPr lang="en-US" dirty="0" err="1"/>
              <a:t>mode:cycle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791881"/>
            <a:ext cx="9039412" cy="941295"/>
            <a:chOff x="0" y="791881"/>
            <a:chExt cx="9039412" cy="941295"/>
          </a:xfrm>
        </p:grpSpPr>
        <p:sp>
          <p:nvSpPr>
            <p:cNvPr id="8" name="TextBox 7"/>
            <p:cNvSpPr txBox="1"/>
            <p:nvPr/>
          </p:nvSpPr>
          <p:spPr>
            <a:xfrm>
              <a:off x="6066117" y="1210236"/>
              <a:ext cx="294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NS	41%	24%</a:t>
              </a: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8770471" y="1240118"/>
              <a:ext cx="268941" cy="493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" y="791881"/>
              <a:ext cx="5886824" cy="204979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1255059"/>
              <a:ext cx="5886824" cy="194235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897529"/>
            <a:ext cx="9012518" cy="881530"/>
            <a:chOff x="0" y="1897529"/>
            <a:chExt cx="9012518" cy="881530"/>
          </a:xfrm>
        </p:grpSpPr>
        <p:sp>
          <p:nvSpPr>
            <p:cNvPr id="14" name="TextBox 13"/>
            <p:cNvSpPr txBox="1"/>
            <p:nvPr/>
          </p:nvSpPr>
          <p:spPr>
            <a:xfrm>
              <a:off x="0" y="1897529"/>
              <a:ext cx="5901765" cy="36933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6118" y="2405529"/>
              <a:ext cx="2614706" cy="373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36%	52%	NS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8743577" y="2274048"/>
              <a:ext cx="268941" cy="493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91320-24A6-4CD2-8674-ED7774894B01}"/>
              </a:ext>
            </a:extLst>
          </p:cNvPr>
          <p:cNvGrpSpPr/>
          <p:nvPr/>
        </p:nvGrpSpPr>
        <p:grpSpPr>
          <a:xfrm>
            <a:off x="0" y="3107765"/>
            <a:ext cx="9015506" cy="917388"/>
            <a:chOff x="0" y="3107765"/>
            <a:chExt cx="9015506" cy="9173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B3922C-C0E8-4952-9E5F-D8A7C5381742}"/>
                </a:ext>
              </a:extLst>
            </p:cNvPr>
            <p:cNvGrpSpPr/>
            <p:nvPr/>
          </p:nvGrpSpPr>
          <p:grpSpPr>
            <a:xfrm>
              <a:off x="0" y="3107765"/>
              <a:ext cx="8501529" cy="832508"/>
              <a:chOff x="0" y="3107765"/>
              <a:chExt cx="8501529" cy="83250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0" y="3107765"/>
                <a:ext cx="5901765" cy="369332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40823" y="3570941"/>
                <a:ext cx="23607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27%	46%	NS</a:t>
                </a:r>
              </a:p>
            </p:txBody>
          </p:sp>
        </p:grpSp>
        <p:sp>
          <p:nvSpPr>
            <p:cNvPr id="24" name="Down Arrow 23"/>
            <p:cNvSpPr/>
            <p:nvPr/>
          </p:nvSpPr>
          <p:spPr>
            <a:xfrm>
              <a:off x="8746565" y="3532095"/>
              <a:ext cx="268941" cy="493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8183AE-6E39-4B7E-ACC9-B61FE15F513D}"/>
              </a:ext>
            </a:extLst>
          </p:cNvPr>
          <p:cNvGrpSpPr/>
          <p:nvPr/>
        </p:nvGrpSpPr>
        <p:grpSpPr>
          <a:xfrm>
            <a:off x="-1" y="4527175"/>
            <a:ext cx="9015507" cy="832510"/>
            <a:chOff x="-1" y="4527175"/>
            <a:chExt cx="9015507" cy="832510"/>
          </a:xfrm>
        </p:grpSpPr>
        <p:sp>
          <p:nvSpPr>
            <p:cNvPr id="25" name="Down Arrow 24"/>
            <p:cNvSpPr/>
            <p:nvPr/>
          </p:nvSpPr>
          <p:spPr>
            <a:xfrm>
              <a:off x="8746565" y="4772213"/>
              <a:ext cx="268941" cy="493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89ADB54-A4E6-4D34-A3B6-E488F3383DBE}"/>
                </a:ext>
              </a:extLst>
            </p:cNvPr>
            <p:cNvGrpSpPr/>
            <p:nvPr/>
          </p:nvGrpSpPr>
          <p:grpSpPr>
            <a:xfrm>
              <a:off x="-1" y="4527175"/>
              <a:ext cx="8606119" cy="832510"/>
              <a:chOff x="-1" y="4527175"/>
              <a:chExt cx="8606119" cy="83251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0" y="4527175"/>
                <a:ext cx="5916705" cy="239060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1" y="4960471"/>
                <a:ext cx="5901765" cy="209176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140824" y="4990353"/>
                <a:ext cx="2465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NS	40%	36%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D438253-2422-4F49-989D-AFE3797CD7DD}"/>
              </a:ext>
            </a:extLst>
          </p:cNvPr>
          <p:cNvGrpSpPr/>
          <p:nvPr/>
        </p:nvGrpSpPr>
        <p:grpSpPr>
          <a:xfrm>
            <a:off x="-1" y="5812118"/>
            <a:ext cx="9015507" cy="727920"/>
            <a:chOff x="-1" y="5812118"/>
            <a:chExt cx="9015507" cy="727920"/>
          </a:xfrm>
        </p:grpSpPr>
        <p:sp>
          <p:nvSpPr>
            <p:cNvPr id="22" name="TextBox 21"/>
            <p:cNvSpPr txBox="1"/>
            <p:nvPr/>
          </p:nvSpPr>
          <p:spPr>
            <a:xfrm>
              <a:off x="0" y="5812118"/>
              <a:ext cx="5901765" cy="194235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" y="6230471"/>
              <a:ext cx="5886825" cy="25400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746565" y="6012330"/>
              <a:ext cx="268941" cy="49305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25883" y="6170706"/>
              <a:ext cx="248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NS	45%	32%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843059" y="6488668"/>
            <a:ext cx="23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NS=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36760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14C2-B7A0-4A94-8207-3EE05BFF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784204" cy="1312751"/>
          </a:xfrm>
        </p:spPr>
        <p:txBody>
          <a:bodyPr/>
          <a:lstStyle/>
          <a:p>
            <a:r>
              <a:rPr lang="en-GB" dirty="0"/>
              <a:t>Key Findings from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4A5E0-6F1A-4F46-A686-02A8BBC96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Cycling or walking to work reduced your risk of heart disease</a:t>
            </a:r>
          </a:p>
          <a:p>
            <a:pPr>
              <a:lnSpc>
                <a:spcPct val="100000"/>
              </a:lnSpc>
            </a:pPr>
            <a:r>
              <a:rPr lang="en-GB" dirty="0"/>
              <a:t>Cycling to work will also reduce your risk of premature death and cancer mortality</a:t>
            </a:r>
          </a:p>
          <a:p>
            <a:pPr>
              <a:lnSpc>
                <a:spcPct val="100000"/>
              </a:lnSpc>
            </a:pPr>
            <a:r>
              <a:rPr lang="en-GB" dirty="0"/>
              <a:t>Brisk walking can reduce risk of premature deaths, heart disease and cancer.</a:t>
            </a:r>
          </a:p>
        </p:txBody>
      </p:sp>
    </p:spTree>
    <p:extLst>
      <p:ext uri="{BB962C8B-B14F-4D97-AF65-F5344CB8AC3E}">
        <p14:creationId xmlns:p14="http://schemas.microsoft.com/office/powerpoint/2010/main" val="307112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12EC324-882A-4E32-9D83-BF3DC27B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 sz="4800" dirty="0">
                <a:latin typeface="Book Antiqua" panose="02040602050305030304" pitchFamily="18" charset="0"/>
              </a:rPr>
              <a:t>Barriers to the uptake of active commuting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32F2F725-2B5E-4EED-95B5-237C9D38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112000" cy="466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dirty="0">
                <a:latin typeface="Arial"/>
                <a:cs typeface="Arial"/>
              </a:rPr>
              <a:t>Travel distance from home to work</a:t>
            </a:r>
          </a:p>
          <a:p>
            <a:pPr>
              <a:lnSpc>
                <a:spcPct val="150000"/>
              </a:lnSpc>
            </a:pPr>
            <a:r>
              <a:rPr lang="en-GB" altLang="en-US" dirty="0">
                <a:latin typeface="Arial"/>
                <a:cs typeface="Arial"/>
              </a:rPr>
              <a:t>Unpredictable or bad weather</a:t>
            </a:r>
          </a:p>
          <a:p>
            <a:pPr>
              <a:lnSpc>
                <a:spcPct val="150000"/>
              </a:lnSpc>
            </a:pPr>
            <a:r>
              <a:rPr lang="en-GB" altLang="en-US" dirty="0">
                <a:latin typeface="Arial"/>
                <a:cs typeface="Arial"/>
              </a:rPr>
              <a:t>Ineffective transportation system and infrastructure</a:t>
            </a:r>
          </a:p>
          <a:p>
            <a:pPr>
              <a:lnSpc>
                <a:spcPct val="150000"/>
              </a:lnSpc>
            </a:pPr>
            <a:r>
              <a:rPr lang="en-GB" altLang="en-US" dirty="0">
                <a:latin typeface="Arial"/>
                <a:cs typeface="Arial"/>
              </a:rPr>
              <a:t>Convenience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5211-1B3B-4DFC-BA66-2E885874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850600" cy="1310781"/>
          </a:xfrm>
        </p:spPr>
        <p:txBody>
          <a:bodyPr/>
          <a:lstStyle/>
          <a:p>
            <a:r>
              <a:rPr lang="en-GB" dirty="0">
                <a:solidFill>
                  <a:srgbClr val="800000"/>
                </a:solidFill>
              </a:rPr>
              <a:t>Reasons why people travel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387EE-AEFB-4CD6-9240-C7015A05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856016"/>
            <a:ext cx="7326593" cy="42340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C5C2D-6CD7-4E2E-AF3C-119B9AE04A52}"/>
              </a:ext>
            </a:extLst>
          </p:cNvPr>
          <p:cNvSpPr/>
          <p:nvPr/>
        </p:nvSpPr>
        <p:spPr>
          <a:xfrm>
            <a:off x="0" y="6550223"/>
            <a:ext cx="3429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/>
              <a:t>Source: UK Department for Transport, 2017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0" y="2084917"/>
            <a:ext cx="963083" cy="2719916"/>
          </a:xfrm>
          <a:prstGeom prst="rect">
            <a:avLst/>
          </a:prstGeom>
          <a:solidFill>
            <a:srgbClr val="C60C30">
              <a:alpha val="50000"/>
            </a:srgbClr>
          </a:solidFill>
          <a:ln>
            <a:solidFill>
              <a:srgbClr val="C60C3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01338" y="2074333"/>
            <a:ext cx="4138078" cy="923330"/>
            <a:chOff x="2201338" y="2074333"/>
            <a:chExt cx="4138078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2688166" y="2074333"/>
              <a:ext cx="3651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1 out of the top 3 reasons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15% of trips per person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solidFill>
                    <a:srgbClr val="800000"/>
                  </a:solidFill>
                </a:rPr>
                <a:t>20% of distances travelled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2201338" y="2535998"/>
              <a:ext cx="486828" cy="406169"/>
            </a:xfrm>
            <a:prstGeom prst="straightConnector1">
              <a:avLst/>
            </a:prstGeom>
            <a:ln w="28575" cmpd="sng">
              <a:solidFill>
                <a:srgbClr val="C60C3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0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0DDE78A6-73C8-470D-B93C-47C07A0D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 sz="4800">
                <a:latin typeface="Book Antiqua" panose="02040602050305030304" pitchFamily="18" charset="0"/>
              </a:rPr>
              <a:t>Conclusion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8F02DB27-242B-4EE1-BACE-3F809C89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005638" cy="45926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400" dirty="0">
                <a:latin typeface="Arial"/>
                <a:cs typeface="Arial"/>
              </a:rPr>
              <a:t>Commuting can provide significant contributions to total MVPA.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Arial"/>
                <a:cs typeface="Arial"/>
              </a:rPr>
              <a:t>Mode of commuting has a very important effect on the level of MVPA accumulated during travel. 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Arial"/>
                <a:cs typeface="Arial"/>
              </a:rPr>
              <a:t>Active commuting is an important way of improving physical activity and in therefore in improving the health of the populations. </a:t>
            </a: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76D2FDA1-F872-40B0-9BCC-DE815491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 sz="4800">
                <a:latin typeface="Book Antiqua" panose="02040602050305030304" pitchFamily="18" charset="0"/>
              </a:rPr>
              <a:t>Implications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D3FC6550-60A2-440A-9BA6-C0D726DC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2000" dirty="0">
                <a:latin typeface="Arial"/>
                <a:cs typeface="Arial"/>
              </a:rPr>
              <a:t>Encouraging sustainable and active travel will result in healthier commute journeys via walking, cycling, or public transport.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latin typeface="Arial"/>
                <a:cs typeface="Arial"/>
              </a:rPr>
              <a:t>Fewer car journeys would lead to fewer crashes as most crashes are as a result of the driver’s error.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latin typeface="Arial"/>
                <a:cs typeface="Arial"/>
              </a:rPr>
              <a:t>Incorporating physical activity into everyday activities is as effective for weight loss as supervised exercise programmes.</a:t>
            </a:r>
          </a:p>
          <a:p>
            <a:pPr>
              <a:lnSpc>
                <a:spcPct val="150000"/>
              </a:lnSpc>
            </a:pPr>
            <a:r>
              <a:rPr lang="en-GB" altLang="en-US" sz="2000" dirty="0">
                <a:latin typeface="Arial"/>
                <a:cs typeface="Arial"/>
              </a:rPr>
              <a:t>Encouraging sustainable and active travel can promote eco-friendliness of the environment. For example, the </a:t>
            </a:r>
            <a:r>
              <a:rPr lang="en-GB" altLang="en-US" sz="2000" dirty="0" err="1">
                <a:latin typeface="Arial"/>
                <a:cs typeface="Arial"/>
              </a:rPr>
              <a:t>cleanAir</a:t>
            </a:r>
            <a:r>
              <a:rPr lang="en-GB" altLang="en-US" sz="2000" dirty="0">
                <a:latin typeface="Arial"/>
                <a:cs typeface="Arial"/>
              </a:rPr>
              <a:t> initiative.</a:t>
            </a:r>
          </a:p>
          <a:p>
            <a:endParaRPr lang="en-GB" altLang="en-US" dirty="0"/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C0816494-2D35-49F1-9AD4-1B405DCFA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94488"/>
            <a:ext cx="4013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800"/>
              <a:t>DH, 2011; www.brake.org.uk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Box 1">
            <a:extLst>
              <a:ext uri="{FF2B5EF4-FFF2-40B4-BE49-F238E27FC236}">
                <a16:creationId xmlns:a16="http://schemas.microsoft.com/office/drawing/2014/main" id="{0C2183C5-D7A8-4F75-8312-1D10EA1C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84963"/>
            <a:ext cx="4670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800" dirty="0" err="1"/>
              <a:t>www.health.org.uk</a:t>
            </a:r>
            <a:r>
              <a:rPr lang="en-GB" altLang="en-US" sz="800" dirty="0"/>
              <a:t>/healthy-lives-</a:t>
            </a:r>
            <a:r>
              <a:rPr lang="en-GB" altLang="en-US" sz="800" dirty="0" err="1"/>
              <a:t>infographics</a:t>
            </a:r>
            <a:endParaRPr lang="en-GB" altLang="en-US" sz="800" dirty="0"/>
          </a:p>
        </p:txBody>
      </p:sp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ED8FF547-275C-48FC-9343-D77FFF53CAB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252538"/>
            <a:ext cx="5800725" cy="435292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7AD4C4-EC93-4650-942F-2CAE288E5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486" y="1635145"/>
            <a:ext cx="5322269" cy="1457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6583" y="1640417"/>
            <a:ext cx="5365750" cy="1502833"/>
          </a:xfrm>
          <a:prstGeom prst="rect">
            <a:avLst/>
          </a:prstGeom>
          <a:solidFill>
            <a:schemeClr val="tx1">
              <a:alpha val="48000"/>
            </a:schemeClr>
          </a:solidFill>
          <a:ln w="28575" cmpd="sng">
            <a:solidFill>
              <a:srgbClr val="C60C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0-01 at 15.2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7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7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5D716389-950A-4669-8DBD-64361BEE2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77925"/>
            <a:ext cx="51054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>
            <a:extLst>
              <a:ext uri="{FF2B5EF4-FFF2-40B4-BE49-F238E27FC236}">
                <a16:creationId xmlns:a16="http://schemas.microsoft.com/office/drawing/2014/main" id="{5AE6B957-9D46-43F5-BA46-2828D429C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125" y="206655"/>
            <a:ext cx="4319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i="1" dirty="0">
                <a:solidFill>
                  <a:srgbClr val="C60C30"/>
                </a:solidFill>
                <a:latin typeface="Book Antiqua" panose="02040602050305030304" pitchFamily="18" charset="0"/>
              </a:rPr>
              <a:t>Thank you for listening. 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07A3-6FB8-4B00-9670-0042C95E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9"/>
            <a:ext cx="6926247" cy="1325563"/>
          </a:xfrm>
        </p:spPr>
        <p:txBody>
          <a:bodyPr/>
          <a:lstStyle/>
          <a:p>
            <a:r>
              <a:rPr lang="en-GB" dirty="0">
                <a:latin typeface="Arial"/>
                <a:ea typeface="MS PGothic"/>
                <a:cs typeface="Arial"/>
              </a:rPr>
              <a:t>Number of commuting trips per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265A9-D65D-44D2-A36C-C0F78DF2FADD}"/>
              </a:ext>
            </a:extLst>
          </p:cNvPr>
          <p:cNvSpPr txBox="1"/>
          <p:nvPr/>
        </p:nvSpPr>
        <p:spPr>
          <a:xfrm>
            <a:off x="0" y="6550223"/>
            <a:ext cx="3968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Source: UK Department for Transport,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6AF86-090F-4CF9-A0E6-07ED5C4AD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856134"/>
            <a:ext cx="7399686" cy="4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2603508F-1EE0-4E63-890D-3289829A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642100" cy="1325563"/>
          </a:xfrm>
        </p:spPr>
        <p:txBody>
          <a:bodyPr/>
          <a:lstStyle/>
          <a:p>
            <a:r>
              <a:rPr lang="en-GB" altLang="en-US"/>
              <a:t>Commuting Statistics	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E9552B72-0E86-4C81-81B1-8E957D8F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169545" indent="-169545">
              <a:lnSpc>
                <a:spcPct val="150000"/>
              </a:lnSpc>
            </a:pPr>
            <a:r>
              <a:rPr lang="en-GB" altLang="en-US" dirty="0">
                <a:latin typeface="+mn-lt"/>
                <a:ea typeface="MS PGothic"/>
                <a:cs typeface="Arial"/>
              </a:rPr>
              <a:t>In the UK, 64% by car</a:t>
            </a:r>
            <a:endParaRPr lang="en-US" dirty="0">
              <a:latin typeface="+mn-lt"/>
              <a:ea typeface="MS PGothic"/>
              <a:cs typeface="Arial"/>
            </a:endParaRPr>
          </a:p>
          <a:p>
            <a:pPr marL="169545" indent="-169545">
              <a:lnSpc>
                <a:spcPct val="150000"/>
              </a:lnSpc>
            </a:pPr>
            <a:r>
              <a:rPr lang="en-GB" altLang="en-US" dirty="0">
                <a:latin typeface="+mn-lt"/>
                <a:ea typeface="MS PGothic"/>
                <a:cs typeface="Arial"/>
              </a:rPr>
              <a:t>11% by walking</a:t>
            </a:r>
          </a:p>
          <a:p>
            <a:pPr marL="169545" indent="-169545">
              <a:lnSpc>
                <a:spcPct val="150000"/>
              </a:lnSpc>
            </a:pPr>
            <a:r>
              <a:rPr lang="en-GB" altLang="en-US" dirty="0">
                <a:latin typeface="+mn-lt"/>
                <a:ea typeface="MS PGothic"/>
                <a:cs typeface="Arial"/>
              </a:rPr>
              <a:t>7% by Public transport </a:t>
            </a:r>
          </a:p>
          <a:p>
            <a:pPr marL="169545" indent="-169545">
              <a:lnSpc>
                <a:spcPct val="150000"/>
              </a:lnSpc>
            </a:pPr>
            <a:r>
              <a:rPr lang="en-GB" altLang="en-US" dirty="0">
                <a:latin typeface="+mn-lt"/>
                <a:ea typeface="MS PGothic"/>
                <a:cs typeface="Arial"/>
              </a:rPr>
              <a:t>An average one-way commute takes 31 minutes.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08C91-B306-4E28-95D2-E983D1F7677E}"/>
              </a:ext>
            </a:extLst>
          </p:cNvPr>
          <p:cNvSpPr txBox="1"/>
          <p:nvPr/>
        </p:nvSpPr>
        <p:spPr>
          <a:xfrm>
            <a:off x="0" y="6550223"/>
            <a:ext cx="5797176" cy="3077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sz="1400" b="1" dirty="0">
                <a:latin typeface="Calibri"/>
                <a:ea typeface="MS PGothic"/>
                <a:cs typeface="Calibri"/>
              </a:rPr>
              <a:t>Source: UK Department for Transport,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much physical activity is enough?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2002116"/>
            <a:ext cx="4893235" cy="4467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2472" y="3720354"/>
            <a:ext cx="33593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150 minutes of moderate intensity (MVPA) </a:t>
            </a:r>
            <a:r>
              <a:rPr lang="en-US" sz="2400" dirty="0"/>
              <a:t>per week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30 minutes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5 days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879027" y="4717495"/>
            <a:ext cx="567764" cy="135964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2716">
            <a:off x="6736282" y="1576767"/>
            <a:ext cx="1421019" cy="20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9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Commuting time in the 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4" y="2054411"/>
            <a:ext cx="7493000" cy="444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1648" y="2226235"/>
            <a:ext cx="288364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Average one-way commute time =31 minutes *2</a:t>
            </a:r>
          </a:p>
          <a:p>
            <a:r>
              <a:rPr lang="en-US" sz="2400" dirty="0"/>
              <a:t>=62 minutes/day * 5</a:t>
            </a:r>
          </a:p>
          <a:p>
            <a:r>
              <a:rPr lang="en-US" sz="2400" dirty="0"/>
              <a:t>=310 minutes per week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5412" y="2226235"/>
            <a:ext cx="2794000" cy="295465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i.e., 48% of average commute time (310 minutes) </a:t>
            </a:r>
          </a:p>
          <a:p>
            <a:pPr algn="ctr"/>
            <a:r>
              <a:rPr lang="en-US" sz="2400" dirty="0"/>
              <a:t>= </a:t>
            </a:r>
          </a:p>
          <a:p>
            <a:r>
              <a:rPr lang="en-US" sz="2400" dirty="0"/>
              <a:t>150 minutes per week (Physical activity guidelines)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Physical activity is good for you!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416" r="-10416"/>
          <a:stretch/>
        </p:blipFill>
        <p:spPr>
          <a:xfrm>
            <a:off x="0" y="2020563"/>
            <a:ext cx="7858346" cy="43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03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6642000" cy="1325563"/>
          </a:xfrm>
        </p:spPr>
        <p:txBody>
          <a:bodyPr/>
          <a:lstStyle/>
          <a:p>
            <a:r>
              <a:rPr lang="en-US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Changing health-related </a:t>
            </a:r>
            <a:r>
              <a:rPr lang="en-US" b="1" dirty="0" err="1"/>
              <a:t>behaviour</a:t>
            </a:r>
            <a:r>
              <a:rPr lang="en-US" b="1" dirty="0"/>
              <a:t> can be challenging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Is active commuting a solution?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b="1" i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200" b="1" i="1" dirty="0">
                <a:solidFill>
                  <a:srgbClr val="FF0000"/>
                </a:solidFill>
              </a:rPr>
              <a:t>‘Active commuting has been recognised as a way of incorporating physical activity into daily life by walking, cycling or combining with the use of public transport instead of travelling by car, thereby meeting recommended guidelines’ (NICE, 2012)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endParaRPr lang="en-US" b="1" i="1" dirty="0"/>
          </a:p>
        </p:txBody>
      </p:sp>
      <p:pic>
        <p:nvPicPr>
          <p:cNvPr id="4" name="Picture 3" descr="Screen Shot 2019-10-02 at 03.48.57.png">
            <a:extLst>
              <a:ext uri="{FF2B5EF4-FFF2-40B4-BE49-F238E27FC236}">
                <a16:creationId xmlns:a16="http://schemas.microsoft.com/office/drawing/2014/main" id="{6F427FE5-2A6C-4698-A4DE-E9061C81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07" y="3690640"/>
            <a:ext cx="2625919" cy="12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941" y="2076824"/>
            <a:ext cx="6738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SOME KEY FINDINGS FROM PhD PILOT STUDY ON CONTRIBUTION OF COMMUTING TO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26140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S Template Standard.potx" id="{BF308796-96B7-428B-BE77-A6E9C0D3AC61}" vid="{22ADDB53-42DE-4D37-9618-C87507926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8145256439F342BA9197B33E2B95A4" ma:contentTypeVersion="10" ma:contentTypeDescription="Create a new document." ma:contentTypeScope="" ma:versionID="65af50317ef4571d6964b8ad1482f04c">
  <xsd:schema xmlns:xsd="http://www.w3.org/2001/XMLSchema" xmlns:xs="http://www.w3.org/2001/XMLSchema" xmlns:p="http://schemas.microsoft.com/office/2006/metadata/properties" xmlns:ns2="0adf4914-86a8-4cee-b449-5b25bed8a2ef" xmlns:ns3="ae4e1952-8288-4bf6-af26-3764952c052b" targetNamespace="http://schemas.microsoft.com/office/2006/metadata/properties" ma:root="true" ma:fieldsID="d1ee842fded04ac841ef9bcc00b3b2ff" ns2:_="" ns3:_="">
    <xsd:import namespace="0adf4914-86a8-4cee-b449-5b25bed8a2ef"/>
    <xsd:import namespace="ae4e1952-8288-4bf6-af26-3764952c05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f4914-86a8-4cee-b449-5b25bed8a2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e1952-8288-4bf6-af26-3764952c05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CCF663-85A0-4D23-8D07-290F2EE0E18A}"/>
</file>

<file path=customXml/itemProps2.xml><?xml version="1.0" encoding="utf-8"?>
<ds:datastoreItem xmlns:ds="http://schemas.openxmlformats.org/officeDocument/2006/customXml" ds:itemID="{D40B8F33-4FCE-4F6B-A345-EA629D9DB883}"/>
</file>

<file path=customXml/itemProps3.xml><?xml version="1.0" encoding="utf-8"?>
<ds:datastoreItem xmlns:ds="http://schemas.openxmlformats.org/officeDocument/2006/customXml" ds:itemID="{C80BB038-1C6F-4DB8-8828-6DFE8E70C9DE}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1132</TotalTime>
  <Words>1073</Words>
  <Application>Microsoft Office PowerPoint</Application>
  <PresentationFormat>On-screen Show (4:3)</PresentationFormat>
  <Paragraphs>138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Office Theme</vt:lpstr>
      <vt:lpstr>PowerPoint Presentation</vt:lpstr>
      <vt:lpstr>Reasons why people travel</vt:lpstr>
      <vt:lpstr>Number of commuting trips per year</vt:lpstr>
      <vt:lpstr>Commuting Statistics </vt:lpstr>
      <vt:lpstr>How much physical activity is enough?</vt:lpstr>
      <vt:lpstr>Commuting time in the UK</vt:lpstr>
      <vt:lpstr>Physical activity is good for you!</vt:lpstr>
      <vt:lpstr>BUT…</vt:lpstr>
      <vt:lpstr>PowerPoint Presentation</vt:lpstr>
      <vt:lpstr>Mode of commute</vt:lpstr>
      <vt:lpstr>Time in MVPA</vt:lpstr>
      <vt:lpstr>Time in MVPA for all commute modes</vt:lpstr>
      <vt:lpstr>Why active commuting?</vt:lpstr>
      <vt:lpstr>PowerPoint Presentation</vt:lpstr>
      <vt:lpstr>Aim of the study</vt:lpstr>
      <vt:lpstr>Case study’s population</vt:lpstr>
      <vt:lpstr>PowerPoint Presentation</vt:lpstr>
      <vt:lpstr>Key Findings from Case study</vt:lpstr>
      <vt:lpstr>Barriers to the uptake of active commuting</vt:lpstr>
      <vt:lpstr>Conclusion</vt:lpstr>
      <vt:lpstr>Implications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Gbadamosi</dc:creator>
  <cp:lastModifiedBy>Gbadamosi Abolanle Rukayat</cp:lastModifiedBy>
  <cp:revision>80</cp:revision>
  <dcterms:created xsi:type="dcterms:W3CDTF">2019-06-11T10:55:04Z</dcterms:created>
  <dcterms:modified xsi:type="dcterms:W3CDTF">2019-10-02T11:07:17Z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0x010100F48145256439F342BA9197B33E2B95A4</vt:lpwstr>
  </property>
</Properties>
</file>