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diagrams/data1.xml" ContentType="application/vnd.openxmlformats-officedocument.drawingml.diagramData+xml"/>
  <Override PartName="/ppt/presentation.xml" ContentType="application/vnd.openxmlformats-officedocument.presentationml.presentation.main+xml"/>
  <Override PartName="/ppt/slides/slide2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1.xml" ContentType="application/vnd.openxmlformats-officedocument.presentationml.comments+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7" r:id="rId3"/>
    <p:sldId id="307" r:id="rId4"/>
    <p:sldId id="302" r:id="rId5"/>
    <p:sldId id="303" r:id="rId6"/>
    <p:sldId id="291" r:id="rId7"/>
    <p:sldId id="258" r:id="rId8"/>
    <p:sldId id="285" r:id="rId9"/>
    <p:sldId id="264" r:id="rId10"/>
    <p:sldId id="265" r:id="rId11"/>
    <p:sldId id="266" r:id="rId12"/>
    <p:sldId id="275" r:id="rId13"/>
    <p:sldId id="293" r:id="rId14"/>
    <p:sldId id="289" r:id="rId15"/>
    <p:sldId id="308" r:id="rId16"/>
    <p:sldId id="297" r:id="rId17"/>
    <p:sldId id="304" r:id="rId18"/>
    <p:sldId id="305" r:id="rId19"/>
    <p:sldId id="284" r:id="rId20"/>
    <p:sldId id="263"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Li" initials="SL" lastIdx="2" clrIdx="0">
    <p:extLst>
      <p:ext uri="{19B8F6BF-5375-455C-9EA6-DF929625EA0E}">
        <p15:presenceInfo xmlns:p15="http://schemas.microsoft.com/office/powerpoint/2012/main" userId="7e46790c8621ab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4472C4"/>
    <a:srgbClr val="FFC000"/>
    <a:srgbClr val="7DC8E0"/>
    <a:srgbClr val="FFD444"/>
    <a:srgbClr val="E4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7334"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27T08:35:59.837" idx="2">
    <p:pos x="10" y="10"/>
    <p:text>Branding for Airport Link</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NULL"/><Relationship Id="rId1" Type="http://schemas.openxmlformats.org/officeDocument/2006/relationships/image" Target="../media/image9.png"/><Relationship Id="rId6" Type="http://schemas.openxmlformats.org/officeDocument/2006/relationships/image" Target="NULL"/><Relationship Id="rId5" Type="http://schemas.openxmlformats.org/officeDocument/2006/relationships/image" Target="../media/image1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77A8975-0A9E-433F-B9F7-C517232F7328}"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AEADCC23-1492-420E-83BB-6CB108823D4D}">
      <dgm:prSet/>
      <dgm:spPr/>
      <dgm:t>
        <a:bodyPr/>
        <a:lstStyle/>
        <a:p>
          <a:r>
            <a:rPr lang="en-GB"/>
            <a:t>Rapidly increasing population currently at 2.8m with a forecasted 15% increase by 2030</a:t>
          </a:r>
          <a:endParaRPr lang="en-US"/>
        </a:p>
      </dgm:t>
    </dgm:pt>
    <dgm:pt modelId="{3DAE08AB-E8AC-4AE1-BB68-36888A2C2ED4}" type="parTrans" cxnId="{FC2CF92F-F26F-45C6-A5EC-31EB38A13F4A}">
      <dgm:prSet/>
      <dgm:spPr/>
      <dgm:t>
        <a:bodyPr/>
        <a:lstStyle/>
        <a:p>
          <a:endParaRPr lang="en-US"/>
        </a:p>
      </dgm:t>
    </dgm:pt>
    <dgm:pt modelId="{B6FD8467-EBE8-45BC-ACF4-828EC9FC6A06}" type="sibTrans" cxnId="{FC2CF92F-F26F-45C6-A5EC-31EB38A13F4A}">
      <dgm:prSet/>
      <dgm:spPr/>
      <dgm:t>
        <a:bodyPr/>
        <a:lstStyle/>
        <a:p>
          <a:endParaRPr lang="en-US"/>
        </a:p>
      </dgm:t>
    </dgm:pt>
    <dgm:pt modelId="{47CEE0A2-2DDE-442E-AE19-DF4CC96417DB}">
      <dgm:prSet/>
      <dgm:spPr/>
      <dgm:t>
        <a:bodyPr/>
        <a:lstStyle/>
        <a:p>
          <a:r>
            <a:rPr lang="en-GB" dirty="0"/>
            <a:t>Over 2.1 billion journeys are generated every year  - </a:t>
          </a:r>
          <a:r>
            <a:rPr lang="en-GB" b="1" dirty="0"/>
            <a:t> ONLY </a:t>
          </a:r>
          <a:r>
            <a:rPr lang="en-GB" dirty="0"/>
            <a:t>268 million of which are made by public transport modes</a:t>
          </a:r>
          <a:endParaRPr lang="en-US" dirty="0"/>
        </a:p>
      </dgm:t>
    </dgm:pt>
    <dgm:pt modelId="{6B7ABEFC-4B5C-431F-87F3-18FE8A000131}" type="parTrans" cxnId="{6243B552-066F-466D-9013-0DE6FF881635}">
      <dgm:prSet/>
      <dgm:spPr/>
      <dgm:t>
        <a:bodyPr/>
        <a:lstStyle/>
        <a:p>
          <a:endParaRPr lang="en-US"/>
        </a:p>
      </dgm:t>
    </dgm:pt>
    <dgm:pt modelId="{613C41EF-9633-4F10-BF85-FA0A7950FEF7}" type="sibTrans" cxnId="{6243B552-066F-466D-9013-0DE6FF881635}">
      <dgm:prSet/>
      <dgm:spPr/>
      <dgm:t>
        <a:bodyPr/>
        <a:lstStyle/>
        <a:p>
          <a:endParaRPr lang="en-US"/>
        </a:p>
      </dgm:t>
    </dgm:pt>
    <dgm:pt modelId="{E652C48B-5680-4BD2-9FBE-7942E2C88421}">
      <dgm:prSet/>
      <dgm:spPr/>
      <dgm:t>
        <a:bodyPr/>
        <a:lstStyle/>
        <a:p>
          <a:r>
            <a:rPr lang="en-GB" dirty="0"/>
            <a:t>More than </a:t>
          </a:r>
          <a:r>
            <a:rPr lang="en-GB" dirty="0" smtClean="0"/>
            <a:t>600,000 </a:t>
          </a:r>
          <a:r>
            <a:rPr lang="en-GB" dirty="0"/>
            <a:t>additional trips on our transport networks every day by </a:t>
          </a:r>
          <a:r>
            <a:rPr lang="en-GB" dirty="0" smtClean="0"/>
            <a:t>2030</a:t>
          </a:r>
          <a:endParaRPr lang="en-US" dirty="0"/>
        </a:p>
      </dgm:t>
    </dgm:pt>
    <dgm:pt modelId="{7C7D33CE-4C84-487C-8A62-963F735D2394}" type="parTrans" cxnId="{65D7FDC2-D93A-437B-B2B9-835B92FCF594}">
      <dgm:prSet/>
      <dgm:spPr/>
      <dgm:t>
        <a:bodyPr/>
        <a:lstStyle/>
        <a:p>
          <a:endParaRPr lang="en-US"/>
        </a:p>
      </dgm:t>
    </dgm:pt>
    <dgm:pt modelId="{F74959CF-04A0-453D-B604-11E41C84EA66}" type="sibTrans" cxnId="{65D7FDC2-D93A-437B-B2B9-835B92FCF594}">
      <dgm:prSet/>
      <dgm:spPr/>
      <dgm:t>
        <a:bodyPr/>
        <a:lstStyle/>
        <a:p>
          <a:endParaRPr lang="en-US"/>
        </a:p>
      </dgm:t>
    </dgm:pt>
    <dgm:pt modelId="{C29EF6B5-DF7C-4E77-96E8-A862E4EFDF9D}">
      <dgm:prSet/>
      <dgm:spPr/>
      <dgm:t>
        <a:bodyPr/>
        <a:lstStyle/>
        <a:p>
          <a:r>
            <a:rPr lang="en-GB" dirty="0"/>
            <a:t>A third of journeys under 1km journeys are made by car</a:t>
          </a:r>
          <a:endParaRPr lang="en-US" dirty="0"/>
        </a:p>
      </dgm:t>
    </dgm:pt>
    <dgm:pt modelId="{B2134FA2-47B3-49FD-B4DF-1B2348F93058}" type="parTrans" cxnId="{D4B86B50-A5FC-4913-91A4-FDE96DD21748}">
      <dgm:prSet/>
      <dgm:spPr/>
      <dgm:t>
        <a:bodyPr/>
        <a:lstStyle/>
        <a:p>
          <a:endParaRPr lang="en-US"/>
        </a:p>
      </dgm:t>
    </dgm:pt>
    <dgm:pt modelId="{F7A1EBE1-6BCC-45D5-9343-0C22C07D9CAD}" type="sibTrans" cxnId="{D4B86B50-A5FC-4913-91A4-FDE96DD21748}">
      <dgm:prSet/>
      <dgm:spPr/>
      <dgm:t>
        <a:bodyPr/>
        <a:lstStyle/>
        <a:p>
          <a:endParaRPr lang="en-US"/>
        </a:p>
      </dgm:t>
    </dgm:pt>
    <dgm:pt modelId="{7764C796-8F79-42B4-AB31-1A4E576D3476}">
      <dgm:prSet/>
      <dgm:spPr/>
      <dgm:t>
        <a:bodyPr/>
        <a:lstStyle/>
        <a:p>
          <a:r>
            <a:rPr lang="en-GB"/>
            <a:t>Congestion costs GM businesses £1.3bn </a:t>
          </a:r>
          <a:endParaRPr lang="en-US"/>
        </a:p>
      </dgm:t>
    </dgm:pt>
    <dgm:pt modelId="{B2FF059B-EFFD-4979-9BD4-E8307394E77A}" type="parTrans" cxnId="{5828ACEC-5406-4BAF-8C83-237CA462833A}">
      <dgm:prSet/>
      <dgm:spPr/>
      <dgm:t>
        <a:bodyPr/>
        <a:lstStyle/>
        <a:p>
          <a:endParaRPr lang="en-US"/>
        </a:p>
      </dgm:t>
    </dgm:pt>
    <dgm:pt modelId="{52FA673F-7DF0-4DA3-8002-CBA9BEDC49D7}" type="sibTrans" cxnId="{5828ACEC-5406-4BAF-8C83-237CA462833A}">
      <dgm:prSet/>
      <dgm:spPr/>
      <dgm:t>
        <a:bodyPr/>
        <a:lstStyle/>
        <a:p>
          <a:endParaRPr lang="en-US"/>
        </a:p>
      </dgm:t>
    </dgm:pt>
    <dgm:pt modelId="{4DB6CF0B-0189-4C37-9092-ACD4722B3257}" type="pres">
      <dgm:prSet presAssocID="{577A8975-0A9E-433F-B9F7-C517232F7328}" presName="root" presStyleCnt="0">
        <dgm:presLayoutVars>
          <dgm:dir/>
          <dgm:resizeHandles val="exact"/>
        </dgm:presLayoutVars>
      </dgm:prSet>
      <dgm:spPr/>
      <dgm:t>
        <a:bodyPr/>
        <a:lstStyle/>
        <a:p>
          <a:endParaRPr lang="en-GB"/>
        </a:p>
      </dgm:t>
    </dgm:pt>
    <dgm:pt modelId="{CD03D629-2E3C-4F4A-8B52-38B13FA95372}" type="pres">
      <dgm:prSet presAssocID="{AEADCC23-1492-420E-83BB-6CB108823D4D}" presName="compNode" presStyleCnt="0"/>
      <dgm:spPr/>
    </dgm:pt>
    <dgm:pt modelId="{4DEB73B4-68B6-47D6-9A4A-756855B95AE2}" type="pres">
      <dgm:prSet presAssocID="{AEADCC23-1492-420E-83BB-6CB108823D4D}" presName="bgRect" presStyleLbl="bgShp" presStyleIdx="0" presStyleCnt="5"/>
      <dgm:spPr/>
    </dgm:pt>
    <dgm:pt modelId="{266CA173-82CD-4DAF-A32C-8056D0BA156E}" type="pres">
      <dgm:prSet presAssocID="{AEADCC23-1492-420E-83BB-6CB108823D4D}"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GB"/>
        </a:p>
      </dgm:t>
      <dgm:extLst>
        <a:ext uri="{E40237B7-FDA0-4F09-8148-C483321AD2D9}">
          <dgm14:cNvPr xmlns:dgm14="http://schemas.microsoft.com/office/drawing/2010/diagram" id="0" name="" descr="Upward trend"/>
        </a:ext>
      </dgm:extLst>
    </dgm:pt>
    <dgm:pt modelId="{710D3358-A7CE-4924-A7A8-EB2A76598C5E}" type="pres">
      <dgm:prSet presAssocID="{AEADCC23-1492-420E-83BB-6CB108823D4D}" presName="spaceRect" presStyleCnt="0"/>
      <dgm:spPr/>
    </dgm:pt>
    <dgm:pt modelId="{DBE3EF2B-6F9D-482F-9669-C30918D62367}" type="pres">
      <dgm:prSet presAssocID="{AEADCC23-1492-420E-83BB-6CB108823D4D}" presName="parTx" presStyleLbl="revTx" presStyleIdx="0" presStyleCnt="5">
        <dgm:presLayoutVars>
          <dgm:chMax val="0"/>
          <dgm:chPref val="0"/>
        </dgm:presLayoutVars>
      </dgm:prSet>
      <dgm:spPr/>
      <dgm:t>
        <a:bodyPr/>
        <a:lstStyle/>
        <a:p>
          <a:endParaRPr lang="en-GB"/>
        </a:p>
      </dgm:t>
    </dgm:pt>
    <dgm:pt modelId="{1AC12802-2972-4260-896F-7F628700E868}" type="pres">
      <dgm:prSet presAssocID="{B6FD8467-EBE8-45BC-ACF4-828EC9FC6A06}" presName="sibTrans" presStyleCnt="0"/>
      <dgm:spPr/>
    </dgm:pt>
    <dgm:pt modelId="{B9281163-A8F8-4427-871A-5670E0DAE2BD}" type="pres">
      <dgm:prSet presAssocID="{47CEE0A2-2DDE-442E-AE19-DF4CC96417DB}" presName="compNode" presStyleCnt="0"/>
      <dgm:spPr/>
    </dgm:pt>
    <dgm:pt modelId="{DF3B503F-A836-4B5E-81BA-29645DB0F664}" type="pres">
      <dgm:prSet presAssocID="{47CEE0A2-2DDE-442E-AE19-DF4CC96417DB}" presName="bgRect" presStyleLbl="bgShp" presStyleIdx="1" presStyleCnt="5"/>
      <dgm:spPr/>
    </dgm:pt>
    <dgm:pt modelId="{4C410C2B-232D-41B2-B036-2251BE62BA51}" type="pres">
      <dgm:prSet presAssocID="{47CEE0A2-2DDE-442E-AE19-DF4CC96417DB}"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GB"/>
        </a:p>
      </dgm:t>
      <dgm:extLst>
        <a:ext uri="{E40237B7-FDA0-4F09-8148-C483321AD2D9}">
          <dgm14:cNvPr xmlns:dgm14="http://schemas.microsoft.com/office/drawing/2010/diagram" id="0" name="" descr="Money"/>
        </a:ext>
      </dgm:extLst>
    </dgm:pt>
    <dgm:pt modelId="{1B6737D3-50AD-44BF-B1F6-0CE948092134}" type="pres">
      <dgm:prSet presAssocID="{47CEE0A2-2DDE-442E-AE19-DF4CC96417DB}" presName="spaceRect" presStyleCnt="0"/>
      <dgm:spPr/>
    </dgm:pt>
    <dgm:pt modelId="{81501C41-FB0F-4A99-A852-9456ACC80A42}" type="pres">
      <dgm:prSet presAssocID="{47CEE0A2-2DDE-442E-AE19-DF4CC96417DB}" presName="parTx" presStyleLbl="revTx" presStyleIdx="1" presStyleCnt="5">
        <dgm:presLayoutVars>
          <dgm:chMax val="0"/>
          <dgm:chPref val="0"/>
        </dgm:presLayoutVars>
      </dgm:prSet>
      <dgm:spPr/>
      <dgm:t>
        <a:bodyPr/>
        <a:lstStyle/>
        <a:p>
          <a:endParaRPr lang="en-GB"/>
        </a:p>
      </dgm:t>
    </dgm:pt>
    <dgm:pt modelId="{3B3E0600-C4FF-40ED-9FC1-A66D162FB30B}" type="pres">
      <dgm:prSet presAssocID="{613C41EF-9633-4F10-BF85-FA0A7950FEF7}" presName="sibTrans" presStyleCnt="0"/>
      <dgm:spPr/>
    </dgm:pt>
    <dgm:pt modelId="{957AD0A6-AC48-431E-8EBA-F6EFCE0D2282}" type="pres">
      <dgm:prSet presAssocID="{E652C48B-5680-4BD2-9FBE-7942E2C88421}" presName="compNode" presStyleCnt="0"/>
      <dgm:spPr/>
    </dgm:pt>
    <dgm:pt modelId="{6C95A21C-61ED-4788-A1ED-ED1A51426744}" type="pres">
      <dgm:prSet presAssocID="{E652C48B-5680-4BD2-9FBE-7942E2C88421}" presName="bgRect" presStyleLbl="bgShp" presStyleIdx="2" presStyleCnt="5"/>
      <dgm:spPr/>
      <dgm:t>
        <a:bodyPr/>
        <a:lstStyle/>
        <a:p>
          <a:endParaRPr lang="en-GB"/>
        </a:p>
      </dgm:t>
    </dgm:pt>
    <dgm:pt modelId="{9A4C0DA1-0A62-4B03-AD7C-F27C369958B8}" type="pres">
      <dgm:prSet presAssocID="{E652C48B-5680-4BD2-9FBE-7942E2C88421}"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GB"/>
        </a:p>
      </dgm:t>
      <dgm:extLst>
        <a:ext uri="{E40237B7-FDA0-4F09-8148-C483321AD2D9}">
          <dgm14:cNvPr xmlns:dgm14="http://schemas.microsoft.com/office/drawing/2010/diagram" id="0" name="" descr="Train"/>
        </a:ext>
      </dgm:extLst>
    </dgm:pt>
    <dgm:pt modelId="{EE8CDE24-308A-4782-846F-D1D66A508E2B}" type="pres">
      <dgm:prSet presAssocID="{E652C48B-5680-4BD2-9FBE-7942E2C88421}" presName="spaceRect" presStyleCnt="0"/>
      <dgm:spPr/>
    </dgm:pt>
    <dgm:pt modelId="{D3270D63-2B25-438A-A248-F109D0F092C3}" type="pres">
      <dgm:prSet presAssocID="{E652C48B-5680-4BD2-9FBE-7942E2C88421}" presName="parTx" presStyleLbl="revTx" presStyleIdx="2" presStyleCnt="5">
        <dgm:presLayoutVars>
          <dgm:chMax val="0"/>
          <dgm:chPref val="0"/>
        </dgm:presLayoutVars>
      </dgm:prSet>
      <dgm:spPr/>
      <dgm:t>
        <a:bodyPr/>
        <a:lstStyle/>
        <a:p>
          <a:endParaRPr lang="en-GB"/>
        </a:p>
      </dgm:t>
    </dgm:pt>
    <dgm:pt modelId="{31F6111D-1CFB-4825-8BDC-2CE45A1F50A6}" type="pres">
      <dgm:prSet presAssocID="{F74959CF-04A0-453D-B604-11E41C84EA66}" presName="sibTrans" presStyleCnt="0"/>
      <dgm:spPr/>
    </dgm:pt>
    <dgm:pt modelId="{BC61B6AD-A98F-45D0-B8F4-A281994110DA}" type="pres">
      <dgm:prSet presAssocID="{C29EF6B5-DF7C-4E77-96E8-A862E4EFDF9D}" presName="compNode" presStyleCnt="0"/>
      <dgm:spPr/>
    </dgm:pt>
    <dgm:pt modelId="{ED6BBEC8-27D5-46F1-9ED5-C43D38F055EF}" type="pres">
      <dgm:prSet presAssocID="{C29EF6B5-DF7C-4E77-96E8-A862E4EFDF9D}" presName="bgRect" presStyleLbl="bgShp" presStyleIdx="3" presStyleCnt="5"/>
      <dgm:spPr>
        <a:solidFill>
          <a:srgbClr val="5B9BD5"/>
        </a:solidFill>
      </dgm:spPr>
      <dgm:t>
        <a:bodyPr/>
        <a:lstStyle/>
        <a:p>
          <a:endParaRPr lang="en-GB"/>
        </a:p>
      </dgm:t>
    </dgm:pt>
    <dgm:pt modelId="{8243D423-FA67-4371-972B-9E40279292D5}" type="pres">
      <dgm:prSet presAssocID="{C29EF6B5-DF7C-4E77-96E8-A862E4EFDF9D}"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GB"/>
        </a:p>
      </dgm:t>
      <dgm:extLst>
        <a:ext uri="{E40237B7-FDA0-4F09-8148-C483321AD2D9}">
          <dgm14:cNvPr xmlns:dgm14="http://schemas.microsoft.com/office/drawing/2010/diagram" id="0" name="" descr="Car"/>
        </a:ext>
      </dgm:extLst>
    </dgm:pt>
    <dgm:pt modelId="{9F2B12DD-44D0-4FB5-A365-FCFD3FC042AA}" type="pres">
      <dgm:prSet presAssocID="{C29EF6B5-DF7C-4E77-96E8-A862E4EFDF9D}" presName="spaceRect" presStyleCnt="0"/>
      <dgm:spPr/>
    </dgm:pt>
    <dgm:pt modelId="{A313A34C-1ADF-4CE1-AD5D-1668161BBB81}" type="pres">
      <dgm:prSet presAssocID="{C29EF6B5-DF7C-4E77-96E8-A862E4EFDF9D}" presName="parTx" presStyleLbl="revTx" presStyleIdx="3" presStyleCnt="5">
        <dgm:presLayoutVars>
          <dgm:chMax val="0"/>
          <dgm:chPref val="0"/>
        </dgm:presLayoutVars>
      </dgm:prSet>
      <dgm:spPr/>
      <dgm:t>
        <a:bodyPr/>
        <a:lstStyle/>
        <a:p>
          <a:endParaRPr lang="en-GB"/>
        </a:p>
      </dgm:t>
    </dgm:pt>
    <dgm:pt modelId="{FCD464C3-D542-41C4-96EA-0C7F5F6D64E6}" type="pres">
      <dgm:prSet presAssocID="{F7A1EBE1-6BCC-45D5-9343-0C22C07D9CAD}" presName="sibTrans" presStyleCnt="0"/>
      <dgm:spPr/>
    </dgm:pt>
    <dgm:pt modelId="{C82EDDE1-1937-4262-8CB2-75EDC9E606CC}" type="pres">
      <dgm:prSet presAssocID="{7764C796-8F79-42B4-AB31-1A4E576D3476}" presName="compNode" presStyleCnt="0"/>
      <dgm:spPr/>
    </dgm:pt>
    <dgm:pt modelId="{A0B1EB7F-FFD4-4521-A73A-659C5DD6E85A}" type="pres">
      <dgm:prSet presAssocID="{7764C796-8F79-42B4-AB31-1A4E576D3476}" presName="bgRect" presStyleLbl="bgShp" presStyleIdx="4" presStyleCnt="5"/>
      <dgm:spPr/>
    </dgm:pt>
    <dgm:pt modelId="{D39D52D3-1AF9-4B3F-A7B8-9B11B45020EB}" type="pres">
      <dgm:prSet presAssocID="{7764C796-8F79-42B4-AB31-1A4E576D3476}"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GB"/>
        </a:p>
      </dgm:t>
      <dgm:extLst>
        <a:ext uri="{E40237B7-FDA0-4F09-8148-C483321AD2D9}">
          <dgm14:cNvPr xmlns:dgm14="http://schemas.microsoft.com/office/drawing/2010/diagram" id="0" name="" descr="Coins"/>
        </a:ext>
      </dgm:extLst>
    </dgm:pt>
    <dgm:pt modelId="{9882412A-1E75-4B5D-8F20-D0515C924AD8}" type="pres">
      <dgm:prSet presAssocID="{7764C796-8F79-42B4-AB31-1A4E576D3476}" presName="spaceRect" presStyleCnt="0"/>
      <dgm:spPr/>
    </dgm:pt>
    <dgm:pt modelId="{15C224DE-2C85-48D5-9E0A-0190CEFA9EF4}" type="pres">
      <dgm:prSet presAssocID="{7764C796-8F79-42B4-AB31-1A4E576D3476}" presName="parTx" presStyleLbl="revTx" presStyleIdx="4" presStyleCnt="5">
        <dgm:presLayoutVars>
          <dgm:chMax val="0"/>
          <dgm:chPref val="0"/>
        </dgm:presLayoutVars>
      </dgm:prSet>
      <dgm:spPr/>
      <dgm:t>
        <a:bodyPr/>
        <a:lstStyle/>
        <a:p>
          <a:endParaRPr lang="en-GB"/>
        </a:p>
      </dgm:t>
    </dgm:pt>
  </dgm:ptLst>
  <dgm:cxnLst>
    <dgm:cxn modelId="{29C9445E-A81D-4C28-BB7D-194FF494A020}" type="presOf" srcId="{E652C48B-5680-4BD2-9FBE-7942E2C88421}" destId="{D3270D63-2B25-438A-A248-F109D0F092C3}" srcOrd="0" destOrd="0" presId="urn:microsoft.com/office/officeart/2018/2/layout/IconVerticalSolidList"/>
    <dgm:cxn modelId="{30DDB789-EEAA-4ECF-A117-9D746C4996EC}" type="presOf" srcId="{47CEE0A2-2DDE-442E-AE19-DF4CC96417DB}" destId="{81501C41-FB0F-4A99-A852-9456ACC80A42}" srcOrd="0" destOrd="0" presId="urn:microsoft.com/office/officeart/2018/2/layout/IconVerticalSolidList"/>
    <dgm:cxn modelId="{DFAF54C4-DCB4-4826-A520-E71E01657925}" type="presOf" srcId="{C29EF6B5-DF7C-4E77-96E8-A862E4EFDF9D}" destId="{A313A34C-1ADF-4CE1-AD5D-1668161BBB81}" srcOrd="0" destOrd="0" presId="urn:microsoft.com/office/officeart/2018/2/layout/IconVerticalSolidList"/>
    <dgm:cxn modelId="{6243B552-066F-466D-9013-0DE6FF881635}" srcId="{577A8975-0A9E-433F-B9F7-C517232F7328}" destId="{47CEE0A2-2DDE-442E-AE19-DF4CC96417DB}" srcOrd="1" destOrd="0" parTransId="{6B7ABEFC-4B5C-431F-87F3-18FE8A000131}" sibTransId="{613C41EF-9633-4F10-BF85-FA0A7950FEF7}"/>
    <dgm:cxn modelId="{EFBBB785-D2C4-4591-8E52-ED7D603B7067}" type="presOf" srcId="{7764C796-8F79-42B4-AB31-1A4E576D3476}" destId="{15C224DE-2C85-48D5-9E0A-0190CEFA9EF4}" srcOrd="0" destOrd="0" presId="urn:microsoft.com/office/officeart/2018/2/layout/IconVerticalSolidList"/>
    <dgm:cxn modelId="{359EB836-0332-47BD-A2E9-2DD5E997259D}" type="presOf" srcId="{AEADCC23-1492-420E-83BB-6CB108823D4D}" destId="{DBE3EF2B-6F9D-482F-9669-C30918D62367}" srcOrd="0" destOrd="0" presId="urn:microsoft.com/office/officeart/2018/2/layout/IconVerticalSolidList"/>
    <dgm:cxn modelId="{D4B86B50-A5FC-4913-91A4-FDE96DD21748}" srcId="{577A8975-0A9E-433F-B9F7-C517232F7328}" destId="{C29EF6B5-DF7C-4E77-96E8-A862E4EFDF9D}" srcOrd="3" destOrd="0" parTransId="{B2134FA2-47B3-49FD-B4DF-1B2348F93058}" sibTransId="{F7A1EBE1-6BCC-45D5-9343-0C22C07D9CAD}"/>
    <dgm:cxn modelId="{FC2CF92F-F26F-45C6-A5EC-31EB38A13F4A}" srcId="{577A8975-0A9E-433F-B9F7-C517232F7328}" destId="{AEADCC23-1492-420E-83BB-6CB108823D4D}" srcOrd="0" destOrd="0" parTransId="{3DAE08AB-E8AC-4AE1-BB68-36888A2C2ED4}" sibTransId="{B6FD8467-EBE8-45BC-ACF4-828EC9FC6A06}"/>
    <dgm:cxn modelId="{E4AD9C93-9D00-4B2F-896B-1657DB4AF3FE}" type="presOf" srcId="{577A8975-0A9E-433F-B9F7-C517232F7328}" destId="{4DB6CF0B-0189-4C37-9092-ACD4722B3257}" srcOrd="0" destOrd="0" presId="urn:microsoft.com/office/officeart/2018/2/layout/IconVerticalSolidList"/>
    <dgm:cxn modelId="{5828ACEC-5406-4BAF-8C83-237CA462833A}" srcId="{577A8975-0A9E-433F-B9F7-C517232F7328}" destId="{7764C796-8F79-42B4-AB31-1A4E576D3476}" srcOrd="4" destOrd="0" parTransId="{B2FF059B-EFFD-4979-9BD4-E8307394E77A}" sibTransId="{52FA673F-7DF0-4DA3-8002-CBA9BEDC49D7}"/>
    <dgm:cxn modelId="{65D7FDC2-D93A-437B-B2B9-835B92FCF594}" srcId="{577A8975-0A9E-433F-B9F7-C517232F7328}" destId="{E652C48B-5680-4BD2-9FBE-7942E2C88421}" srcOrd="2" destOrd="0" parTransId="{7C7D33CE-4C84-487C-8A62-963F735D2394}" sibTransId="{F74959CF-04A0-453D-B604-11E41C84EA66}"/>
    <dgm:cxn modelId="{DE59A8E2-9FAA-413E-A90F-AC3BFB7AF1C5}" type="presParOf" srcId="{4DB6CF0B-0189-4C37-9092-ACD4722B3257}" destId="{CD03D629-2E3C-4F4A-8B52-38B13FA95372}" srcOrd="0" destOrd="0" presId="urn:microsoft.com/office/officeart/2018/2/layout/IconVerticalSolidList"/>
    <dgm:cxn modelId="{51632FD7-A7FF-49FE-AA4B-52F692E46FD9}" type="presParOf" srcId="{CD03D629-2E3C-4F4A-8B52-38B13FA95372}" destId="{4DEB73B4-68B6-47D6-9A4A-756855B95AE2}" srcOrd="0" destOrd="0" presId="urn:microsoft.com/office/officeart/2018/2/layout/IconVerticalSolidList"/>
    <dgm:cxn modelId="{B1289CE0-3315-4BEB-BE22-A2E10796E33D}" type="presParOf" srcId="{CD03D629-2E3C-4F4A-8B52-38B13FA95372}" destId="{266CA173-82CD-4DAF-A32C-8056D0BA156E}" srcOrd="1" destOrd="0" presId="urn:microsoft.com/office/officeart/2018/2/layout/IconVerticalSolidList"/>
    <dgm:cxn modelId="{F58C6D1B-EFC5-4795-BD11-72BCF6930297}" type="presParOf" srcId="{CD03D629-2E3C-4F4A-8B52-38B13FA95372}" destId="{710D3358-A7CE-4924-A7A8-EB2A76598C5E}" srcOrd="2" destOrd="0" presId="urn:microsoft.com/office/officeart/2018/2/layout/IconVerticalSolidList"/>
    <dgm:cxn modelId="{6B4D3893-78AD-41F7-B507-975DAB0CF206}" type="presParOf" srcId="{CD03D629-2E3C-4F4A-8B52-38B13FA95372}" destId="{DBE3EF2B-6F9D-482F-9669-C30918D62367}" srcOrd="3" destOrd="0" presId="urn:microsoft.com/office/officeart/2018/2/layout/IconVerticalSolidList"/>
    <dgm:cxn modelId="{9C96203B-E6A5-4ADD-A544-7EB8B907C158}" type="presParOf" srcId="{4DB6CF0B-0189-4C37-9092-ACD4722B3257}" destId="{1AC12802-2972-4260-896F-7F628700E868}" srcOrd="1" destOrd="0" presId="urn:microsoft.com/office/officeart/2018/2/layout/IconVerticalSolidList"/>
    <dgm:cxn modelId="{D83D9B95-0229-4696-90A4-E41C898483BE}" type="presParOf" srcId="{4DB6CF0B-0189-4C37-9092-ACD4722B3257}" destId="{B9281163-A8F8-4427-871A-5670E0DAE2BD}" srcOrd="2" destOrd="0" presId="urn:microsoft.com/office/officeart/2018/2/layout/IconVerticalSolidList"/>
    <dgm:cxn modelId="{C3B317CA-E4AF-42E6-8A6D-B83A77CF250A}" type="presParOf" srcId="{B9281163-A8F8-4427-871A-5670E0DAE2BD}" destId="{DF3B503F-A836-4B5E-81BA-29645DB0F664}" srcOrd="0" destOrd="0" presId="urn:microsoft.com/office/officeart/2018/2/layout/IconVerticalSolidList"/>
    <dgm:cxn modelId="{B6EF541A-AA41-46BA-872A-BE89702557F4}" type="presParOf" srcId="{B9281163-A8F8-4427-871A-5670E0DAE2BD}" destId="{4C410C2B-232D-41B2-B036-2251BE62BA51}" srcOrd="1" destOrd="0" presId="urn:microsoft.com/office/officeart/2018/2/layout/IconVerticalSolidList"/>
    <dgm:cxn modelId="{D7CEFA94-502D-4BAB-AAD2-E221CF545E0E}" type="presParOf" srcId="{B9281163-A8F8-4427-871A-5670E0DAE2BD}" destId="{1B6737D3-50AD-44BF-B1F6-0CE948092134}" srcOrd="2" destOrd="0" presId="urn:microsoft.com/office/officeart/2018/2/layout/IconVerticalSolidList"/>
    <dgm:cxn modelId="{E34DDBA4-B719-425D-AF93-F3C135EAD3DC}" type="presParOf" srcId="{B9281163-A8F8-4427-871A-5670E0DAE2BD}" destId="{81501C41-FB0F-4A99-A852-9456ACC80A42}" srcOrd="3" destOrd="0" presId="urn:microsoft.com/office/officeart/2018/2/layout/IconVerticalSolidList"/>
    <dgm:cxn modelId="{395FE4F1-B5A3-4A77-B687-0356041D8CE1}" type="presParOf" srcId="{4DB6CF0B-0189-4C37-9092-ACD4722B3257}" destId="{3B3E0600-C4FF-40ED-9FC1-A66D162FB30B}" srcOrd="3" destOrd="0" presId="urn:microsoft.com/office/officeart/2018/2/layout/IconVerticalSolidList"/>
    <dgm:cxn modelId="{8DB9C1DF-2353-440B-8F01-E2E81594D68B}" type="presParOf" srcId="{4DB6CF0B-0189-4C37-9092-ACD4722B3257}" destId="{957AD0A6-AC48-431E-8EBA-F6EFCE0D2282}" srcOrd="4" destOrd="0" presId="urn:microsoft.com/office/officeart/2018/2/layout/IconVerticalSolidList"/>
    <dgm:cxn modelId="{1CEF82A6-FBF1-4646-BFE1-F76E87C4CE25}" type="presParOf" srcId="{957AD0A6-AC48-431E-8EBA-F6EFCE0D2282}" destId="{6C95A21C-61ED-4788-A1ED-ED1A51426744}" srcOrd="0" destOrd="0" presId="urn:microsoft.com/office/officeart/2018/2/layout/IconVerticalSolidList"/>
    <dgm:cxn modelId="{B53EFB28-38F3-4885-A398-FF55584ABDB1}" type="presParOf" srcId="{957AD0A6-AC48-431E-8EBA-F6EFCE0D2282}" destId="{9A4C0DA1-0A62-4B03-AD7C-F27C369958B8}" srcOrd="1" destOrd="0" presId="urn:microsoft.com/office/officeart/2018/2/layout/IconVerticalSolidList"/>
    <dgm:cxn modelId="{4594BB98-2608-45C0-8492-EB530BC43FC2}" type="presParOf" srcId="{957AD0A6-AC48-431E-8EBA-F6EFCE0D2282}" destId="{EE8CDE24-308A-4782-846F-D1D66A508E2B}" srcOrd="2" destOrd="0" presId="urn:microsoft.com/office/officeart/2018/2/layout/IconVerticalSolidList"/>
    <dgm:cxn modelId="{C05E9E9A-4FD8-4A7F-AAD0-AABFAE065389}" type="presParOf" srcId="{957AD0A6-AC48-431E-8EBA-F6EFCE0D2282}" destId="{D3270D63-2B25-438A-A248-F109D0F092C3}" srcOrd="3" destOrd="0" presId="urn:microsoft.com/office/officeart/2018/2/layout/IconVerticalSolidList"/>
    <dgm:cxn modelId="{7D6317C3-0555-4F54-960A-19B3B500F153}" type="presParOf" srcId="{4DB6CF0B-0189-4C37-9092-ACD4722B3257}" destId="{31F6111D-1CFB-4825-8BDC-2CE45A1F50A6}" srcOrd="5" destOrd="0" presId="urn:microsoft.com/office/officeart/2018/2/layout/IconVerticalSolidList"/>
    <dgm:cxn modelId="{F6C0FC45-1E13-45AF-BDBD-B26E721589D2}" type="presParOf" srcId="{4DB6CF0B-0189-4C37-9092-ACD4722B3257}" destId="{BC61B6AD-A98F-45D0-B8F4-A281994110DA}" srcOrd="6" destOrd="0" presId="urn:microsoft.com/office/officeart/2018/2/layout/IconVerticalSolidList"/>
    <dgm:cxn modelId="{94250127-6399-4C60-9F57-D4276ED26835}" type="presParOf" srcId="{BC61B6AD-A98F-45D0-B8F4-A281994110DA}" destId="{ED6BBEC8-27D5-46F1-9ED5-C43D38F055EF}" srcOrd="0" destOrd="0" presId="urn:microsoft.com/office/officeart/2018/2/layout/IconVerticalSolidList"/>
    <dgm:cxn modelId="{06BE0774-ECFE-401D-96D7-265201E3EDA1}" type="presParOf" srcId="{BC61B6AD-A98F-45D0-B8F4-A281994110DA}" destId="{8243D423-FA67-4371-972B-9E40279292D5}" srcOrd="1" destOrd="0" presId="urn:microsoft.com/office/officeart/2018/2/layout/IconVerticalSolidList"/>
    <dgm:cxn modelId="{21E9BF32-6520-40AC-971D-538D6A3F8CE8}" type="presParOf" srcId="{BC61B6AD-A98F-45D0-B8F4-A281994110DA}" destId="{9F2B12DD-44D0-4FB5-A365-FCFD3FC042AA}" srcOrd="2" destOrd="0" presId="urn:microsoft.com/office/officeart/2018/2/layout/IconVerticalSolidList"/>
    <dgm:cxn modelId="{9248AB9C-4FBF-491E-A2BA-1CB35575D060}" type="presParOf" srcId="{BC61B6AD-A98F-45D0-B8F4-A281994110DA}" destId="{A313A34C-1ADF-4CE1-AD5D-1668161BBB81}" srcOrd="3" destOrd="0" presId="urn:microsoft.com/office/officeart/2018/2/layout/IconVerticalSolidList"/>
    <dgm:cxn modelId="{E57E426D-D46E-40F2-8E84-C12474615E1B}" type="presParOf" srcId="{4DB6CF0B-0189-4C37-9092-ACD4722B3257}" destId="{FCD464C3-D542-41C4-96EA-0C7F5F6D64E6}" srcOrd="7" destOrd="0" presId="urn:microsoft.com/office/officeart/2018/2/layout/IconVerticalSolidList"/>
    <dgm:cxn modelId="{AE8D80BA-7990-4102-A3D6-782F6DBDE81F}" type="presParOf" srcId="{4DB6CF0B-0189-4C37-9092-ACD4722B3257}" destId="{C82EDDE1-1937-4262-8CB2-75EDC9E606CC}" srcOrd="8" destOrd="0" presId="urn:microsoft.com/office/officeart/2018/2/layout/IconVerticalSolidList"/>
    <dgm:cxn modelId="{4A6CBBAB-5F49-40F5-BFF4-55231C711F57}" type="presParOf" srcId="{C82EDDE1-1937-4262-8CB2-75EDC9E606CC}" destId="{A0B1EB7F-FFD4-4521-A73A-659C5DD6E85A}" srcOrd="0" destOrd="0" presId="urn:microsoft.com/office/officeart/2018/2/layout/IconVerticalSolidList"/>
    <dgm:cxn modelId="{3AD979CF-15B5-44AC-B2CB-4DE615CBAC15}" type="presParOf" srcId="{C82EDDE1-1937-4262-8CB2-75EDC9E606CC}" destId="{D39D52D3-1AF9-4B3F-A7B8-9B11B45020EB}" srcOrd="1" destOrd="0" presId="urn:microsoft.com/office/officeart/2018/2/layout/IconVerticalSolidList"/>
    <dgm:cxn modelId="{26875B1C-21C6-44D3-9521-1CCAAB19A3E2}" type="presParOf" srcId="{C82EDDE1-1937-4262-8CB2-75EDC9E606CC}" destId="{9882412A-1E75-4B5D-8F20-D0515C924AD8}" srcOrd="2" destOrd="0" presId="urn:microsoft.com/office/officeart/2018/2/layout/IconVerticalSolidList"/>
    <dgm:cxn modelId="{70132D0A-F207-4A3A-BEE5-72728DB69927}" type="presParOf" srcId="{C82EDDE1-1937-4262-8CB2-75EDC9E606CC}" destId="{15C224DE-2C85-48D5-9E0A-0190CEFA9E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0B0E4-0B7A-4566-849D-DA681D8E2B10}" type="datetimeFigureOut">
              <a:rPr lang="en-GB" smtClean="0"/>
              <a:t>27/06/2019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EA1D-CDCA-44AC-8A2A-C2CE258F46B2}" type="slidenum">
              <a:rPr lang="en-GB" smtClean="0"/>
              <a:t>‹#›</a:t>
            </a:fld>
            <a:endParaRPr lang="en-GB"/>
          </a:p>
        </p:txBody>
      </p:sp>
    </p:spTree>
    <p:extLst>
      <p:ext uri="{BB962C8B-B14F-4D97-AF65-F5344CB8AC3E}">
        <p14:creationId xmlns:p14="http://schemas.microsoft.com/office/powerpoint/2010/main" val="3535615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67EA1D-CDCA-44AC-8A2A-C2CE258F46B2}" type="slidenum">
              <a:rPr lang="en-GB" smtClean="0"/>
              <a:t>2</a:t>
            </a:fld>
            <a:endParaRPr lang="en-GB"/>
          </a:p>
        </p:txBody>
      </p:sp>
    </p:spTree>
    <p:extLst>
      <p:ext uri="{BB962C8B-B14F-4D97-AF65-F5344CB8AC3E}">
        <p14:creationId xmlns:p14="http://schemas.microsoft.com/office/powerpoint/2010/main" val="236787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67EA1D-CDCA-44AC-8A2A-C2CE258F46B2}" type="slidenum">
              <a:rPr lang="en-GB" smtClean="0"/>
              <a:t>14</a:t>
            </a:fld>
            <a:endParaRPr lang="en-GB"/>
          </a:p>
        </p:txBody>
      </p:sp>
    </p:spTree>
    <p:extLst>
      <p:ext uri="{BB962C8B-B14F-4D97-AF65-F5344CB8AC3E}">
        <p14:creationId xmlns:p14="http://schemas.microsoft.com/office/powerpoint/2010/main" val="1759317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267EA1D-CDCA-44AC-8A2A-C2CE258F46B2}" type="slidenum">
              <a:rPr lang="en-GB" smtClean="0"/>
              <a:t>17</a:t>
            </a:fld>
            <a:endParaRPr lang="en-GB"/>
          </a:p>
        </p:txBody>
      </p:sp>
    </p:spTree>
    <p:extLst>
      <p:ext uri="{BB962C8B-B14F-4D97-AF65-F5344CB8AC3E}">
        <p14:creationId xmlns:p14="http://schemas.microsoft.com/office/powerpoint/2010/main" val="279277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All data is processed locally on the camera device.  No personally identifiable information can be transmitted or extracted and cameras are fully GDPR compliant and comply with current legislation regarding use of CCTV in public spaces.</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3267EA1D-CDCA-44AC-8A2A-C2CE258F46B2}" type="slidenum">
              <a:rPr lang="en-GB" smtClean="0"/>
              <a:t>18</a:t>
            </a:fld>
            <a:endParaRPr lang="en-GB"/>
          </a:p>
        </p:txBody>
      </p:sp>
    </p:spTree>
    <p:extLst>
      <p:ext uri="{BB962C8B-B14F-4D97-AF65-F5344CB8AC3E}">
        <p14:creationId xmlns:p14="http://schemas.microsoft.com/office/powerpoint/2010/main" val="92586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£112m bus priority package and opening of NW’s first guided busway</a:t>
            </a:r>
            <a:r>
              <a:rPr lang="en-GB" sz="1200" b="0" i="0" kern="1200" baseline="0" dirty="0">
                <a:solidFill>
                  <a:schemeClr val="tx1"/>
                </a:solidFill>
                <a:effectLst/>
                <a:latin typeface="+mn-lt"/>
                <a:ea typeface="+mn-ea"/>
                <a:cs typeface="+mn-cs"/>
              </a:rPr>
              <a:t> – reduce car movements in morning peak by 22% to 2006.</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67EA1D-CDCA-44AC-8A2A-C2CE258F46B2}" type="slidenum">
              <a:rPr lang="en-GB" smtClean="0"/>
              <a:t>19</a:t>
            </a:fld>
            <a:endParaRPr lang="en-GB"/>
          </a:p>
        </p:txBody>
      </p:sp>
    </p:spTree>
    <p:extLst>
      <p:ext uri="{BB962C8B-B14F-4D97-AF65-F5344CB8AC3E}">
        <p14:creationId xmlns:p14="http://schemas.microsoft.com/office/powerpoint/2010/main" val="144293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Pass – free bus travel for 16-18 year olds launching</a:t>
            </a:r>
            <a:r>
              <a:rPr lang="en-GB" baseline="0" dirty="0"/>
              <a:t> 1 July</a:t>
            </a:r>
          </a:p>
          <a:p>
            <a:r>
              <a:rPr lang="en-GB" baseline="0" dirty="0"/>
              <a:t>Contactless coming soon to Metrolink with daily capping</a:t>
            </a:r>
          </a:p>
          <a:p>
            <a:r>
              <a:rPr lang="en-GB" baseline="0" dirty="0"/>
              <a:t>Currently working to improve and potentially reform bus services</a:t>
            </a:r>
          </a:p>
          <a:p>
            <a:r>
              <a:rPr lang="en-GB" baseline="0" dirty="0"/>
              <a:t>TfGM currently spends £27.1m a year subsidising ~20% of GM bus services</a:t>
            </a:r>
            <a:endParaRPr lang="en-GB" dirty="0"/>
          </a:p>
        </p:txBody>
      </p:sp>
      <p:sp>
        <p:nvSpPr>
          <p:cNvPr id="4" name="Slide Number Placeholder 3"/>
          <p:cNvSpPr>
            <a:spLocks noGrp="1"/>
          </p:cNvSpPr>
          <p:nvPr>
            <p:ph type="sldNum" sz="quarter" idx="10"/>
          </p:nvPr>
        </p:nvSpPr>
        <p:spPr/>
        <p:txBody>
          <a:bodyPr/>
          <a:lstStyle/>
          <a:p>
            <a:fld id="{3267EA1D-CDCA-44AC-8A2A-C2CE258F46B2}" type="slidenum">
              <a:rPr lang="en-GB" smtClean="0"/>
              <a:t>4</a:t>
            </a:fld>
            <a:endParaRPr lang="en-GB"/>
          </a:p>
        </p:txBody>
      </p:sp>
    </p:spTree>
    <p:extLst>
      <p:ext uri="{BB962C8B-B14F-4D97-AF65-F5344CB8AC3E}">
        <p14:creationId xmlns:p14="http://schemas.microsoft.com/office/powerpoint/2010/main" val="183032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40000 premature deaths a year in UK due to air pollution (Royal College of Physicians), proportionally adjusted to be 2000 in GM</a:t>
            </a:r>
          </a:p>
          <a:p>
            <a:r>
              <a:rPr lang="en-GB" dirty="0"/>
              <a:t>£160m currently allocated for Bee Network</a:t>
            </a:r>
            <a:r>
              <a:rPr lang="en-GB" baseline="0" dirty="0"/>
              <a:t> (costed at approx. £1.5b)</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Mayoral position to stop spending on roads - £1.4b spent on road junction in Bradford saving </a:t>
            </a:r>
            <a:r>
              <a:rPr lang="en-GB" baseline="0" dirty="0" err="1"/>
              <a:t>appox</a:t>
            </a:r>
            <a:r>
              <a:rPr lang="en-GB" baseline="0" dirty="0"/>
              <a:t>. 10 minutes for car drivers through the junction</a:t>
            </a:r>
          </a:p>
          <a:p>
            <a:endParaRPr lang="en-GB" dirty="0"/>
          </a:p>
        </p:txBody>
      </p:sp>
      <p:sp>
        <p:nvSpPr>
          <p:cNvPr id="4" name="Slide Number Placeholder 3"/>
          <p:cNvSpPr>
            <a:spLocks noGrp="1"/>
          </p:cNvSpPr>
          <p:nvPr>
            <p:ph type="sldNum" sz="quarter" idx="10"/>
          </p:nvPr>
        </p:nvSpPr>
        <p:spPr/>
        <p:txBody>
          <a:bodyPr/>
          <a:lstStyle/>
          <a:p>
            <a:fld id="{3267EA1D-CDCA-44AC-8A2A-C2CE258F46B2}" type="slidenum">
              <a:rPr lang="en-GB" smtClean="0"/>
              <a:t>5</a:t>
            </a:fld>
            <a:endParaRPr lang="en-GB"/>
          </a:p>
        </p:txBody>
      </p:sp>
    </p:spTree>
    <p:extLst>
      <p:ext uri="{BB962C8B-B14F-4D97-AF65-F5344CB8AC3E}">
        <p14:creationId xmlns:p14="http://schemas.microsoft.com/office/powerpoint/2010/main" val="187920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68" indent="-257168"/>
            <a:endParaRPr lang="en-GB" sz="1200" dirty="0"/>
          </a:p>
          <a:p>
            <a:pPr>
              <a:lnSpc>
                <a:spcPct val="100000"/>
              </a:lnSpc>
            </a:pPr>
            <a:endParaRPr lang="en-GB" sz="1200" dirty="0"/>
          </a:p>
          <a:p>
            <a:endParaRPr lang="en-GB" dirty="0"/>
          </a:p>
        </p:txBody>
      </p:sp>
      <p:sp>
        <p:nvSpPr>
          <p:cNvPr id="4" name="Slide Number Placeholder 3"/>
          <p:cNvSpPr>
            <a:spLocks noGrp="1"/>
          </p:cNvSpPr>
          <p:nvPr>
            <p:ph type="sldNum" sz="quarter" idx="10"/>
          </p:nvPr>
        </p:nvSpPr>
        <p:spPr/>
        <p:txBody>
          <a:bodyPr/>
          <a:lstStyle/>
          <a:p>
            <a:fld id="{3267EA1D-CDCA-44AC-8A2A-C2CE258F46B2}" type="slidenum">
              <a:rPr lang="en-GB" smtClean="0"/>
              <a:t>7</a:t>
            </a:fld>
            <a:endParaRPr lang="en-GB"/>
          </a:p>
        </p:txBody>
      </p:sp>
    </p:spTree>
    <p:extLst>
      <p:ext uri="{BB962C8B-B14F-4D97-AF65-F5344CB8AC3E}">
        <p14:creationId xmlns:p14="http://schemas.microsoft.com/office/powerpoint/2010/main" val="33774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9450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27768">
              <a:defRPr/>
            </a:pPr>
            <a:endParaRPr lang="en-US" sz="1600" dirty="0">
              <a:latin typeface="+mn-lt"/>
              <a:ea typeface="Geneva" charset="0"/>
              <a:cs typeface="Geneva"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263669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27768">
              <a:defRPr/>
            </a:pPr>
            <a:endParaRPr lang="en-GB" sz="1600" dirty="0">
              <a:solidFill>
                <a:srgbClr val="FF37F1"/>
              </a:solidFill>
              <a:latin typeface="+mn-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70799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363199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5:notes"/>
          <p:cNvSpPr txBox="1">
            <a:spLocks noGrp="1"/>
          </p:cNvSpPr>
          <p:nvPr>
            <p:ph type="body" idx="1"/>
          </p:nvPr>
        </p:nvSpPr>
        <p:spPr>
          <a:xfrm>
            <a:off x="992982" y="3229650"/>
            <a:ext cx="7943850" cy="305966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Geneva" charset="0"/>
                <a:cs typeface="Geneva" charset="0"/>
              </a:rPr>
              <a:t>Approx. 60,000 workers along the corridor, as well as students,</a:t>
            </a:r>
            <a:r>
              <a:rPr lang="en-US" sz="1200" baseline="0" dirty="0">
                <a:latin typeface="+mn-lt"/>
                <a:ea typeface="Geneva" charset="0"/>
                <a:cs typeface="Geneva" charset="0"/>
              </a:rPr>
              <a:t> research centers, innovative STEM businesses, NHS trust, large scale infrastructure commitment.  Enables a smart  city to be demonstrated in a small area, “micro city”.</a:t>
            </a:r>
            <a:endParaRPr lang="en-US" sz="1200" dirty="0">
              <a:latin typeface="+mn-lt"/>
              <a:ea typeface="Geneva" charset="0"/>
              <a:cs typeface="Geneva" charset="0"/>
            </a:endParaRPr>
          </a:p>
        </p:txBody>
      </p:sp>
      <p:sp>
        <p:nvSpPr>
          <p:cNvPr id="292" name="Google Shape;292;p5:notes"/>
          <p:cNvSpPr>
            <a:spLocks noGrp="1" noRot="1" noChangeAspect="1"/>
          </p:cNvSpPr>
          <p:nvPr>
            <p:ph type="sldImg" idx="2"/>
          </p:nvPr>
        </p:nvSpPr>
        <p:spPr>
          <a:xfrm>
            <a:off x="2697163" y="509588"/>
            <a:ext cx="4535487"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192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120708-2FC5-4FEC-8F29-A8BC26130AC8}"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104593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120708-2FC5-4FEC-8F29-A8BC26130AC8}"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88202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120708-2FC5-4FEC-8F29-A8BC26130AC8}"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2454174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417" y="5221411"/>
            <a:ext cx="10389144" cy="465808"/>
          </a:xfrm>
          <a:prstGeom prst="rect">
            <a:avLst/>
          </a:prstGeom>
        </p:spPr>
        <p:txBody>
          <a:bodyPr wrap="square" lIns="91418" tIns="45709" rIns="91418" bIns="45709" anchor="b" anchorCtr="0">
            <a:noAutofit/>
          </a:bodyPr>
          <a:lstStyle>
            <a:lvl1pPr marL="0" indent="0" algn="l" defTabSz="804727">
              <a:lnSpc>
                <a:spcPct val="100000"/>
              </a:lnSpc>
              <a:spcBef>
                <a:spcPct val="50000"/>
              </a:spcBef>
              <a:buNone/>
              <a:defRPr sz="2933" b="0" i="0">
                <a:solidFill>
                  <a:srgbClr val="676767"/>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GB" dirty="0"/>
              <a:t>Click to edit text </a:t>
            </a:r>
          </a:p>
        </p:txBody>
      </p:sp>
      <p:sp>
        <p:nvSpPr>
          <p:cNvPr id="4" name="Title 1"/>
          <p:cNvSpPr>
            <a:spLocks noGrp="1"/>
          </p:cNvSpPr>
          <p:nvPr>
            <p:ph type="ctrTitle" hasCustomPrompt="1"/>
          </p:nvPr>
        </p:nvSpPr>
        <p:spPr>
          <a:xfrm>
            <a:off x="383897" y="2054070"/>
            <a:ext cx="10629664" cy="3038449"/>
          </a:xfrm>
          <a:prstGeom prst="rect">
            <a:avLst/>
          </a:prstGeom>
        </p:spPr>
        <p:txBody>
          <a:bodyPr anchor="ctr">
            <a:noAutofit/>
          </a:bodyPr>
          <a:lstStyle>
            <a:lvl1pPr marL="244789" indent="-533264" algn="l">
              <a:lnSpc>
                <a:spcPct val="90000"/>
              </a:lnSpc>
              <a:defRPr sz="6133"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392177646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120708-2FC5-4FEC-8F29-A8BC26130AC8}"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388959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20708-2FC5-4FEC-8F29-A8BC26130AC8}"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335487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120708-2FC5-4FEC-8F29-A8BC26130AC8}"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80541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120708-2FC5-4FEC-8F29-A8BC26130AC8}" type="datetimeFigureOut">
              <a:rPr lang="en-GB" smtClean="0"/>
              <a:t>27/06/2019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415086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120708-2FC5-4FEC-8F29-A8BC26130AC8}" type="datetimeFigureOut">
              <a:rPr lang="en-GB" smtClean="0"/>
              <a:t>27/06/2019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320972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20708-2FC5-4FEC-8F29-A8BC26130AC8}" type="datetimeFigureOut">
              <a:rPr lang="en-GB" smtClean="0"/>
              <a:t>27/06/2019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350391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120708-2FC5-4FEC-8F29-A8BC26130AC8}"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32910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120708-2FC5-4FEC-8F29-A8BC26130AC8}"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B48C77-A049-40C3-96DC-D4BD2F803F9C}" type="slidenum">
              <a:rPr lang="en-GB" smtClean="0"/>
              <a:t>‹#›</a:t>
            </a:fld>
            <a:endParaRPr lang="en-GB"/>
          </a:p>
        </p:txBody>
      </p:sp>
    </p:spTree>
    <p:extLst>
      <p:ext uri="{BB962C8B-B14F-4D97-AF65-F5344CB8AC3E}">
        <p14:creationId xmlns:p14="http://schemas.microsoft.com/office/powerpoint/2010/main" val="391841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20708-2FC5-4FEC-8F29-A8BC26130AC8}" type="datetimeFigureOut">
              <a:rPr lang="en-GB" smtClean="0"/>
              <a:t>27/06/2019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48C77-A049-40C3-96DC-D4BD2F803F9C}" type="slidenum">
              <a:rPr lang="en-GB" smtClean="0"/>
              <a:t>‹#›</a:t>
            </a:fld>
            <a:endParaRPr lang="en-GB"/>
          </a:p>
        </p:txBody>
      </p:sp>
    </p:spTree>
    <p:extLst>
      <p:ext uri="{BB962C8B-B14F-4D97-AF65-F5344CB8AC3E}">
        <p14:creationId xmlns:p14="http://schemas.microsoft.com/office/powerpoint/2010/main" val="1808659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2572" y="1296099"/>
            <a:ext cx="9655828" cy="780405"/>
          </a:xfrm>
        </p:spPr>
        <p:txBody>
          <a:bodyPr>
            <a:normAutofit/>
          </a:bodyPr>
          <a:lstStyle/>
          <a:p>
            <a:pPr algn="l"/>
            <a:r>
              <a:rPr lang="en-GB" sz="4400" dirty="0"/>
              <a:t>Impact of big data on mobility</a:t>
            </a:r>
          </a:p>
        </p:txBody>
      </p:sp>
      <p:sp>
        <p:nvSpPr>
          <p:cNvPr id="3" name="Subtitle 2"/>
          <p:cNvSpPr>
            <a:spLocks noGrp="1"/>
          </p:cNvSpPr>
          <p:nvPr>
            <p:ph type="subTitle" idx="1"/>
          </p:nvPr>
        </p:nvSpPr>
        <p:spPr>
          <a:xfrm>
            <a:off x="402572" y="2221294"/>
            <a:ext cx="9655828" cy="1655762"/>
          </a:xfrm>
        </p:spPr>
        <p:txBody>
          <a:bodyPr>
            <a:normAutofit/>
          </a:bodyPr>
          <a:lstStyle/>
          <a:p>
            <a:pPr algn="l"/>
            <a:r>
              <a:rPr lang="en-GB" sz="2000" dirty="0"/>
              <a:t>Conor Chaplin</a:t>
            </a:r>
          </a:p>
          <a:p>
            <a:pPr algn="l"/>
            <a:r>
              <a:rPr lang="en-GB" sz="2000" dirty="0"/>
              <a:t>conor.chaplin@tfgm.com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6" name="Straight Connector 5"/>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85309" y="3283511"/>
            <a:ext cx="11419595" cy="298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7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1" y="1617"/>
            <a:ext cx="12199569" cy="6862259"/>
          </a:xfrm>
          <a:prstGeom prst="rect">
            <a:avLst/>
          </a:prstGeom>
        </p:spPr>
      </p:pic>
      <p:sp>
        <p:nvSpPr>
          <p:cNvPr id="15" name="Rectangle 14"/>
          <p:cNvSpPr/>
          <p:nvPr/>
        </p:nvSpPr>
        <p:spPr>
          <a:xfrm>
            <a:off x="2" y="0"/>
            <a:ext cx="8562975" cy="6858000"/>
          </a:xfrm>
          <a:prstGeom prst="rect">
            <a:avLst/>
          </a:prstGeom>
          <a:gradFill flip="none" rotWithShape="1">
            <a:gsLst>
              <a:gs pos="0">
                <a:srgbClr val="0A0A0A">
                  <a:alpha val="60000"/>
                </a:srgb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sz="2400" dirty="0"/>
          </a:p>
        </p:txBody>
      </p:sp>
      <p:pic>
        <p:nvPicPr>
          <p:cNvPr id="38" name="Picture 3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72135"/>
            <a:ext cx="12192000" cy="1576832"/>
          </a:xfrm>
          <a:prstGeom prst="rect">
            <a:avLst/>
          </a:prstGeom>
        </p:spPr>
      </p:pic>
      <p:sp>
        <p:nvSpPr>
          <p:cNvPr id="4" name="Rectangle 3"/>
          <p:cNvSpPr/>
          <p:nvPr/>
        </p:nvSpPr>
        <p:spPr>
          <a:xfrm>
            <a:off x="0" y="2782957"/>
            <a:ext cx="12192000" cy="4075043"/>
          </a:xfrm>
          <a:prstGeom prst="rect">
            <a:avLst/>
          </a:prstGeom>
          <a:gradFill flip="none" rotWithShape="1">
            <a:gsLst>
              <a:gs pos="62000">
                <a:srgbClr val="000000">
                  <a:alpha val="60000"/>
                </a:srgbClr>
              </a:gs>
              <a:gs pos="0">
                <a:schemeClr val="tx1">
                  <a:alpha val="10000"/>
                </a:schemeClr>
              </a:gs>
              <a:gs pos="100000">
                <a:schemeClr val="tx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sz="2400" dirty="0"/>
          </a:p>
        </p:txBody>
      </p:sp>
      <p:cxnSp>
        <p:nvCxnSpPr>
          <p:cNvPr id="9" name="Straight Connector 8"/>
          <p:cNvCxnSpPr/>
          <p:nvPr/>
        </p:nvCxnSpPr>
        <p:spPr>
          <a:xfrm>
            <a:off x="360363" y="6372225"/>
            <a:ext cx="11479212"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31" name="Rectangle 4"/>
          <p:cNvSpPr>
            <a:spLocks noChangeArrowheads="1"/>
          </p:cNvSpPr>
          <p:nvPr/>
        </p:nvSpPr>
        <p:spPr bwMode="ltGray">
          <a:xfrm>
            <a:off x="323820" y="1358993"/>
            <a:ext cx="10178305" cy="190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r>
              <a:rPr lang="en-US" sz="2667" spc="-11" dirty="0" err="1">
                <a:solidFill>
                  <a:schemeClr val="bg1"/>
                </a:solidFill>
                <a:latin typeface="Arial" panose="020B0604020202020204" pitchFamily="34" charset="0"/>
                <a:cs typeface="Arial" panose="020B0604020202020204" pitchFamily="34" charset="0"/>
              </a:rPr>
              <a:t>Cityverve</a:t>
            </a:r>
            <a:r>
              <a:rPr lang="en-US" sz="2667" spc="-11" dirty="0">
                <a:solidFill>
                  <a:schemeClr val="bg1"/>
                </a:solidFill>
                <a:latin typeface="Arial" panose="020B0604020202020204" pitchFamily="34" charset="0"/>
                <a:cs typeface="Arial" panose="020B0604020202020204" pitchFamily="34" charset="0"/>
              </a:rPr>
              <a:t> built a smart city demonstrator using trailblazing Internet of Things (</a:t>
            </a:r>
            <a:r>
              <a:rPr lang="en-US" sz="2667" spc="-11" dirty="0" err="1">
                <a:solidFill>
                  <a:schemeClr val="bg1"/>
                </a:solidFill>
                <a:latin typeface="Arial" panose="020B0604020202020204" pitchFamily="34" charset="0"/>
                <a:cs typeface="Arial" panose="020B0604020202020204" pitchFamily="34" charset="0"/>
              </a:rPr>
              <a:t>IoT</a:t>
            </a:r>
            <a:r>
              <a:rPr lang="en-US" sz="2667" spc="-11" dirty="0">
                <a:solidFill>
                  <a:schemeClr val="bg1"/>
                </a:solidFill>
                <a:latin typeface="Arial" panose="020B0604020202020204" pitchFamily="34" charset="0"/>
                <a:cs typeface="Arial" panose="020B0604020202020204" pitchFamily="34" charset="0"/>
              </a:rPr>
              <a:t>) technology through a collective desire for ongoing collaboration.</a:t>
            </a:r>
            <a:endParaRPr lang="en-US" sz="2400" spc="-11" dirty="0">
              <a:solidFill>
                <a:schemeClr val="bg1"/>
              </a:solidFill>
              <a:latin typeface="Arial" panose="020B0604020202020204" pitchFamily="34" charset="0"/>
              <a:cs typeface="Arial" panose="020B0604020202020204" pitchFamily="34" charset="0"/>
            </a:endParaRPr>
          </a:p>
          <a:p>
            <a:pPr>
              <a:lnSpc>
                <a:spcPct val="110000"/>
              </a:lnSpc>
              <a:spcAft>
                <a:spcPts val="800"/>
              </a:spcAft>
            </a:pPr>
            <a:endParaRPr lang="en-US" sz="2667" spc="-11" dirty="0">
              <a:solidFill>
                <a:schemeClr val="bg1"/>
              </a:solidFill>
              <a:latin typeface="Arial" panose="020B0604020202020204" pitchFamily="34" charset="0"/>
              <a:cs typeface="Arial" panose="020B0604020202020204" pitchFamily="34" charset="0"/>
            </a:endParaRPr>
          </a:p>
        </p:txBody>
      </p:sp>
      <p:cxnSp>
        <p:nvCxnSpPr>
          <p:cNvPr id="10" name="Straight Connector 9"/>
          <p:cNvCxnSpPr/>
          <p:nvPr/>
        </p:nvCxnSpPr>
        <p:spPr>
          <a:xfrm flipH="1">
            <a:off x="360364" y="360363"/>
            <a:ext cx="11482387" cy="0"/>
          </a:xfrm>
          <a:prstGeom prst="line">
            <a:avLst/>
          </a:prstGeom>
          <a:ln w="63500" cmpd="sng">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338678" y="3842329"/>
            <a:ext cx="1909367" cy="2166356"/>
            <a:chOff x="6522192" y="3842328"/>
            <a:chExt cx="1909366" cy="2166356"/>
          </a:xfrm>
        </p:grpSpPr>
        <p:sp>
          <p:nvSpPr>
            <p:cNvPr id="64" name="Rectangle 63"/>
            <p:cNvSpPr/>
            <p:nvPr/>
          </p:nvSpPr>
          <p:spPr>
            <a:xfrm>
              <a:off x="6658891" y="4546472"/>
              <a:ext cx="1772667" cy="184666"/>
            </a:xfrm>
            <a:prstGeom prst="rect">
              <a:avLst/>
            </a:prstGeom>
          </p:spPr>
          <p:txBody>
            <a:bodyPr wrap="square" lIns="0" tIns="0" rIns="0" bIns="0">
              <a:spAutoFit/>
            </a:bodyPr>
            <a:lstStyle/>
            <a:p>
              <a:r>
                <a:rPr lang="en-US" sz="1200" dirty="0">
                  <a:solidFill>
                    <a:schemeClr val="bg1"/>
                  </a:solidFill>
                  <a:latin typeface="CiscoSans ExtraLight" charset="0"/>
                  <a:ea typeface="CiscoSans ExtraLight" charset="0"/>
                  <a:cs typeface="CiscoSans ExtraLight" charset="0"/>
                </a:rPr>
                <a:t>Innovation corridor</a:t>
              </a:r>
            </a:p>
          </p:txBody>
        </p:sp>
        <p:sp>
          <p:nvSpPr>
            <p:cNvPr id="65" name="Rectangle 64"/>
            <p:cNvSpPr/>
            <p:nvPr/>
          </p:nvSpPr>
          <p:spPr>
            <a:xfrm>
              <a:off x="6606317" y="3842328"/>
              <a:ext cx="1689039" cy="779765"/>
            </a:xfrm>
            <a:prstGeom prst="rect">
              <a:avLst/>
            </a:prstGeom>
          </p:spPr>
          <p:txBody>
            <a:bodyPr wrap="square" lIns="0" tIns="0" rIns="0" bIns="0">
              <a:spAutoFit/>
            </a:bodyPr>
            <a:lstStyle/>
            <a:p>
              <a:r>
                <a:rPr lang="en-US" sz="5067" spc="400" dirty="0">
                  <a:solidFill>
                    <a:srgbClr val="FFFFFF"/>
                  </a:solidFill>
                  <a:latin typeface="CiscoSans Thin"/>
                  <a:cs typeface="CiscoSans Thin"/>
                </a:rPr>
                <a:t>2</a:t>
              </a:r>
              <a:r>
                <a:rPr lang="en-US" sz="4533" dirty="0">
                  <a:solidFill>
                    <a:srgbClr val="FFFFFF"/>
                  </a:solidFill>
                  <a:latin typeface="CiscoSans Thin"/>
                  <a:cs typeface="CiscoSans Thin"/>
                </a:rPr>
                <a:t>km</a:t>
              </a:r>
              <a:r>
                <a:rPr lang="en-US" sz="4533" baseline="30000" dirty="0">
                  <a:solidFill>
                    <a:srgbClr val="FFFFFF"/>
                  </a:solidFill>
                  <a:latin typeface="CiscoSans Thin"/>
                  <a:cs typeface="CiscoSans Thin"/>
                </a:rPr>
                <a:t>2</a:t>
              </a:r>
            </a:p>
          </p:txBody>
        </p:sp>
        <p:cxnSp>
          <p:nvCxnSpPr>
            <p:cNvPr id="66" name="Straight Connector 65"/>
            <p:cNvCxnSpPr/>
            <p:nvPr/>
          </p:nvCxnSpPr>
          <p:spPr>
            <a:xfrm flipV="1">
              <a:off x="6522192" y="3842328"/>
              <a:ext cx="0" cy="2166356"/>
            </a:xfrm>
            <a:prstGeom prst="line">
              <a:avLst/>
            </a:prstGeom>
            <a:ln w="254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pic>
          <p:nvPicPr>
            <p:cNvPr id="67" name="Picture 6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75836" y="4785488"/>
              <a:ext cx="1212962" cy="1212962"/>
            </a:xfrm>
            <a:prstGeom prst="rect">
              <a:avLst/>
            </a:prstGeom>
          </p:spPr>
        </p:pic>
      </p:grpSp>
      <p:grpSp>
        <p:nvGrpSpPr>
          <p:cNvPr id="68" name="Group 67"/>
          <p:cNvGrpSpPr/>
          <p:nvPr/>
        </p:nvGrpSpPr>
        <p:grpSpPr>
          <a:xfrm>
            <a:off x="2248539" y="3842329"/>
            <a:ext cx="1909367" cy="2166356"/>
            <a:chOff x="6522192" y="3842328"/>
            <a:chExt cx="1909366" cy="2166356"/>
          </a:xfrm>
        </p:grpSpPr>
        <p:sp>
          <p:nvSpPr>
            <p:cNvPr id="69" name="Rectangle 68"/>
            <p:cNvSpPr/>
            <p:nvPr/>
          </p:nvSpPr>
          <p:spPr>
            <a:xfrm>
              <a:off x="6658891" y="4546472"/>
              <a:ext cx="1772667" cy="184666"/>
            </a:xfrm>
            <a:prstGeom prst="rect">
              <a:avLst/>
            </a:prstGeom>
          </p:spPr>
          <p:txBody>
            <a:bodyPr wrap="square" lIns="0" tIns="0" rIns="0" bIns="0">
              <a:spAutoFit/>
            </a:bodyPr>
            <a:lstStyle/>
            <a:p>
              <a:r>
                <a:rPr lang="en-US" sz="1200" dirty="0">
                  <a:solidFill>
                    <a:srgbClr val="FFFFFF"/>
                  </a:solidFill>
                  <a:latin typeface="CiscoSans ExtraLight" charset="0"/>
                  <a:cs typeface="CiscoSans ExtraLight" charset="0"/>
                </a:rPr>
                <a:t>IoT investment</a:t>
              </a:r>
            </a:p>
          </p:txBody>
        </p:sp>
        <p:sp>
          <p:nvSpPr>
            <p:cNvPr id="70" name="Rectangle 69"/>
            <p:cNvSpPr/>
            <p:nvPr/>
          </p:nvSpPr>
          <p:spPr>
            <a:xfrm>
              <a:off x="6606317" y="3842328"/>
              <a:ext cx="1645119" cy="779765"/>
            </a:xfrm>
            <a:prstGeom prst="rect">
              <a:avLst/>
            </a:prstGeom>
          </p:spPr>
          <p:txBody>
            <a:bodyPr wrap="square" lIns="0" tIns="0" rIns="0" bIns="0">
              <a:spAutoFit/>
            </a:bodyPr>
            <a:lstStyle/>
            <a:p>
              <a:r>
                <a:rPr lang="en-US" sz="5067" spc="-600" dirty="0">
                  <a:solidFill>
                    <a:srgbClr val="FFFFFF"/>
                  </a:solidFill>
                  <a:latin typeface="CiscoSans Thin"/>
                  <a:cs typeface="CiscoSans Thin"/>
                </a:rPr>
                <a:t>£1</a:t>
              </a:r>
              <a:r>
                <a:rPr lang="en-US" sz="5067" dirty="0">
                  <a:solidFill>
                    <a:srgbClr val="FFFFFF"/>
                  </a:solidFill>
                  <a:latin typeface="CiscoSans Thin"/>
                  <a:cs typeface="CiscoSans Thin"/>
                </a:rPr>
                <a:t>6</a:t>
              </a:r>
              <a:r>
                <a:rPr lang="en-US" sz="4533" dirty="0">
                  <a:solidFill>
                    <a:srgbClr val="FFFFFF"/>
                  </a:solidFill>
                  <a:latin typeface="CiscoSans Thin"/>
                  <a:cs typeface="CiscoSans Thin"/>
                </a:rPr>
                <a:t>m</a:t>
              </a:r>
            </a:p>
          </p:txBody>
        </p:sp>
        <p:cxnSp>
          <p:nvCxnSpPr>
            <p:cNvPr id="71" name="Straight Connector 70"/>
            <p:cNvCxnSpPr/>
            <p:nvPr/>
          </p:nvCxnSpPr>
          <p:spPr>
            <a:xfrm flipV="1">
              <a:off x="6522192" y="3842328"/>
              <a:ext cx="0" cy="2166356"/>
            </a:xfrm>
            <a:prstGeom prst="line">
              <a:avLst/>
            </a:prstGeom>
            <a:ln w="254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pic>
          <p:nvPicPr>
            <p:cNvPr id="72" name="Picture 7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575836" y="4785488"/>
              <a:ext cx="1212962" cy="1212962"/>
            </a:xfrm>
            <a:prstGeom prst="rect">
              <a:avLst/>
            </a:prstGeom>
          </p:spPr>
        </p:pic>
      </p:grpSp>
      <p:grpSp>
        <p:nvGrpSpPr>
          <p:cNvPr id="73" name="Group 72"/>
          <p:cNvGrpSpPr/>
          <p:nvPr/>
        </p:nvGrpSpPr>
        <p:grpSpPr>
          <a:xfrm>
            <a:off x="4166347" y="3851353"/>
            <a:ext cx="1909367" cy="2166356"/>
            <a:chOff x="6522192" y="3842328"/>
            <a:chExt cx="1909366" cy="2166356"/>
          </a:xfrm>
        </p:grpSpPr>
        <p:sp>
          <p:nvSpPr>
            <p:cNvPr id="74" name="Rectangle 73"/>
            <p:cNvSpPr/>
            <p:nvPr/>
          </p:nvSpPr>
          <p:spPr>
            <a:xfrm>
              <a:off x="6658891" y="4546472"/>
              <a:ext cx="1772667" cy="184666"/>
            </a:xfrm>
            <a:prstGeom prst="rect">
              <a:avLst/>
            </a:prstGeom>
          </p:spPr>
          <p:txBody>
            <a:bodyPr wrap="square" lIns="0" tIns="0" rIns="0" bIns="0">
              <a:spAutoFit/>
            </a:bodyPr>
            <a:lstStyle/>
            <a:p>
              <a:r>
                <a:rPr lang="en-US" sz="1200" dirty="0">
                  <a:solidFill>
                    <a:schemeClr val="bg1"/>
                  </a:solidFill>
                  <a:latin typeface="CiscoSans ExtraLight" charset="0"/>
                  <a:ea typeface="CiscoSans ExtraLight" charset="0"/>
                  <a:cs typeface="CiscoSans ExtraLight" charset="0"/>
                </a:rPr>
                <a:t>delivery partners</a:t>
              </a:r>
            </a:p>
          </p:txBody>
        </p:sp>
        <p:sp>
          <p:nvSpPr>
            <p:cNvPr id="75" name="Rectangle 74"/>
            <p:cNvSpPr/>
            <p:nvPr/>
          </p:nvSpPr>
          <p:spPr>
            <a:xfrm>
              <a:off x="6606317" y="3842328"/>
              <a:ext cx="1645119" cy="779765"/>
            </a:xfrm>
            <a:prstGeom prst="rect">
              <a:avLst/>
            </a:prstGeom>
          </p:spPr>
          <p:txBody>
            <a:bodyPr wrap="square" lIns="0" tIns="0" rIns="0" bIns="0">
              <a:spAutoFit/>
            </a:bodyPr>
            <a:lstStyle/>
            <a:p>
              <a:r>
                <a:rPr lang="en-US" sz="5067" dirty="0">
                  <a:solidFill>
                    <a:srgbClr val="FFFFFF"/>
                  </a:solidFill>
                  <a:latin typeface="CiscoSans Thin"/>
                  <a:cs typeface="CiscoSans Thin"/>
                </a:rPr>
                <a:t>20</a:t>
              </a:r>
            </a:p>
          </p:txBody>
        </p:sp>
        <p:cxnSp>
          <p:nvCxnSpPr>
            <p:cNvPr id="76" name="Straight Connector 75"/>
            <p:cNvCxnSpPr/>
            <p:nvPr/>
          </p:nvCxnSpPr>
          <p:spPr>
            <a:xfrm flipV="1">
              <a:off x="6522192" y="3842328"/>
              <a:ext cx="0" cy="2166356"/>
            </a:xfrm>
            <a:prstGeom prst="line">
              <a:avLst/>
            </a:prstGeom>
            <a:ln w="254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pic>
          <p:nvPicPr>
            <p:cNvPr id="77" name="Picture 7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75836" y="4785488"/>
              <a:ext cx="1212962" cy="1212962"/>
            </a:xfrm>
            <a:prstGeom prst="rect">
              <a:avLst/>
            </a:prstGeom>
          </p:spPr>
        </p:pic>
      </p:grpSp>
      <p:grpSp>
        <p:nvGrpSpPr>
          <p:cNvPr id="5" name="Group 4"/>
          <p:cNvGrpSpPr/>
          <p:nvPr/>
        </p:nvGrpSpPr>
        <p:grpSpPr>
          <a:xfrm>
            <a:off x="6253723" y="3839914"/>
            <a:ext cx="3811124" cy="2166356"/>
            <a:chOff x="4690292" y="2879935"/>
            <a:chExt cx="2858343" cy="1624767"/>
          </a:xfrm>
        </p:grpSpPr>
        <p:sp>
          <p:nvSpPr>
            <p:cNvPr id="27" name="Rectangle 26"/>
            <p:cNvSpPr/>
            <p:nvPr/>
          </p:nvSpPr>
          <p:spPr>
            <a:xfrm>
              <a:off x="4753386" y="2879935"/>
              <a:ext cx="2795249" cy="584824"/>
            </a:xfrm>
            <a:prstGeom prst="rect">
              <a:avLst/>
            </a:prstGeom>
          </p:spPr>
          <p:txBody>
            <a:bodyPr wrap="square" lIns="0" tIns="0" rIns="0" bIns="0">
              <a:spAutoFit/>
            </a:bodyPr>
            <a:lstStyle/>
            <a:p>
              <a:r>
                <a:rPr lang="en-US" sz="5067" dirty="0">
                  <a:solidFill>
                    <a:srgbClr val="FFFFFF"/>
                  </a:solidFill>
                  <a:latin typeface="CiscoSans Thin"/>
                  <a:cs typeface="CiscoSans Thin"/>
                </a:rPr>
                <a:t>1</a:t>
              </a:r>
              <a:r>
                <a:rPr lang="en-US" sz="5067" baseline="30000" dirty="0">
                  <a:solidFill>
                    <a:srgbClr val="FFFFFF"/>
                  </a:solidFill>
                  <a:latin typeface="CiscoSans Thin"/>
                  <a:cs typeface="CiscoSans Thin"/>
                </a:rPr>
                <a:t>st</a:t>
              </a:r>
              <a:r>
                <a:rPr lang="en-US" sz="5067" dirty="0">
                  <a:solidFill>
                    <a:srgbClr val="FFFFFF"/>
                  </a:solidFill>
                  <a:latin typeface="CiscoSans Thin"/>
                  <a:cs typeface="CiscoSans Thin"/>
                </a:rPr>
                <a:t> July 2016 </a:t>
              </a:r>
            </a:p>
          </p:txBody>
        </p:sp>
        <p:cxnSp>
          <p:nvCxnSpPr>
            <p:cNvPr id="28" name="Straight Connector 27"/>
            <p:cNvCxnSpPr/>
            <p:nvPr/>
          </p:nvCxnSpPr>
          <p:spPr>
            <a:xfrm flipV="1">
              <a:off x="4690292" y="2879935"/>
              <a:ext cx="0" cy="1624767"/>
            </a:xfrm>
            <a:prstGeom prst="line">
              <a:avLst/>
            </a:prstGeom>
            <a:ln w="254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792815" y="3378887"/>
              <a:ext cx="1329500" cy="138500"/>
            </a:xfrm>
            <a:prstGeom prst="rect">
              <a:avLst/>
            </a:prstGeom>
          </p:spPr>
          <p:txBody>
            <a:bodyPr wrap="square" lIns="0" tIns="0" rIns="0" bIns="0">
              <a:spAutoFit/>
            </a:bodyPr>
            <a:lstStyle/>
            <a:p>
              <a:r>
                <a:rPr lang="en-US" sz="1200" dirty="0">
                  <a:solidFill>
                    <a:schemeClr val="bg1"/>
                  </a:solidFill>
                  <a:latin typeface="CiscoSans ExtraLight" charset="0"/>
                  <a:ea typeface="CiscoSans ExtraLight" charset="0"/>
                  <a:cs typeface="CiscoSans ExtraLight" charset="0"/>
                </a:rPr>
                <a:t>Start date</a:t>
              </a:r>
            </a:p>
          </p:txBody>
        </p:sp>
      </p:grpSp>
    </p:spTree>
    <p:extLst>
      <p:ext uri="{BB962C8B-B14F-4D97-AF65-F5344CB8AC3E}">
        <p14:creationId xmlns:p14="http://schemas.microsoft.com/office/powerpoint/2010/main" val="3834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val="0"/>
              </a:ext>
            </a:extLst>
          </a:blip>
          <a:stretch>
            <a:fillRect/>
          </a:stretch>
        </p:blipFill>
        <p:spPr>
          <a:xfrm>
            <a:off x="0" y="1617"/>
            <a:ext cx="12199571" cy="6862259"/>
          </a:xfrm>
          <a:prstGeom prst="rect">
            <a:avLst/>
          </a:prstGeom>
        </p:spPr>
      </p:pic>
      <p:sp>
        <p:nvSpPr>
          <p:cNvPr id="77" name="Rectangle 76"/>
          <p:cNvSpPr/>
          <p:nvPr/>
        </p:nvSpPr>
        <p:spPr>
          <a:xfrm flipV="1">
            <a:off x="0" y="-1"/>
            <a:ext cx="12192000" cy="1728245"/>
          </a:xfrm>
          <a:prstGeom prst="rect">
            <a:avLst/>
          </a:prstGeom>
          <a:gradFill flip="none" rotWithShape="1">
            <a:gsLst>
              <a:gs pos="0">
                <a:schemeClr val="tx1">
                  <a:alpha val="30000"/>
                </a:schemeClr>
              </a:gs>
              <a:gs pos="100000">
                <a:schemeClr val="tx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sz="2400" dirty="0"/>
          </a:p>
        </p:txBody>
      </p:sp>
      <p:sp>
        <p:nvSpPr>
          <p:cNvPr id="75" name="Rectangle 74"/>
          <p:cNvSpPr/>
          <p:nvPr/>
        </p:nvSpPr>
        <p:spPr>
          <a:xfrm>
            <a:off x="2" y="0"/>
            <a:ext cx="7053943" cy="6858000"/>
          </a:xfrm>
          <a:prstGeom prst="rect">
            <a:avLst/>
          </a:prstGeom>
          <a:gradFill flip="none" rotWithShape="1">
            <a:gsLst>
              <a:gs pos="0">
                <a:srgbClr val="0A0A0A">
                  <a:alpha val="60000"/>
                </a:srgb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sz="2400" dirty="0"/>
          </a:p>
        </p:txBody>
      </p:sp>
      <p:pic>
        <p:nvPicPr>
          <p:cNvPr id="19" name="Picture 1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272135"/>
            <a:ext cx="12192000" cy="1576832"/>
          </a:xfrm>
          <a:prstGeom prst="rect">
            <a:avLst/>
          </a:prstGeom>
        </p:spPr>
      </p:pic>
      <p:cxnSp>
        <p:nvCxnSpPr>
          <p:cNvPr id="10" name="Straight Connector 9"/>
          <p:cNvCxnSpPr/>
          <p:nvPr/>
        </p:nvCxnSpPr>
        <p:spPr>
          <a:xfrm flipH="1">
            <a:off x="360364" y="360363"/>
            <a:ext cx="11482387" cy="0"/>
          </a:xfrm>
          <a:prstGeom prst="line">
            <a:avLst/>
          </a:prstGeom>
          <a:ln w="635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4"/>
          <p:cNvSpPr>
            <a:spLocks noChangeArrowheads="1"/>
          </p:cNvSpPr>
          <p:nvPr/>
        </p:nvSpPr>
        <p:spPr bwMode="ltGray">
          <a:xfrm>
            <a:off x="2588234" y="1305988"/>
            <a:ext cx="7847847"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r>
              <a:rPr lang="en-US" sz="3200" spc="-40" dirty="0">
                <a:solidFill>
                  <a:schemeClr val="bg1"/>
                </a:solidFill>
                <a:latin typeface="Arial" panose="020B0604020202020204" pitchFamily="34" charset="0"/>
                <a:cs typeface="Arial" panose="020B0604020202020204" pitchFamily="34" charset="0"/>
              </a:rPr>
              <a:t>Transport &amp; Travel</a:t>
            </a:r>
            <a:endParaRPr lang="en-US" sz="3200" spc="-1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4209" y="995578"/>
            <a:ext cx="1139519" cy="1139519"/>
          </a:xfrm>
          <a:prstGeom prst="rect">
            <a:avLst/>
          </a:prstGeom>
        </p:spPr>
      </p:pic>
      <p:sp>
        <p:nvSpPr>
          <p:cNvPr id="18" name="Rectangle 4"/>
          <p:cNvSpPr>
            <a:spLocks noChangeArrowheads="1"/>
          </p:cNvSpPr>
          <p:nvPr/>
        </p:nvSpPr>
        <p:spPr bwMode="ltGray">
          <a:xfrm>
            <a:off x="2588235" y="2730902"/>
            <a:ext cx="7847847"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r>
              <a:rPr lang="en-US" sz="3200" spc="-40" dirty="0">
                <a:solidFill>
                  <a:schemeClr val="bg1"/>
                </a:solidFill>
                <a:latin typeface="Arial" panose="020B0604020202020204" pitchFamily="34" charset="0"/>
                <a:cs typeface="Arial" panose="020B0604020202020204" pitchFamily="34" charset="0"/>
              </a:rPr>
              <a:t>Health &amp; Social Care</a:t>
            </a:r>
            <a:endParaRPr lang="en-US" sz="3200" spc="-1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97522" y="2396505"/>
            <a:ext cx="1186097" cy="1186097"/>
          </a:xfrm>
          <a:prstGeom prst="rect">
            <a:avLst/>
          </a:prstGeom>
        </p:spPr>
      </p:pic>
      <p:sp>
        <p:nvSpPr>
          <p:cNvPr id="21" name="Rectangle 4"/>
          <p:cNvSpPr>
            <a:spLocks noChangeArrowheads="1"/>
          </p:cNvSpPr>
          <p:nvPr/>
        </p:nvSpPr>
        <p:spPr bwMode="ltGray">
          <a:xfrm>
            <a:off x="2588235" y="4121234"/>
            <a:ext cx="7847847"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r>
              <a:rPr lang="en-US" sz="3200" spc="-40" dirty="0">
                <a:solidFill>
                  <a:schemeClr val="bg1"/>
                </a:solidFill>
                <a:latin typeface="Arial" panose="020B0604020202020204" pitchFamily="34" charset="0"/>
                <a:cs typeface="Arial" panose="020B0604020202020204" pitchFamily="34" charset="0"/>
              </a:rPr>
              <a:t>Energy &amp; Environment </a:t>
            </a:r>
          </a:p>
        </p:txBody>
      </p:sp>
      <p:pic>
        <p:nvPicPr>
          <p:cNvPr id="22" name="Picture 2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49467" y="3822319"/>
            <a:ext cx="1139519" cy="1139519"/>
          </a:xfrm>
          <a:prstGeom prst="rect">
            <a:avLst/>
          </a:prstGeom>
        </p:spPr>
      </p:pic>
      <p:sp>
        <p:nvSpPr>
          <p:cNvPr id="23" name="Rectangle 4"/>
          <p:cNvSpPr>
            <a:spLocks noChangeArrowheads="1"/>
          </p:cNvSpPr>
          <p:nvPr/>
        </p:nvSpPr>
        <p:spPr bwMode="ltGray">
          <a:xfrm>
            <a:off x="2588237" y="5410038"/>
            <a:ext cx="7847847"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r>
              <a:rPr lang="en-US" sz="3200" spc="-40" dirty="0">
                <a:solidFill>
                  <a:schemeClr val="bg1"/>
                </a:solidFill>
                <a:latin typeface="Arial" panose="020B0604020202020204" pitchFamily="34" charset="0"/>
                <a:cs typeface="Arial" panose="020B0604020202020204" pitchFamily="34" charset="0"/>
              </a:rPr>
              <a:t>Culture &amp; Public Realm</a:t>
            </a:r>
            <a:endParaRPr lang="en-US" sz="3200" spc="-11" dirty="0">
              <a:solidFill>
                <a:schemeClr val="bg1"/>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49467" y="5201555"/>
            <a:ext cx="1139519" cy="1139519"/>
          </a:xfrm>
          <a:prstGeom prst="rect">
            <a:avLst/>
          </a:prstGeom>
        </p:spPr>
      </p:pic>
    </p:spTree>
    <p:extLst>
      <p:ext uri="{BB962C8B-B14F-4D97-AF65-F5344CB8AC3E}">
        <p14:creationId xmlns:p14="http://schemas.microsoft.com/office/powerpoint/2010/main" val="363707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5"/>
          <p:cNvSpPr/>
          <p:nvPr/>
        </p:nvSpPr>
        <p:spPr>
          <a:xfrm>
            <a:off x="0" y="1620"/>
            <a:ext cx="12192000" cy="6856381"/>
          </a:xfrm>
          <a:prstGeom prst="rect">
            <a:avLst/>
          </a:prstGeom>
          <a:blipFill>
            <a:blip r:embed="rId3" cstate="screen">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a:ext>
              </a:extLst>
            </a:blip>
            <a:srcRect/>
            <a:stretch>
              <a:fillRect l="-8414" t="-5446" r="-5602" b="-5446"/>
            </a:stretch>
          </a:blipFill>
        </p:spPr>
        <p:txBody>
          <a:bodyPr wrap="square" lIns="0" tIns="0" rIns="0" bIns="0" rtlCol="0"/>
          <a:lstStyle/>
          <a:p>
            <a:endParaRPr sz="2400" dirty="0"/>
          </a:p>
        </p:txBody>
      </p:sp>
      <p:sp>
        <p:nvSpPr>
          <p:cNvPr id="13" name="TextBox 9"/>
          <p:cNvSpPr txBox="1">
            <a:spLocks noChangeArrowheads="1"/>
          </p:cNvSpPr>
          <p:nvPr/>
        </p:nvSpPr>
        <p:spPr bwMode="auto">
          <a:xfrm>
            <a:off x="1103087" y="1926914"/>
            <a:ext cx="1009613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None/>
            </a:pPr>
            <a:r>
              <a:rPr lang="en-US" altLang="en-US" b="1" dirty="0" err="1" smtClean="0">
                <a:solidFill>
                  <a:schemeClr val="bg1"/>
                </a:solidFill>
                <a:latin typeface="+mn-lt"/>
              </a:rPr>
              <a:t>eBike</a:t>
            </a:r>
            <a:r>
              <a:rPr lang="en-US" altLang="en-US" b="1" dirty="0" smtClean="0">
                <a:solidFill>
                  <a:schemeClr val="bg1"/>
                </a:solidFill>
                <a:latin typeface="+mn-lt"/>
              </a:rPr>
              <a:t> </a:t>
            </a:r>
            <a:r>
              <a:rPr lang="en-US" altLang="en-US" b="1" dirty="0">
                <a:solidFill>
                  <a:schemeClr val="bg1"/>
                </a:solidFill>
                <a:latin typeface="+mn-lt"/>
              </a:rPr>
              <a:t>Sharing – </a:t>
            </a:r>
            <a:r>
              <a:rPr lang="en-US" altLang="en-US" b="1" dirty="0" err="1">
                <a:solidFill>
                  <a:schemeClr val="bg1"/>
                </a:solidFill>
                <a:latin typeface="+mn-lt"/>
              </a:rPr>
              <a:t>IoT</a:t>
            </a:r>
            <a:r>
              <a:rPr lang="en-US" altLang="en-US" b="1" dirty="0">
                <a:solidFill>
                  <a:schemeClr val="bg1"/>
                </a:solidFill>
                <a:latin typeface="+mn-lt"/>
              </a:rPr>
              <a:t> to create next-gen cycle share scheme</a:t>
            </a:r>
          </a:p>
          <a:p>
            <a:pPr algn="just">
              <a:lnSpc>
                <a:spcPct val="150000"/>
              </a:lnSpc>
              <a:spcBef>
                <a:spcPct val="0"/>
              </a:spcBef>
              <a:buNone/>
            </a:pPr>
            <a:r>
              <a:rPr lang="en-US" altLang="en-US" b="1" dirty="0">
                <a:solidFill>
                  <a:schemeClr val="bg1"/>
                </a:solidFill>
              </a:rPr>
              <a:t>Road Safety – In-Car telematics for road safety</a:t>
            </a:r>
            <a:endParaRPr lang="en-US" altLang="en-US" b="1" dirty="0">
              <a:solidFill>
                <a:schemeClr val="bg1"/>
              </a:solidFill>
              <a:latin typeface="+mn-lt"/>
            </a:endParaRPr>
          </a:p>
          <a:p>
            <a:pPr algn="just">
              <a:lnSpc>
                <a:spcPct val="150000"/>
              </a:lnSpc>
              <a:spcBef>
                <a:spcPct val="0"/>
              </a:spcBef>
              <a:buNone/>
            </a:pPr>
            <a:r>
              <a:rPr lang="en-US" altLang="en-US" b="1" dirty="0">
                <a:solidFill>
                  <a:schemeClr val="bg1"/>
                </a:solidFill>
              </a:rPr>
              <a:t>City Concierge – Digital Way finding &amp; City Discovery</a:t>
            </a:r>
          </a:p>
          <a:p>
            <a:pPr algn="just">
              <a:spcBef>
                <a:spcPct val="0"/>
              </a:spcBef>
              <a:buNone/>
            </a:pPr>
            <a:endParaRPr lang="en-US" altLang="en-US" b="1" dirty="0">
              <a:solidFill>
                <a:schemeClr val="bg1"/>
              </a:solidFill>
              <a:latin typeface="+mn-lt"/>
            </a:endParaRPr>
          </a:p>
        </p:txBody>
      </p:sp>
      <p:cxnSp>
        <p:nvCxnSpPr>
          <p:cNvPr id="25" name="Straight Connector 24"/>
          <p:cNvCxnSpPr/>
          <p:nvPr/>
        </p:nvCxnSpPr>
        <p:spPr>
          <a:xfrm flipH="1">
            <a:off x="360364" y="360363"/>
            <a:ext cx="11482387" cy="0"/>
          </a:xfrm>
          <a:prstGeom prst="line">
            <a:avLst/>
          </a:prstGeom>
          <a:ln w="635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72135"/>
            <a:ext cx="12192000" cy="1576832"/>
          </a:xfrm>
          <a:prstGeom prst="rect">
            <a:avLst/>
          </a:prstGeom>
        </p:spPr>
      </p:pic>
      <p:sp>
        <p:nvSpPr>
          <p:cNvPr id="16" name="TextBox 9"/>
          <p:cNvSpPr txBox="1">
            <a:spLocks noChangeArrowheads="1"/>
          </p:cNvSpPr>
          <p:nvPr/>
        </p:nvSpPr>
        <p:spPr bwMode="auto">
          <a:xfrm>
            <a:off x="360364" y="399567"/>
            <a:ext cx="11481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chemeClr val="bg1"/>
                </a:solidFill>
                <a:ea typeface="+mj-ea"/>
                <a:cs typeface="+mj-cs"/>
              </a:rPr>
              <a:t>Transportation &amp; Travel</a:t>
            </a:r>
          </a:p>
        </p:txBody>
      </p:sp>
    </p:spTree>
    <p:extLst>
      <p:ext uri="{BB962C8B-B14F-4D97-AF65-F5344CB8AC3E}">
        <p14:creationId xmlns:p14="http://schemas.microsoft.com/office/powerpoint/2010/main" val="207777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p:cNvPicPr preferRelativeResize="0"/>
          <p:nvPr/>
        </p:nvPicPr>
        <p:blipFill rotWithShape="1">
          <a:blip r:embed="rId3">
            <a:alphaModFix/>
          </a:blip>
          <a:srcRect/>
          <a:stretch/>
        </p:blipFill>
        <p:spPr>
          <a:xfrm>
            <a:off x="618263" y="-13448"/>
            <a:ext cx="10913981" cy="6871448"/>
          </a:xfrm>
          <a:prstGeom prst="rect">
            <a:avLst/>
          </a:prstGeom>
          <a:noFill/>
          <a:ln>
            <a:noFill/>
          </a:ln>
        </p:spPr>
      </p:pic>
    </p:spTree>
    <p:extLst>
      <p:ext uri="{BB962C8B-B14F-4D97-AF65-F5344CB8AC3E}">
        <p14:creationId xmlns:p14="http://schemas.microsoft.com/office/powerpoint/2010/main" val="1537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err="1"/>
              <a:t>CitySPIRE</a:t>
            </a:r>
            <a:endParaRPr lang="en-GB" sz="3300" dirty="0"/>
          </a:p>
        </p:txBody>
      </p:sp>
      <p:sp>
        <p:nvSpPr>
          <p:cNvPr id="3" name="Content Placeholder 2"/>
          <p:cNvSpPr>
            <a:spLocks noGrp="1"/>
          </p:cNvSpPr>
          <p:nvPr>
            <p:ph idx="1"/>
          </p:nvPr>
        </p:nvSpPr>
        <p:spPr>
          <a:xfrm>
            <a:off x="385310" y="1825624"/>
            <a:ext cx="10968490" cy="4445779"/>
          </a:xfrm>
        </p:spPr>
        <p:txBody>
          <a:bodyPr>
            <a:normAutofit fontScale="85000" lnSpcReduction="20000"/>
          </a:bodyPr>
          <a:lstStyle/>
          <a:p>
            <a:r>
              <a:rPr lang="en-GB" dirty="0"/>
              <a:t>How can we predict and dynamically react to changes in demand?</a:t>
            </a:r>
          </a:p>
          <a:p>
            <a:endParaRPr lang="en-GB" dirty="0"/>
          </a:p>
          <a:p>
            <a:r>
              <a:rPr lang="en-GB" dirty="0"/>
              <a:t>Use of aggregated data collected through Bluetooth and Wi-Fi</a:t>
            </a:r>
          </a:p>
          <a:p>
            <a:endParaRPr lang="en-GB" dirty="0"/>
          </a:p>
          <a:p>
            <a:r>
              <a:rPr lang="en-GB" dirty="0"/>
              <a:t>Prediction of demand to aggregate transport into appropriate vehicles and locations</a:t>
            </a:r>
          </a:p>
          <a:p>
            <a:endParaRPr lang="en-GB" dirty="0"/>
          </a:p>
          <a:p>
            <a:r>
              <a:rPr lang="en-GB" dirty="0"/>
              <a:t>Improvements to accessibility and passenger experience</a:t>
            </a:r>
          </a:p>
          <a:p>
            <a:endParaRPr lang="en-GB" dirty="0"/>
          </a:p>
          <a:p>
            <a:r>
              <a:rPr lang="en-GB" dirty="0"/>
              <a:t>More sustainable and reduction in congestion</a:t>
            </a:r>
          </a:p>
          <a:p>
            <a:endParaRPr lang="en-GB" dirty="0"/>
          </a:p>
          <a:p>
            <a:r>
              <a:rPr lang="en-GB" dirty="0"/>
              <a:t>Analysis of mobility allows us to understand passenger needs and potential incentives</a:t>
            </a:r>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070" t="24733" r="14537" b="28325"/>
          <a:stretch/>
        </p:blipFill>
        <p:spPr>
          <a:xfrm>
            <a:off x="9038818" y="1223685"/>
            <a:ext cx="3011412" cy="1057772"/>
          </a:xfrm>
          <a:prstGeom prst="rect">
            <a:avLst/>
          </a:prstGeom>
        </p:spPr>
      </p:pic>
    </p:spTree>
    <p:extLst>
      <p:ext uri="{BB962C8B-B14F-4D97-AF65-F5344CB8AC3E}">
        <p14:creationId xmlns:p14="http://schemas.microsoft.com/office/powerpoint/2010/main" val="318626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00E3BD-E06A-4CC1-842A-C2E7BF0C43F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6C963035-ED6C-4F81-8301-D7B640ACA2E1}"/>
              </a:ext>
            </a:extLst>
          </p:cNvPr>
          <p:cNvSpPr>
            <a:spLocks noGrp="1"/>
          </p:cNvSpPr>
          <p:nvPr>
            <p:ph type="subTitle" idx="1"/>
          </p:nvPr>
        </p:nvSpPr>
        <p:spPr/>
        <p:txBody>
          <a:bodyPr/>
          <a:lstStyle/>
          <a:p>
            <a:endParaRPr lang="en-GB"/>
          </a:p>
        </p:txBody>
      </p:sp>
      <p:grpSp>
        <p:nvGrpSpPr>
          <p:cNvPr id="4" name="Group 3">
            <a:extLst>
              <a:ext uri="{FF2B5EF4-FFF2-40B4-BE49-F238E27FC236}">
                <a16:creationId xmlns:a16="http://schemas.microsoft.com/office/drawing/2014/main" xmlns="" id="{FA400068-4D4A-4B78-8FB8-B142B5F52B4E}"/>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xmlns="" id="{6034E664-AEEE-4F66-ADD4-F76B45809BDA}"/>
                </a:ext>
              </a:extLst>
            </p:cNvPr>
            <p:cNvSpPr/>
            <p:nvPr/>
          </p:nvSpPr>
          <p:spPr>
            <a:xfrm>
              <a:off x="0" y="0"/>
              <a:ext cx="12192000" cy="6858000"/>
            </a:xfrm>
            <a:prstGeom prst="rect">
              <a:avLst/>
            </a:prstGeom>
            <a:solidFill>
              <a:srgbClr val="FFDC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latin typeface="Arial Black" panose="020B0A04020102020204" pitchFamily="34" charset="0"/>
              </a:endParaRPr>
            </a:p>
          </p:txBody>
        </p:sp>
        <p:pic>
          <p:nvPicPr>
            <p:cNvPr id="6" name="Picture 5">
              <a:extLst>
                <a:ext uri="{FF2B5EF4-FFF2-40B4-BE49-F238E27FC236}">
                  <a16:creationId xmlns:a16="http://schemas.microsoft.com/office/drawing/2014/main" xmlns="" id="{B4A2227A-9BBB-45EE-9D09-3A0DF15F1FCF}"/>
                </a:ext>
              </a:extLst>
            </p:cNvPr>
            <p:cNvPicPr>
              <a:picLocks noChangeAspect="1"/>
            </p:cNvPicPr>
            <p:nvPr/>
          </p:nvPicPr>
          <p:blipFill>
            <a:blip r:embed="rId2"/>
            <a:stretch>
              <a:fillRect/>
            </a:stretch>
          </p:blipFill>
          <p:spPr>
            <a:xfrm>
              <a:off x="9023130" y="5202476"/>
              <a:ext cx="3168870" cy="1487010"/>
            </a:xfrm>
            <a:prstGeom prst="rect">
              <a:avLst/>
            </a:prstGeom>
          </p:spPr>
        </p:pic>
      </p:grpSp>
      <p:pic>
        <p:nvPicPr>
          <p:cNvPr id="7" name="Picture 6">
            <a:extLst>
              <a:ext uri="{FF2B5EF4-FFF2-40B4-BE49-F238E27FC236}">
                <a16:creationId xmlns:a16="http://schemas.microsoft.com/office/drawing/2014/main" xmlns="" id="{9777ACD2-72EA-484B-B364-873079696D15}"/>
              </a:ext>
            </a:extLst>
          </p:cNvPr>
          <p:cNvPicPr>
            <a:picLocks noChangeAspect="1"/>
          </p:cNvPicPr>
          <p:nvPr/>
        </p:nvPicPr>
        <p:blipFill>
          <a:blip r:embed="rId3"/>
          <a:stretch>
            <a:fillRect/>
          </a:stretch>
        </p:blipFill>
        <p:spPr>
          <a:xfrm>
            <a:off x="793695" y="4026358"/>
            <a:ext cx="6585060" cy="2831642"/>
          </a:xfrm>
          <a:prstGeom prst="rect">
            <a:avLst/>
          </a:prstGeom>
        </p:spPr>
      </p:pic>
    </p:spTree>
    <p:extLst>
      <p:ext uri="{BB962C8B-B14F-4D97-AF65-F5344CB8AC3E}">
        <p14:creationId xmlns:p14="http://schemas.microsoft.com/office/powerpoint/2010/main" val="186399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GM Data Hive</a:t>
            </a:r>
          </a:p>
        </p:txBody>
      </p:sp>
      <p:sp>
        <p:nvSpPr>
          <p:cNvPr id="3" name="Content Placeholder 2"/>
          <p:cNvSpPr>
            <a:spLocks noGrp="1"/>
          </p:cNvSpPr>
          <p:nvPr>
            <p:ph idx="1"/>
          </p:nvPr>
        </p:nvSpPr>
        <p:spPr>
          <a:xfrm>
            <a:off x="385310" y="1825624"/>
            <a:ext cx="4927354" cy="4445779"/>
          </a:xfrm>
        </p:spPr>
        <p:txBody>
          <a:bodyPr>
            <a:normAutofit fontScale="92500" lnSpcReduction="10000"/>
          </a:bodyPr>
          <a:lstStyle/>
          <a:p>
            <a:r>
              <a:rPr lang="en-GB" sz="2400" dirty="0"/>
              <a:t>Innovate UK funded project to open up SCOOT data</a:t>
            </a:r>
          </a:p>
          <a:p>
            <a:endParaRPr lang="en-GB" sz="2400" dirty="0"/>
          </a:p>
          <a:p>
            <a:r>
              <a:rPr lang="en-GB" sz="2400" dirty="0"/>
              <a:t>Working with local academics, developers and data scientists</a:t>
            </a:r>
          </a:p>
          <a:p>
            <a:endParaRPr lang="en-GB" sz="2400" dirty="0"/>
          </a:p>
          <a:p>
            <a:r>
              <a:rPr lang="en-GB" sz="2400" dirty="0"/>
              <a:t>Promote open innovation</a:t>
            </a:r>
          </a:p>
          <a:p>
            <a:endParaRPr lang="en-GB" sz="2400" dirty="0"/>
          </a:p>
          <a:p>
            <a:r>
              <a:rPr lang="en-GB" sz="2400" dirty="0"/>
              <a:t>Aim to gain a better understanding of what data people want</a:t>
            </a:r>
          </a:p>
          <a:p>
            <a:endParaRPr lang="en-GB" sz="2400" dirty="0"/>
          </a:p>
          <a:p>
            <a:r>
              <a:rPr lang="en-GB" sz="2400" dirty="0"/>
              <a:t>Development of open data APIs</a:t>
            </a:r>
          </a:p>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https://images.ctfassets.net/nv7y93idf4jq/4fAVK1RlGNDQyXrS4i1MgT/d388e9d3315d70d0396e6897ad177786/Scoot-Mova-Lar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693" y="1879270"/>
            <a:ext cx="5443107" cy="357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0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Smart Junctions</a:t>
            </a:r>
          </a:p>
        </p:txBody>
      </p:sp>
      <p:sp>
        <p:nvSpPr>
          <p:cNvPr id="3" name="Content Placeholder 2"/>
          <p:cNvSpPr>
            <a:spLocks noGrp="1"/>
          </p:cNvSpPr>
          <p:nvPr>
            <p:ph idx="1"/>
          </p:nvPr>
        </p:nvSpPr>
        <p:spPr>
          <a:xfrm>
            <a:off x="385310" y="1825624"/>
            <a:ext cx="6316432" cy="4445779"/>
          </a:xfrm>
        </p:spPr>
        <p:txBody>
          <a:bodyPr>
            <a:normAutofit/>
          </a:bodyPr>
          <a:lstStyle/>
          <a:p>
            <a:r>
              <a:rPr lang="en-GB" sz="2400" dirty="0"/>
              <a:t>Research project working with Vivacity</a:t>
            </a:r>
          </a:p>
          <a:p>
            <a:endParaRPr lang="en-GB" sz="2400" dirty="0"/>
          </a:p>
          <a:p>
            <a:r>
              <a:rPr lang="en-GB" sz="2400" dirty="0"/>
              <a:t>Use of artificial intelligence and machine learning to dynamically adapt and optimise traffic signals</a:t>
            </a:r>
          </a:p>
          <a:p>
            <a:endParaRPr lang="en-GB" sz="2400" dirty="0"/>
          </a:p>
          <a:p>
            <a:r>
              <a:rPr lang="en-GB" sz="2400" dirty="0"/>
              <a:t>May offer an improvement on existing SCOOT and MOVA junctions</a:t>
            </a:r>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670" y="1203849"/>
            <a:ext cx="3665854" cy="4927097"/>
          </a:xfrm>
          <a:prstGeom prst="rect">
            <a:avLst/>
          </a:prstGeom>
        </p:spPr>
      </p:pic>
    </p:spTree>
    <p:extLst>
      <p:ext uri="{BB962C8B-B14F-4D97-AF65-F5344CB8AC3E}">
        <p14:creationId xmlns:p14="http://schemas.microsoft.com/office/powerpoint/2010/main" val="179533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Understanding people and vehicle movement</a:t>
            </a:r>
          </a:p>
        </p:txBody>
      </p:sp>
      <p:sp>
        <p:nvSpPr>
          <p:cNvPr id="3" name="Content Placeholder 2"/>
          <p:cNvSpPr>
            <a:spLocks noGrp="1"/>
          </p:cNvSpPr>
          <p:nvPr>
            <p:ph idx="1"/>
          </p:nvPr>
        </p:nvSpPr>
        <p:spPr>
          <a:xfrm>
            <a:off x="385310" y="1825624"/>
            <a:ext cx="4927354" cy="4445779"/>
          </a:xfrm>
        </p:spPr>
        <p:txBody>
          <a:bodyPr>
            <a:normAutofit fontScale="92500" lnSpcReduction="20000"/>
          </a:bodyPr>
          <a:lstStyle/>
          <a:p>
            <a:r>
              <a:rPr lang="en-GB" sz="2400" dirty="0"/>
              <a:t>Research project working with Tracsis</a:t>
            </a:r>
          </a:p>
          <a:p>
            <a:endParaRPr lang="en-GB" sz="2400" dirty="0"/>
          </a:p>
          <a:p>
            <a:r>
              <a:rPr lang="en-GB" sz="2400" dirty="0"/>
              <a:t>Sensors detects and classifies movements for local processing</a:t>
            </a:r>
          </a:p>
          <a:p>
            <a:endParaRPr lang="en-GB" sz="2400" dirty="0"/>
          </a:p>
          <a:p>
            <a:r>
              <a:rPr lang="en-GB" sz="2400" dirty="0"/>
              <a:t>Road users and pedestrians can be classified and path-lines generated</a:t>
            </a:r>
          </a:p>
          <a:p>
            <a:r>
              <a:rPr lang="en-GB" sz="2400" dirty="0"/>
              <a:t>System aggregates and anonymises data before extraction</a:t>
            </a:r>
          </a:p>
          <a:p>
            <a:endParaRPr lang="en-GB" sz="2400" dirty="0"/>
          </a:p>
          <a:p>
            <a:r>
              <a:rPr lang="en-GB" sz="2400" dirty="0"/>
              <a:t>Data can be fed back into machine learning algorithms and used for analysis</a:t>
            </a:r>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483" t="26890"/>
          <a:stretch/>
        </p:blipFill>
        <p:spPr>
          <a:xfrm>
            <a:off x="5978478" y="1763740"/>
            <a:ext cx="5175938" cy="257782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02" t="53333" r="16410"/>
          <a:stretch/>
        </p:blipFill>
        <p:spPr>
          <a:xfrm>
            <a:off x="5978478" y="4514127"/>
            <a:ext cx="5175938" cy="1757276"/>
          </a:xfrm>
          <a:prstGeom prst="rect">
            <a:avLst/>
          </a:prstGeom>
        </p:spPr>
      </p:pic>
    </p:spTree>
    <p:extLst>
      <p:ext uri="{BB962C8B-B14F-4D97-AF65-F5344CB8AC3E}">
        <p14:creationId xmlns:p14="http://schemas.microsoft.com/office/powerpoint/2010/main" val="379173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What next?</a:t>
            </a:r>
          </a:p>
        </p:txBody>
      </p:sp>
      <p:sp>
        <p:nvSpPr>
          <p:cNvPr id="3" name="Content Placeholder 2"/>
          <p:cNvSpPr>
            <a:spLocks noGrp="1"/>
          </p:cNvSpPr>
          <p:nvPr>
            <p:ph idx="1"/>
          </p:nvPr>
        </p:nvSpPr>
        <p:spPr>
          <a:xfrm>
            <a:off x="385310" y="1825624"/>
            <a:ext cx="6513330" cy="4445779"/>
          </a:xfrm>
        </p:spPr>
        <p:txBody>
          <a:bodyPr>
            <a:normAutofit/>
          </a:bodyPr>
          <a:lstStyle/>
          <a:p>
            <a:r>
              <a:rPr lang="en-GB" sz="2400" dirty="0"/>
              <a:t>Department for Transport Urban Mobility Strategy</a:t>
            </a:r>
          </a:p>
          <a:p>
            <a:endParaRPr lang="en-GB" sz="2400" dirty="0"/>
          </a:p>
          <a:p>
            <a:r>
              <a:rPr lang="en-GB" sz="2400" dirty="0" smtClean="0"/>
              <a:t>Accelerate the roll-out of 5G in Greater Manchester and developing use cases</a:t>
            </a:r>
            <a:endParaRPr lang="en-GB" sz="2400" dirty="0"/>
          </a:p>
          <a:p>
            <a:endParaRPr lang="en-GB" sz="2400" dirty="0"/>
          </a:p>
          <a:p>
            <a:r>
              <a:rPr lang="en-GB" sz="2400" dirty="0"/>
              <a:t>Clean Air Zone</a:t>
            </a:r>
          </a:p>
          <a:p>
            <a:endParaRPr lang="en-GB" sz="2400" dirty="0"/>
          </a:p>
          <a:p>
            <a:r>
              <a:rPr lang="en-GB" sz="2400" dirty="0"/>
              <a:t>Connected and autonomous vehicles – Project Synergy and University of Salford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dirty air is making us si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04" b="12758"/>
          <a:stretch/>
        </p:blipFill>
        <p:spPr bwMode="auto">
          <a:xfrm>
            <a:off x="7494804" y="1237621"/>
            <a:ext cx="2974155" cy="2162288"/>
          </a:xfrm>
          <a:prstGeom prst="roundRect">
            <a:avLst>
              <a:gd name="adj" fmla="val 8594"/>
            </a:avLst>
          </a:prstGeom>
          <a:solidFill>
            <a:srgbClr val="FFFFFF">
              <a:shade val="85000"/>
            </a:srgbClr>
          </a:solidFill>
          <a:ln>
            <a:noFill/>
          </a:ln>
          <a:effectLst>
            <a:reflection blurRad="431800" stA="60000" endPos="14000" dir="5400000" sy="-100000" algn="bl" rotWithShape="0"/>
          </a:effectLst>
          <a:extLst/>
        </p:spPr>
      </p:pic>
      <p:pic>
        <p:nvPicPr>
          <p:cNvPr id="1026" name="Picture 2" descr="Image result for university of salford autonomous vehicle"/>
          <p:cNvPicPr>
            <a:picLocks noChangeAspect="1" noChangeArrowheads="1"/>
          </p:cNvPicPr>
          <p:nvPr/>
        </p:nvPicPr>
        <p:blipFill rotWithShape="1">
          <a:blip r:embed="rId5">
            <a:extLst>
              <a:ext uri="{28A0092B-C50C-407E-A947-70E740481C1C}">
                <a14:useLocalDpi xmlns:a14="http://schemas.microsoft.com/office/drawing/2010/main" val="0"/>
              </a:ext>
            </a:extLst>
          </a:blip>
          <a:srcRect t="23712" r="35398"/>
          <a:stretch/>
        </p:blipFill>
        <p:spPr bwMode="auto">
          <a:xfrm>
            <a:off x="6872372" y="3585269"/>
            <a:ext cx="4219021" cy="249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0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GM-3.png"/>
          <p:cNvPicPr>
            <a:picLocks noGrp="1"/>
          </p:cNvPicPr>
          <p:nvPr>
            <p:ph sz="quarter" idx="11"/>
          </p:nvPr>
        </p:nvPicPr>
        <p:blipFill>
          <a:blip r:embed="rId3" cstate="print">
            <a:extLst>
              <a:ext uri="{28A0092B-C50C-407E-A947-70E740481C1C}">
                <a14:useLocalDpi xmlns:a14="http://schemas.microsoft.com/office/drawing/2010/main"/>
              </a:ext>
            </a:extLst>
          </a:blip>
          <a:srcRect t="2505" b="2505"/>
          <a:stretch>
            <a:fillRect/>
          </a:stretch>
        </p:blipFill>
        <p:spPr>
          <a:xfrm>
            <a:off x="0" y="3427200"/>
            <a:ext cx="3052800" cy="3430800"/>
          </a:xfrm>
        </p:spPr>
      </p:pic>
      <p:pic>
        <p:nvPicPr>
          <p:cNvPr id="19" name="Content Placeholder 16" descr="GM-2.png"/>
          <p:cNvPicPr>
            <a:picLocks noGrp="1"/>
          </p:cNvPicPr>
          <p:nvPr>
            <p:ph sz="quarter" idx="4294967295"/>
          </p:nvPr>
        </p:nvPicPr>
        <p:blipFill>
          <a:blip r:embed="rId4" cstate="print">
            <a:extLst>
              <a:ext uri="{28A0092B-C50C-407E-A947-70E740481C1C}">
                <a14:useLocalDpi xmlns:a14="http://schemas.microsoft.com/office/drawing/2010/main"/>
              </a:ext>
            </a:extLst>
          </a:blip>
          <a:srcRect t="1976" b="1976"/>
          <a:stretch>
            <a:fillRect/>
          </a:stretch>
        </p:blipFill>
        <p:spPr>
          <a:xfrm>
            <a:off x="6087519" y="-1222"/>
            <a:ext cx="6102000" cy="3430800"/>
          </a:xfrm>
          <a:prstGeom prst="rect">
            <a:avLst/>
          </a:prstGeom>
        </p:spPr>
      </p:pic>
      <p:pic>
        <p:nvPicPr>
          <p:cNvPr id="20" name="Content Placeholder 18" descr="GM-4.png"/>
          <p:cNvPicPr>
            <a:picLocks noGrp="1"/>
          </p:cNvPicPr>
          <p:nvPr>
            <p:ph sz="quarter" idx="4294967295"/>
          </p:nvPr>
        </p:nvPicPr>
        <p:blipFill>
          <a:blip r:embed="rId5" cstate="print">
            <a:extLst>
              <a:ext uri="{28A0092B-C50C-407E-A947-70E740481C1C}">
                <a14:useLocalDpi xmlns:a14="http://schemas.microsoft.com/office/drawing/2010/main"/>
              </a:ext>
            </a:extLst>
          </a:blip>
          <a:srcRect t="2931" b="2931"/>
          <a:stretch>
            <a:fillRect/>
          </a:stretch>
        </p:blipFill>
        <p:spPr>
          <a:xfrm>
            <a:off x="3051000" y="3427200"/>
            <a:ext cx="3056400" cy="3430800"/>
          </a:xfrm>
          <a:prstGeom prst="rect">
            <a:avLst/>
          </a:prstGeom>
        </p:spPr>
      </p:pic>
      <p:pic>
        <p:nvPicPr>
          <p:cNvPr id="21" name="Content Placeholder 19" descr="GM-5.png"/>
          <p:cNvPicPr>
            <a:picLocks noGrp="1"/>
          </p:cNvPicPr>
          <p:nvPr>
            <p:ph sz="quarter" idx="4294967295"/>
          </p:nvPr>
        </p:nvPicPr>
        <p:blipFill>
          <a:blip r:embed="rId6" cstate="print">
            <a:extLst>
              <a:ext uri="{28A0092B-C50C-407E-A947-70E740481C1C}">
                <a14:useLocalDpi xmlns:a14="http://schemas.microsoft.com/office/drawing/2010/main"/>
              </a:ext>
            </a:extLst>
          </a:blip>
          <a:srcRect t="2505" b="2505"/>
          <a:stretch>
            <a:fillRect/>
          </a:stretch>
        </p:blipFill>
        <p:spPr>
          <a:xfrm>
            <a:off x="6105184" y="3427200"/>
            <a:ext cx="3049200" cy="3430800"/>
          </a:xfrm>
          <a:prstGeom prst="rect">
            <a:avLst/>
          </a:prstGeom>
        </p:spPr>
      </p:pic>
      <p:pic>
        <p:nvPicPr>
          <p:cNvPr id="22" name="Content Placeholder 20" descr="GM-6.png"/>
          <p:cNvPicPr>
            <a:picLocks noGrp="1"/>
          </p:cNvPicPr>
          <p:nvPr>
            <p:ph sz="quarter" idx="4294967295"/>
          </p:nvPr>
        </p:nvPicPr>
        <p:blipFill>
          <a:blip r:embed="rId7" cstate="print">
            <a:extLst>
              <a:ext uri="{28A0092B-C50C-407E-A947-70E740481C1C}">
                <a14:useLocalDpi xmlns:a14="http://schemas.microsoft.com/office/drawing/2010/main"/>
              </a:ext>
            </a:extLst>
          </a:blip>
          <a:srcRect t="2931" b="2931"/>
          <a:stretch>
            <a:fillRect/>
          </a:stretch>
        </p:blipFill>
        <p:spPr>
          <a:xfrm>
            <a:off x="9152999" y="3427200"/>
            <a:ext cx="3049200" cy="3430800"/>
          </a:xfrm>
          <a:prstGeom prst="rect">
            <a:avLst/>
          </a:prstGeom>
        </p:spPr>
      </p:pic>
      <p:sp>
        <p:nvSpPr>
          <p:cNvPr id="23" name="Content Placeholder 6"/>
          <p:cNvSpPr txBox="1">
            <a:spLocks/>
          </p:cNvSpPr>
          <p:nvPr/>
        </p:nvSpPr>
        <p:spPr bwMode="auto">
          <a:xfrm>
            <a:off x="9923872" y="768421"/>
            <a:ext cx="194421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179979" numCol="1" anchor="t" anchorCtr="0" compatLnSpc="1">
            <a:prstTxWarp prst="textNoShape">
              <a:avLst/>
            </a:prstTxWarp>
            <a:noAutofit/>
          </a:bodyPr>
          <a:lstStyle>
            <a:lvl1pPr marL="0" indent="0" algn="l" defTabSz="455613" rtl="0" eaLnBrk="1" fontAlgn="base" hangingPunct="1">
              <a:lnSpc>
                <a:spcPct val="85000"/>
              </a:lnSpc>
              <a:spcBef>
                <a:spcPct val="0"/>
              </a:spcBef>
              <a:spcAft>
                <a:spcPts val="1200"/>
              </a:spcAft>
              <a:defRPr sz="2200" b="0" kern="1200" baseline="0">
                <a:solidFill>
                  <a:schemeClr val="tx1"/>
                </a:solidFill>
                <a:latin typeface="Calibri"/>
                <a:ea typeface="ＭＳ Ｐゴシック" charset="0"/>
                <a:cs typeface="ＭＳ Ｐゴシック" charset="0"/>
              </a:defRPr>
            </a:lvl1pPr>
            <a:lvl2pPr marL="36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2pPr>
            <a:lvl3pPr marL="72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3pPr>
            <a:lvl4pPr marL="108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4pPr>
            <a:lvl5pPr marL="144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5pPr>
            <a:lvl6pPr marL="2514210"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39"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69"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598" indent="-228565" algn="l" defTabSz="457129" rtl="0" eaLnBrk="1" latinLnBrk="0" hangingPunct="1">
              <a:spcBef>
                <a:spcPct val="20000"/>
              </a:spcBef>
              <a:buFont typeface="Arial"/>
              <a:buChar char="•"/>
              <a:defRPr sz="2000" kern="1200">
                <a:solidFill>
                  <a:schemeClr val="tx1"/>
                </a:solidFill>
                <a:latin typeface="+mn-lt"/>
                <a:ea typeface="+mn-ea"/>
                <a:cs typeface="+mn-cs"/>
              </a:defRPr>
            </a:lvl9pPr>
          </a:lstStyle>
          <a:p>
            <a:r>
              <a:rPr lang="en-US" sz="6600" dirty="0">
                <a:solidFill>
                  <a:prstClr val="white"/>
                </a:solidFill>
              </a:rPr>
              <a:t>10 </a:t>
            </a:r>
            <a:r>
              <a:rPr lang="en-US" sz="3200" dirty="0">
                <a:solidFill>
                  <a:prstClr val="white"/>
                </a:solidFill>
              </a:rPr>
              <a:t>authorities working together</a:t>
            </a:r>
            <a:endParaRPr lang="en-US" sz="6000" dirty="0">
              <a:solidFill>
                <a:prstClr val="white"/>
              </a:solidFill>
            </a:endParaRPr>
          </a:p>
        </p:txBody>
      </p:sp>
      <p:sp>
        <p:nvSpPr>
          <p:cNvPr id="24" name="Content Placeholder 6"/>
          <p:cNvSpPr txBox="1">
            <a:spLocks/>
          </p:cNvSpPr>
          <p:nvPr/>
        </p:nvSpPr>
        <p:spPr bwMode="auto">
          <a:xfrm>
            <a:off x="562163" y="6014383"/>
            <a:ext cx="172819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179979" numCol="1" anchor="t" anchorCtr="0" compatLnSpc="1">
            <a:prstTxWarp prst="textNoShape">
              <a:avLst/>
            </a:prstTxWarp>
            <a:noAutofit/>
          </a:bodyPr>
          <a:lstStyle>
            <a:lvl1pPr marL="0" indent="0" algn="l" defTabSz="455613" rtl="0" eaLnBrk="1" fontAlgn="base" hangingPunct="1">
              <a:lnSpc>
                <a:spcPct val="85000"/>
              </a:lnSpc>
              <a:spcBef>
                <a:spcPct val="0"/>
              </a:spcBef>
              <a:spcAft>
                <a:spcPts val="1200"/>
              </a:spcAft>
              <a:defRPr sz="2200" b="0" kern="1200" baseline="0">
                <a:solidFill>
                  <a:schemeClr val="tx1"/>
                </a:solidFill>
                <a:latin typeface="Calibri"/>
                <a:ea typeface="ＭＳ Ｐゴシック" charset="0"/>
                <a:cs typeface="ＭＳ Ｐゴシック" charset="0"/>
              </a:defRPr>
            </a:lvl1pPr>
            <a:lvl2pPr marL="36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2pPr>
            <a:lvl3pPr marL="72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3pPr>
            <a:lvl4pPr marL="108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4pPr>
            <a:lvl5pPr marL="144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5pPr>
            <a:lvl6pPr marL="2514210"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39"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69"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598" indent="-228565" algn="l" defTabSz="45712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rgbClr val="000000"/>
                </a:solidFill>
              </a:rPr>
              <a:t>The heart of the north</a:t>
            </a:r>
            <a:endParaRPr lang="en-US" sz="4800" dirty="0">
              <a:solidFill>
                <a:srgbClr val="000000"/>
              </a:solidFill>
            </a:endParaRPr>
          </a:p>
        </p:txBody>
      </p:sp>
      <p:sp>
        <p:nvSpPr>
          <p:cNvPr id="25" name="Content Placeholder 6"/>
          <p:cNvSpPr txBox="1">
            <a:spLocks/>
          </p:cNvSpPr>
          <p:nvPr/>
        </p:nvSpPr>
        <p:spPr bwMode="auto">
          <a:xfrm>
            <a:off x="3518069" y="5798359"/>
            <a:ext cx="210459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179979" numCol="1" anchor="t" anchorCtr="0" compatLnSpc="1">
            <a:prstTxWarp prst="textNoShape">
              <a:avLst/>
            </a:prstTxWarp>
            <a:noAutofit/>
          </a:bodyPr>
          <a:lstStyle>
            <a:lvl1pPr marL="0" indent="0" algn="l" defTabSz="455613" rtl="0" eaLnBrk="1" fontAlgn="base" hangingPunct="1">
              <a:lnSpc>
                <a:spcPct val="85000"/>
              </a:lnSpc>
              <a:spcBef>
                <a:spcPct val="0"/>
              </a:spcBef>
              <a:spcAft>
                <a:spcPts val="1200"/>
              </a:spcAft>
              <a:defRPr sz="2200" b="0" kern="1200" baseline="0">
                <a:solidFill>
                  <a:schemeClr val="tx1"/>
                </a:solidFill>
                <a:latin typeface="Calibri"/>
                <a:ea typeface="ＭＳ Ｐゴシック" charset="0"/>
                <a:cs typeface="ＭＳ Ｐゴシック" charset="0"/>
              </a:defRPr>
            </a:lvl1pPr>
            <a:lvl2pPr marL="36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2pPr>
            <a:lvl3pPr marL="72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3pPr>
            <a:lvl4pPr marL="108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4pPr>
            <a:lvl5pPr marL="144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5pPr>
            <a:lvl6pPr marL="2514210"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39"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69"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598" indent="-228565" algn="l" defTabSz="45712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rgbClr val="000000"/>
                </a:solidFill>
              </a:rPr>
              <a:t>UK’s first Combined Authority</a:t>
            </a:r>
            <a:endParaRPr lang="en-US" sz="4800" dirty="0">
              <a:solidFill>
                <a:srgbClr val="000000"/>
              </a:solidFill>
            </a:endParaRPr>
          </a:p>
        </p:txBody>
      </p:sp>
      <p:sp>
        <p:nvSpPr>
          <p:cNvPr id="26" name="Content Placeholder 6"/>
          <p:cNvSpPr txBox="1">
            <a:spLocks/>
          </p:cNvSpPr>
          <p:nvPr/>
        </p:nvSpPr>
        <p:spPr bwMode="auto">
          <a:xfrm>
            <a:off x="6249800" y="5884186"/>
            <a:ext cx="275996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179979" numCol="1" anchor="t" anchorCtr="0" compatLnSpc="1">
            <a:prstTxWarp prst="textNoShape">
              <a:avLst/>
            </a:prstTxWarp>
            <a:noAutofit/>
          </a:bodyPr>
          <a:lstStyle>
            <a:lvl1pPr marL="0" indent="0" algn="l" defTabSz="455613" rtl="0" eaLnBrk="1" fontAlgn="base" hangingPunct="1">
              <a:lnSpc>
                <a:spcPct val="85000"/>
              </a:lnSpc>
              <a:spcBef>
                <a:spcPct val="0"/>
              </a:spcBef>
              <a:spcAft>
                <a:spcPts val="1200"/>
              </a:spcAft>
              <a:defRPr sz="2200" b="0" kern="1200" baseline="0">
                <a:solidFill>
                  <a:schemeClr val="tx1"/>
                </a:solidFill>
                <a:latin typeface="Calibri"/>
                <a:ea typeface="ＭＳ Ｐゴシック" charset="0"/>
                <a:cs typeface="ＭＳ Ｐゴシック" charset="0"/>
              </a:defRPr>
            </a:lvl1pPr>
            <a:lvl2pPr marL="36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2pPr>
            <a:lvl3pPr marL="72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3pPr>
            <a:lvl4pPr marL="108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4pPr>
            <a:lvl5pPr marL="144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5pPr>
            <a:lvl6pPr marL="2514210"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39"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69"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598" indent="-228565" algn="l" defTabSz="45712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prstClr val="black"/>
                </a:solidFill>
              </a:rPr>
              <a:t>Centre of innovation, education, industry and culture</a:t>
            </a:r>
          </a:p>
        </p:txBody>
      </p:sp>
      <p:sp>
        <p:nvSpPr>
          <p:cNvPr id="27" name="Content Placeholder 6"/>
          <p:cNvSpPr txBox="1">
            <a:spLocks/>
          </p:cNvSpPr>
          <p:nvPr/>
        </p:nvSpPr>
        <p:spPr bwMode="auto">
          <a:xfrm>
            <a:off x="9636737" y="5416134"/>
            <a:ext cx="2231351"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179979" numCol="1" anchor="t" anchorCtr="0" compatLnSpc="1">
            <a:prstTxWarp prst="textNoShape">
              <a:avLst/>
            </a:prstTxWarp>
            <a:noAutofit/>
          </a:bodyPr>
          <a:lstStyle>
            <a:lvl1pPr marL="0" indent="0" algn="l" defTabSz="455613" rtl="0" eaLnBrk="1" fontAlgn="base" hangingPunct="1">
              <a:lnSpc>
                <a:spcPct val="85000"/>
              </a:lnSpc>
              <a:spcBef>
                <a:spcPct val="0"/>
              </a:spcBef>
              <a:spcAft>
                <a:spcPts val="1200"/>
              </a:spcAft>
              <a:defRPr sz="2200" b="0" kern="1200" baseline="0">
                <a:solidFill>
                  <a:schemeClr val="tx1"/>
                </a:solidFill>
                <a:latin typeface="Calibri"/>
                <a:ea typeface="ＭＳ Ｐゴシック" charset="0"/>
                <a:cs typeface="ＭＳ Ｐゴシック" charset="0"/>
              </a:defRPr>
            </a:lvl1pPr>
            <a:lvl2pPr marL="36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2pPr>
            <a:lvl3pPr marL="720000" indent="-360000" algn="l" defTabSz="455613" rtl="0" eaLnBrk="1" fontAlgn="base" hangingPunct="1">
              <a:lnSpc>
                <a:spcPct val="85000"/>
              </a:lnSpc>
              <a:spcBef>
                <a:spcPct val="0"/>
              </a:spcBef>
              <a:spcAft>
                <a:spcPts val="1200"/>
              </a:spcAft>
              <a:buFont typeface="Arial" charset="0"/>
              <a:buChar char="•"/>
              <a:defRPr sz="2200" b="0" kern="1200" baseline="0">
                <a:solidFill>
                  <a:schemeClr val="tx1"/>
                </a:solidFill>
                <a:latin typeface="Calibri"/>
                <a:ea typeface="ＭＳ Ｐゴシック" charset="0"/>
                <a:cs typeface="+mn-cs"/>
              </a:defRPr>
            </a:lvl3pPr>
            <a:lvl4pPr marL="108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4pPr>
            <a:lvl5pPr marL="1440000" indent="-360000" algn="l" defTabSz="455613" rtl="0" eaLnBrk="1" fontAlgn="base" hangingPunct="1">
              <a:lnSpc>
                <a:spcPct val="85000"/>
              </a:lnSpc>
              <a:spcBef>
                <a:spcPct val="0"/>
              </a:spcBef>
              <a:spcAft>
                <a:spcPts val="1200"/>
              </a:spcAft>
              <a:buFont typeface="Arial" charset="0"/>
              <a:buChar char="–"/>
              <a:defRPr sz="2200" b="0" kern="1200">
                <a:solidFill>
                  <a:schemeClr val="tx1"/>
                </a:solidFill>
                <a:latin typeface="Calibri"/>
                <a:ea typeface="ＭＳ Ｐゴシック" charset="0"/>
                <a:cs typeface="+mn-cs"/>
              </a:defRPr>
            </a:lvl5pPr>
            <a:lvl6pPr marL="2514210"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39"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69"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598" indent="-228565" algn="l" defTabSz="45712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prstClr val="black"/>
                </a:solidFill>
              </a:rPr>
              <a:t>Economic potential </a:t>
            </a:r>
            <a:r>
              <a:rPr lang="en-US" sz="2400" b="1" dirty="0">
                <a:solidFill>
                  <a:prstClr val="black"/>
                </a:solidFill>
              </a:rPr>
              <a:t>exceeds</a:t>
            </a:r>
            <a:r>
              <a:rPr lang="en-US" sz="2400" dirty="0">
                <a:solidFill>
                  <a:prstClr val="black"/>
                </a:solidFill>
              </a:rPr>
              <a:t> all other UK city regions</a:t>
            </a:r>
          </a:p>
        </p:txBody>
      </p:sp>
      <p:pic>
        <p:nvPicPr>
          <p:cNvPr id="28" name="Content Placeholder 14" descr="GM-1.png"/>
          <p:cNvPicPr>
            <a:picLocks noGrp="1"/>
          </p:cNvPicPr>
          <p:nvPr>
            <p:ph sz="quarter" idx="10"/>
          </p:nvPr>
        </p:nvPicPr>
        <p:blipFill>
          <a:blip r:embed="rId8" cstate="print">
            <a:extLst>
              <a:ext uri="{28A0092B-C50C-407E-A947-70E740481C1C}">
                <a14:useLocalDpi xmlns:a14="http://schemas.microsoft.com/office/drawing/2010/main"/>
              </a:ext>
            </a:extLst>
          </a:blip>
          <a:srcRect t="1976" b="1976"/>
          <a:stretch>
            <a:fillRect/>
          </a:stretch>
        </p:blipFill>
        <p:spPr>
          <a:xfrm>
            <a:off x="0" y="-1222"/>
            <a:ext cx="6102000" cy="3430800"/>
          </a:xfrm>
        </p:spPr>
      </p:pic>
      <p:sp>
        <p:nvSpPr>
          <p:cNvPr id="29" name="Content Placeholder 6"/>
          <p:cNvSpPr txBox="1">
            <a:spLocks/>
          </p:cNvSpPr>
          <p:nvPr/>
        </p:nvSpPr>
        <p:spPr bwMode="auto">
          <a:xfrm>
            <a:off x="1139428" y="1111830"/>
            <a:ext cx="3823144" cy="120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179979" numCol="1" anchor="t" anchorCtr="0" compatLnSpc="1">
            <a:prstTxWarp prst="textNoShape">
              <a:avLst/>
            </a:prstTxWarp>
            <a:noAutofit/>
          </a:bodyPr>
          <a:lstStyle>
            <a:lvl1pPr marL="0" indent="0" algn="l" defTabSz="455558" rtl="0" eaLnBrk="1" fontAlgn="base" hangingPunct="1">
              <a:lnSpc>
                <a:spcPct val="90000"/>
              </a:lnSpc>
              <a:spcBef>
                <a:spcPts val="300"/>
              </a:spcBef>
              <a:spcAft>
                <a:spcPts val="600"/>
              </a:spcAft>
              <a:defRPr sz="2200" kern="1200">
                <a:solidFill>
                  <a:schemeClr val="tx1"/>
                </a:solidFill>
                <a:latin typeface="Calibri"/>
                <a:ea typeface="ＭＳ Ｐゴシック" charset="0"/>
                <a:cs typeface="ＭＳ Ｐゴシック" charset="0"/>
              </a:defRPr>
            </a:lvl1pPr>
            <a:lvl2pPr marL="359957" indent="-359957" algn="l" defTabSz="455558" rtl="0" eaLnBrk="1" fontAlgn="base" hangingPunct="1">
              <a:lnSpc>
                <a:spcPct val="90000"/>
              </a:lnSpc>
              <a:spcBef>
                <a:spcPts val="300"/>
              </a:spcBef>
              <a:spcAft>
                <a:spcPts val="600"/>
              </a:spcAft>
              <a:buFont typeface="Arial" charset="0"/>
              <a:buChar char="•"/>
              <a:defRPr sz="2200" kern="1200" baseline="0">
                <a:solidFill>
                  <a:schemeClr val="tx1"/>
                </a:solidFill>
                <a:latin typeface="Calibri"/>
                <a:ea typeface="ＭＳ Ｐゴシック" charset="0"/>
                <a:cs typeface="+mn-cs"/>
              </a:defRPr>
            </a:lvl2pPr>
            <a:lvl3pPr marL="719914" indent="-359957" algn="l" defTabSz="455558" rtl="0" eaLnBrk="1" fontAlgn="base" hangingPunct="1">
              <a:lnSpc>
                <a:spcPct val="90000"/>
              </a:lnSpc>
              <a:spcBef>
                <a:spcPts val="300"/>
              </a:spcBef>
              <a:spcAft>
                <a:spcPts val="600"/>
              </a:spcAft>
              <a:buFont typeface="Arial" charset="0"/>
              <a:buChar char="•"/>
              <a:defRPr sz="2200" kern="1200" baseline="0">
                <a:solidFill>
                  <a:schemeClr val="tx1"/>
                </a:solidFill>
                <a:latin typeface="Calibri"/>
                <a:ea typeface="ＭＳ Ｐゴシック" charset="0"/>
                <a:cs typeface="+mn-cs"/>
              </a:defRPr>
            </a:lvl3pPr>
            <a:lvl4pPr marL="1079870" indent="-359957" algn="l" defTabSz="455558" rtl="0" eaLnBrk="1" fontAlgn="base" hangingPunct="1">
              <a:lnSpc>
                <a:spcPct val="90000"/>
              </a:lnSpc>
              <a:spcBef>
                <a:spcPts val="300"/>
              </a:spcBef>
              <a:spcAft>
                <a:spcPts val="600"/>
              </a:spcAft>
              <a:buFont typeface="Arial" charset="0"/>
              <a:buChar char="–"/>
              <a:defRPr sz="2200" kern="1200">
                <a:solidFill>
                  <a:schemeClr val="tx1"/>
                </a:solidFill>
                <a:latin typeface="Calibri"/>
                <a:ea typeface="ＭＳ Ｐゴシック" charset="0"/>
                <a:cs typeface="+mn-cs"/>
              </a:defRPr>
            </a:lvl4pPr>
            <a:lvl5pPr marL="1439827" indent="-359957" algn="l" defTabSz="455558" rtl="0" eaLnBrk="1" fontAlgn="base" hangingPunct="1">
              <a:lnSpc>
                <a:spcPct val="90000"/>
              </a:lnSpc>
              <a:spcBef>
                <a:spcPts val="300"/>
              </a:spcBef>
              <a:spcAft>
                <a:spcPts val="600"/>
              </a:spcAft>
              <a:buFont typeface="Arial" charset="0"/>
              <a:buChar char="–"/>
              <a:defRPr sz="2200" kern="1200">
                <a:solidFill>
                  <a:schemeClr val="tx1"/>
                </a:solidFill>
                <a:latin typeface="Calibri"/>
                <a:ea typeface="ＭＳ Ｐゴシック" charset="0"/>
                <a:cs typeface="+mn-cs"/>
              </a:defRPr>
            </a:lvl5pPr>
            <a:lvl6pPr marL="2513908" indent="-228538" algn="l" defTabSz="457074" rtl="0" eaLnBrk="1" latinLnBrk="0" hangingPunct="1">
              <a:spcBef>
                <a:spcPct val="20000"/>
              </a:spcBef>
              <a:buFont typeface="Arial"/>
              <a:buChar char="•"/>
              <a:defRPr sz="2000" kern="1200">
                <a:solidFill>
                  <a:schemeClr val="tx1"/>
                </a:solidFill>
                <a:latin typeface="+mn-lt"/>
                <a:ea typeface="+mn-ea"/>
                <a:cs typeface="+mn-cs"/>
              </a:defRPr>
            </a:lvl6pPr>
            <a:lvl7pPr marL="2970983" indent="-228538" algn="l" defTabSz="457074" rtl="0" eaLnBrk="1" latinLnBrk="0" hangingPunct="1">
              <a:spcBef>
                <a:spcPct val="20000"/>
              </a:spcBef>
              <a:buFont typeface="Arial"/>
              <a:buChar char="•"/>
              <a:defRPr sz="2000" kern="1200">
                <a:solidFill>
                  <a:schemeClr val="tx1"/>
                </a:solidFill>
                <a:latin typeface="+mn-lt"/>
                <a:ea typeface="+mn-ea"/>
                <a:cs typeface="+mn-cs"/>
              </a:defRPr>
            </a:lvl7pPr>
            <a:lvl8pPr marL="3428058" indent="-228538" algn="l" defTabSz="457074" rtl="0" eaLnBrk="1" latinLnBrk="0" hangingPunct="1">
              <a:spcBef>
                <a:spcPct val="20000"/>
              </a:spcBef>
              <a:buFont typeface="Arial"/>
              <a:buChar char="•"/>
              <a:defRPr sz="2000" kern="1200">
                <a:solidFill>
                  <a:schemeClr val="tx1"/>
                </a:solidFill>
                <a:latin typeface="+mn-lt"/>
                <a:ea typeface="+mn-ea"/>
                <a:cs typeface="+mn-cs"/>
              </a:defRPr>
            </a:lvl8pPr>
            <a:lvl9pPr marL="3885132" indent="-228538" algn="l" defTabSz="457074"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800" dirty="0">
                <a:solidFill>
                  <a:prstClr val="white"/>
                </a:solidFill>
              </a:rPr>
              <a:t>2.8 million residents</a:t>
            </a:r>
          </a:p>
        </p:txBody>
      </p:sp>
    </p:spTree>
    <p:extLst>
      <p:ext uri="{BB962C8B-B14F-4D97-AF65-F5344CB8AC3E}">
        <p14:creationId xmlns:p14="http://schemas.microsoft.com/office/powerpoint/2010/main" val="130231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Key to success?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
          </p:nvPr>
        </p:nvSpPr>
        <p:spPr>
          <a:xfrm>
            <a:off x="385310" y="1825624"/>
            <a:ext cx="6513330" cy="4445779"/>
          </a:xfrm>
        </p:spPr>
        <p:txBody>
          <a:bodyPr>
            <a:normAutofit/>
          </a:bodyPr>
          <a:lstStyle/>
          <a:p>
            <a:r>
              <a:rPr lang="en-GB" sz="2400" dirty="0"/>
              <a:t>Open </a:t>
            </a:r>
            <a:r>
              <a:rPr lang="en-GB" sz="2400" dirty="0" smtClean="0"/>
              <a:t>data.</a:t>
            </a:r>
            <a:endParaRPr lang="en-GB" sz="2400" dirty="0"/>
          </a:p>
        </p:txBody>
      </p:sp>
    </p:spTree>
    <p:extLst>
      <p:ext uri="{BB962C8B-B14F-4D97-AF65-F5344CB8AC3E}">
        <p14:creationId xmlns:p14="http://schemas.microsoft.com/office/powerpoint/2010/main" val="58574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2572" y="1296099"/>
            <a:ext cx="9655828" cy="780405"/>
          </a:xfrm>
        </p:spPr>
        <p:txBody>
          <a:bodyPr>
            <a:normAutofit/>
          </a:bodyPr>
          <a:lstStyle/>
          <a:p>
            <a:pPr algn="l"/>
            <a:r>
              <a:rPr lang="en-GB" sz="4400" dirty="0"/>
              <a:t>Thank you</a:t>
            </a:r>
          </a:p>
        </p:txBody>
      </p:sp>
      <p:sp>
        <p:nvSpPr>
          <p:cNvPr id="3" name="Subtitle 2"/>
          <p:cNvSpPr>
            <a:spLocks noGrp="1"/>
          </p:cNvSpPr>
          <p:nvPr>
            <p:ph type="subTitle" idx="1"/>
          </p:nvPr>
        </p:nvSpPr>
        <p:spPr>
          <a:xfrm>
            <a:off x="402572" y="2221294"/>
            <a:ext cx="9655828" cy="1655762"/>
          </a:xfrm>
        </p:spPr>
        <p:txBody>
          <a:bodyPr>
            <a:normAutofit/>
          </a:bodyPr>
          <a:lstStyle/>
          <a:p>
            <a:pPr algn="l"/>
            <a:r>
              <a:rPr lang="en-GB" sz="2000" dirty="0"/>
              <a:t>Conor Chaplin</a:t>
            </a:r>
          </a:p>
          <a:p>
            <a:pPr algn="l"/>
            <a:r>
              <a:rPr lang="en-GB" sz="2000" dirty="0"/>
              <a:t>conor.chaplin@tfgm.com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6" name="Straight Connector 5"/>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85309" y="3283511"/>
            <a:ext cx="11419595" cy="298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41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7B6D60B-FEDA-40A1-9441-76169D053EB7}"/>
              </a:ext>
            </a:extLst>
          </p:cNvPr>
          <p:cNvSpPr>
            <a:spLocks noGrp="1"/>
          </p:cNvSpPr>
          <p:nvPr>
            <p:ph type="title"/>
          </p:nvPr>
        </p:nvSpPr>
        <p:spPr>
          <a:xfrm>
            <a:off x="863029" y="1012004"/>
            <a:ext cx="3416158" cy="4795408"/>
          </a:xfrm>
        </p:spPr>
        <p:txBody>
          <a:bodyPr>
            <a:normAutofit/>
          </a:bodyPr>
          <a:lstStyle/>
          <a:p>
            <a:r>
              <a:rPr lang="en-GB" dirty="0">
                <a:solidFill>
                  <a:srgbClr val="FFFFFF"/>
                </a:solidFill>
              </a:rPr>
              <a:t>A growing future for Greater Manchester</a:t>
            </a:r>
          </a:p>
        </p:txBody>
      </p:sp>
      <p:graphicFrame>
        <p:nvGraphicFramePr>
          <p:cNvPr id="5" name="Content Placeholder 2">
            <a:extLst>
              <a:ext uri="{FF2B5EF4-FFF2-40B4-BE49-F238E27FC236}">
                <a16:creationId xmlns:a16="http://schemas.microsoft.com/office/drawing/2014/main" xmlns="" id="{D3287000-9835-4542-A973-DF67F7611515}"/>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06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What we do</a:t>
            </a:r>
          </a:p>
        </p:txBody>
      </p:sp>
      <p:sp>
        <p:nvSpPr>
          <p:cNvPr id="3" name="Content Placeholder 2"/>
          <p:cNvSpPr>
            <a:spLocks noGrp="1"/>
          </p:cNvSpPr>
          <p:nvPr>
            <p:ph idx="1"/>
          </p:nvPr>
        </p:nvSpPr>
        <p:spPr>
          <a:xfrm>
            <a:off x="385310" y="1825624"/>
            <a:ext cx="11538466" cy="4445779"/>
          </a:xfrm>
        </p:spPr>
        <p:txBody>
          <a:bodyPr>
            <a:normAutofit fontScale="92500" lnSpcReduction="20000"/>
          </a:bodyPr>
          <a:lstStyle/>
          <a:p>
            <a:r>
              <a:rPr lang="en-GB" sz="2400" dirty="0"/>
              <a:t>Own Metrolink, the largest light-rail network in the UK</a:t>
            </a:r>
          </a:p>
          <a:p>
            <a:endParaRPr lang="en-GB" sz="2400" dirty="0"/>
          </a:p>
          <a:p>
            <a:r>
              <a:rPr lang="en-GB" sz="2400" dirty="0"/>
              <a:t>Work closely with bus, tram and train operators to improve full-journey experience</a:t>
            </a:r>
          </a:p>
          <a:p>
            <a:endParaRPr lang="en-GB" sz="2400" dirty="0"/>
          </a:p>
          <a:p>
            <a:r>
              <a:rPr lang="en-GB" sz="2400" dirty="0"/>
              <a:t>Operate major interchanges such as Shudehill, Rochdale and Piccadilly Gardens</a:t>
            </a:r>
          </a:p>
          <a:p>
            <a:endParaRPr lang="en-GB" sz="2400" dirty="0"/>
          </a:p>
          <a:p>
            <a:r>
              <a:rPr lang="en-GB" sz="2400" dirty="0"/>
              <a:t>Subsidise bus routes that otherwise would not be served by operators and operate Free Bus services in Manchester</a:t>
            </a:r>
          </a:p>
          <a:p>
            <a:endParaRPr lang="en-GB" sz="2400" dirty="0"/>
          </a:p>
          <a:p>
            <a:r>
              <a:rPr lang="en-GB" sz="2400" dirty="0"/>
              <a:t>Provide more affordable fares to help older people, young people, and those with restricted mobility</a:t>
            </a:r>
          </a:p>
          <a:p>
            <a:endParaRPr lang="en-GB" sz="2400" dirty="0"/>
          </a:p>
          <a:p>
            <a:r>
              <a:rPr lang="en-GB" sz="2400" dirty="0"/>
              <a:t>Develop easier, smarter ways to travel and plan your journey using data and technology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84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Our current priorities</a:t>
            </a:r>
          </a:p>
        </p:txBody>
      </p:sp>
      <p:sp>
        <p:nvSpPr>
          <p:cNvPr id="3" name="Content Placeholder 2"/>
          <p:cNvSpPr>
            <a:spLocks noGrp="1"/>
          </p:cNvSpPr>
          <p:nvPr>
            <p:ph idx="1"/>
          </p:nvPr>
        </p:nvSpPr>
        <p:spPr>
          <a:xfrm>
            <a:off x="385310" y="1825624"/>
            <a:ext cx="11538466" cy="4445779"/>
          </a:xfrm>
        </p:spPr>
        <p:txBody>
          <a:bodyPr>
            <a:normAutofit fontScale="92500" lnSpcReduction="20000"/>
          </a:bodyPr>
          <a:lstStyle/>
          <a:p>
            <a:r>
              <a:rPr lang="en-GB" sz="2400" dirty="0"/>
              <a:t>Clean Air Plan 2019 – Greater Manchester’s plan to reduce transport-related air pollution</a:t>
            </a:r>
          </a:p>
          <a:p>
            <a:endParaRPr lang="en-GB" sz="2400" dirty="0"/>
          </a:p>
          <a:p>
            <a:r>
              <a:rPr lang="en-GB" sz="2400" dirty="0"/>
              <a:t>Large scale expansion of GMEV network with dual-headed rapid chargers</a:t>
            </a:r>
          </a:p>
          <a:p>
            <a:endParaRPr lang="en-GB" sz="2400" dirty="0"/>
          </a:p>
          <a:p>
            <a:r>
              <a:rPr lang="en-GB" sz="2400" dirty="0"/>
              <a:t>Development of bike sharing models</a:t>
            </a:r>
          </a:p>
          <a:p>
            <a:endParaRPr lang="en-GB" sz="2400" dirty="0"/>
          </a:p>
          <a:p>
            <a:r>
              <a:rPr lang="en-GB" sz="2400" dirty="0"/>
              <a:t>£160m investment in cycling and walking infrastructure across the region with a network of more than 1800 miles</a:t>
            </a:r>
          </a:p>
          <a:p>
            <a:endParaRPr lang="en-GB" sz="2400" dirty="0"/>
          </a:p>
          <a:p>
            <a:r>
              <a:rPr lang="en-GB" sz="2400" dirty="0"/>
              <a:t>Integrated ticketing on public transport</a:t>
            </a:r>
          </a:p>
          <a:p>
            <a:endParaRPr lang="en-GB" sz="2400" dirty="0"/>
          </a:p>
          <a:p>
            <a:r>
              <a:rPr lang="en-GB" sz="2400" dirty="0"/>
              <a:t>Future of Mobility trials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5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Our vision for 2040</a:t>
            </a:r>
          </a:p>
        </p:txBody>
      </p:sp>
      <p:sp>
        <p:nvSpPr>
          <p:cNvPr id="3" name="Content Placeholder 2"/>
          <p:cNvSpPr>
            <a:spLocks noGrp="1"/>
          </p:cNvSpPr>
          <p:nvPr>
            <p:ph idx="1"/>
          </p:nvPr>
        </p:nvSpPr>
        <p:spPr>
          <a:xfrm>
            <a:off x="385310" y="1825624"/>
            <a:ext cx="4790194" cy="4445779"/>
          </a:xfrm>
        </p:spPr>
        <p:txBody>
          <a:bodyPr>
            <a:normAutofit/>
          </a:bodyPr>
          <a:lstStyle/>
          <a:p>
            <a:r>
              <a:rPr lang="en-GB" sz="2200" dirty="0"/>
              <a:t>We want 50% of all trips in Greater Manchester to be made by walking, cycling, or public transport by 2040.</a:t>
            </a:r>
          </a:p>
          <a:p>
            <a:endParaRPr lang="en-GB" sz="2200" dirty="0"/>
          </a:p>
          <a:p>
            <a:r>
              <a:rPr lang="en-GB" sz="2200" dirty="0"/>
              <a:t>That’s a million more sustainable journeys per day.</a:t>
            </a:r>
          </a:p>
          <a:p>
            <a:endParaRPr lang="en-GB" sz="2200" dirty="0"/>
          </a:p>
          <a:p>
            <a:r>
              <a:rPr lang="en-GB" sz="2200" dirty="0"/>
              <a:t>This will allow us to deliver a healthier, greener and more productive city-region without increasing overall traffic levels.</a:t>
            </a:r>
          </a:p>
          <a:p>
            <a:endParaRPr lang="en-GB" dirty="0"/>
          </a:p>
          <a:p>
            <a:endParaRPr lang="en-GB" dirty="0"/>
          </a:p>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Millions_journeys_without tex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839" y="1034370"/>
            <a:ext cx="6998984" cy="5040571"/>
          </a:xfrm>
          <a:prstGeom prst="rect">
            <a:avLst/>
          </a:prstGeom>
        </p:spPr>
      </p:pic>
      <p:sp>
        <p:nvSpPr>
          <p:cNvPr id="8" name="Rectangle 7"/>
          <p:cNvSpPr/>
          <p:nvPr/>
        </p:nvSpPr>
        <p:spPr>
          <a:xfrm>
            <a:off x="7516094" y="2556923"/>
            <a:ext cx="3203121" cy="1214179"/>
          </a:xfrm>
          <a:prstGeom prst="rect">
            <a:avLst/>
          </a:prstGeom>
        </p:spPr>
        <p:txBody>
          <a:bodyPr wrap="none">
            <a:spAutoFit/>
          </a:bodyPr>
          <a:lstStyle/>
          <a:p>
            <a:pPr algn="ctr" defTabSz="412750" hangingPunct="0">
              <a:lnSpc>
                <a:spcPct val="90000"/>
              </a:lnSpc>
            </a:pPr>
            <a:r>
              <a:rPr lang="en-US" sz="2800" b="1" kern="0" dirty="0">
                <a:solidFill>
                  <a:srgbClr val="FFFFFF"/>
                </a:solidFill>
                <a:latin typeface="Helvetica Neue"/>
                <a:sym typeface="Helvetica Neue"/>
              </a:rPr>
              <a:t>1 MILLION MORE</a:t>
            </a:r>
            <a:r>
              <a:rPr lang="en-US" sz="1500" b="1" kern="0" dirty="0">
                <a:solidFill>
                  <a:srgbClr val="FFFFFF"/>
                </a:solidFill>
                <a:latin typeface="Helvetica Neue"/>
                <a:sym typeface="Helvetica Neue"/>
              </a:rPr>
              <a:t/>
            </a:r>
            <a:br>
              <a:rPr lang="en-US" sz="1500" b="1" kern="0" dirty="0">
                <a:solidFill>
                  <a:srgbClr val="FFFFFF"/>
                </a:solidFill>
                <a:latin typeface="Helvetica Neue"/>
                <a:sym typeface="Helvetica Neue"/>
              </a:rPr>
            </a:br>
            <a:r>
              <a:rPr lang="en-US" sz="3000" b="1" kern="0" dirty="0">
                <a:solidFill>
                  <a:srgbClr val="FFFFFF"/>
                </a:solidFill>
                <a:latin typeface="Helvetica Neue"/>
                <a:sym typeface="Helvetica Neue"/>
              </a:rPr>
              <a:t>SUSTAINABLE </a:t>
            </a:r>
            <a:r>
              <a:rPr lang="en-US" sz="1500" b="1" kern="0" dirty="0">
                <a:solidFill>
                  <a:srgbClr val="FFFFFF"/>
                </a:solidFill>
                <a:latin typeface="Helvetica Neue"/>
                <a:sym typeface="Helvetica Neue"/>
              </a:rPr>
              <a:t/>
            </a:r>
            <a:br>
              <a:rPr lang="en-US" sz="1500" b="1" kern="0" dirty="0">
                <a:solidFill>
                  <a:srgbClr val="FFFFFF"/>
                </a:solidFill>
                <a:latin typeface="Helvetica Neue"/>
                <a:sym typeface="Helvetica Neue"/>
              </a:rPr>
            </a:br>
            <a:r>
              <a:rPr lang="en-US" sz="2300" b="1" kern="0" dirty="0">
                <a:solidFill>
                  <a:srgbClr val="FFFFFF"/>
                </a:solidFill>
                <a:latin typeface="Helvetica Neue"/>
                <a:sym typeface="Helvetica Neue"/>
              </a:rPr>
              <a:t>JOURNEYS PER DAY</a:t>
            </a:r>
          </a:p>
        </p:txBody>
      </p:sp>
    </p:spTree>
    <p:extLst>
      <p:ext uri="{BB962C8B-B14F-4D97-AF65-F5344CB8AC3E}">
        <p14:creationId xmlns:p14="http://schemas.microsoft.com/office/powerpoint/2010/main" val="295595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0" y="1063393"/>
            <a:ext cx="10968490" cy="627295"/>
          </a:xfrm>
        </p:spPr>
        <p:txBody>
          <a:bodyPr/>
          <a:lstStyle/>
          <a:p>
            <a:r>
              <a:rPr lang="en-GB" sz="3300" dirty="0"/>
              <a:t>Innovation at TfGM</a:t>
            </a:r>
          </a:p>
        </p:txBody>
      </p:sp>
      <p:sp>
        <p:nvSpPr>
          <p:cNvPr id="3" name="Content Placeholder 2"/>
          <p:cNvSpPr>
            <a:spLocks noGrp="1"/>
          </p:cNvSpPr>
          <p:nvPr>
            <p:ph idx="1"/>
          </p:nvPr>
        </p:nvSpPr>
        <p:spPr>
          <a:xfrm>
            <a:off x="385310" y="1825624"/>
            <a:ext cx="10968490" cy="4445779"/>
          </a:xfrm>
        </p:spPr>
        <p:txBody>
          <a:bodyPr>
            <a:normAutofit/>
          </a:bodyPr>
          <a:lstStyle/>
          <a:p>
            <a:endParaRPr lang="en-GB" dirty="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83" y="232912"/>
            <a:ext cx="2309703" cy="583200"/>
          </a:xfrm>
          <a:prstGeom prst="rect">
            <a:avLst/>
          </a:prstGeom>
        </p:spPr>
      </p:pic>
      <p:cxnSp>
        <p:nvCxnSpPr>
          <p:cNvPr id="5" name="Straight Connector 4"/>
          <p:cNvCxnSpPr/>
          <p:nvPr/>
        </p:nvCxnSpPr>
        <p:spPr>
          <a:xfrm>
            <a:off x="388183" y="990339"/>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5310" y="6344456"/>
            <a:ext cx="118038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073280" y="1816316"/>
            <a:ext cx="2221992" cy="1030595"/>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schemeClr val="tx1"/>
                </a:solidFill>
              </a:rPr>
              <a:t>Intelligent Mobility</a:t>
            </a:r>
          </a:p>
        </p:txBody>
      </p:sp>
      <p:sp>
        <p:nvSpPr>
          <p:cNvPr id="8" name="Rounded Rectangle 7"/>
          <p:cNvSpPr/>
          <p:nvPr/>
        </p:nvSpPr>
        <p:spPr>
          <a:xfrm>
            <a:off x="8824129" y="1816316"/>
            <a:ext cx="2211957" cy="1025941"/>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schemeClr val="tx1"/>
                </a:solidFill>
              </a:rPr>
              <a:t>Connected Infrastructure and Place</a:t>
            </a:r>
          </a:p>
        </p:txBody>
      </p:sp>
      <p:sp>
        <p:nvSpPr>
          <p:cNvPr id="9" name="Rounded Rectangle 8"/>
          <p:cNvSpPr/>
          <p:nvPr/>
        </p:nvSpPr>
        <p:spPr>
          <a:xfrm>
            <a:off x="5476809" y="1820971"/>
            <a:ext cx="2211955" cy="1025940"/>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schemeClr val="tx1"/>
                </a:solidFill>
              </a:rPr>
              <a:t>New Mobility</a:t>
            </a:r>
          </a:p>
        </p:txBody>
      </p:sp>
      <p:sp>
        <p:nvSpPr>
          <p:cNvPr id="10" name="Rounded Rectangle 9"/>
          <p:cNvSpPr/>
          <p:nvPr/>
        </p:nvSpPr>
        <p:spPr>
          <a:xfrm>
            <a:off x="1655063" y="4566903"/>
            <a:ext cx="9855444" cy="407433"/>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schemeClr val="tx1"/>
                </a:solidFill>
              </a:rPr>
              <a:t>Partnership and Collaboration</a:t>
            </a:r>
          </a:p>
        </p:txBody>
      </p:sp>
      <p:sp>
        <p:nvSpPr>
          <p:cNvPr id="11" name="Rounded Rectangle 10"/>
          <p:cNvSpPr/>
          <p:nvPr/>
        </p:nvSpPr>
        <p:spPr>
          <a:xfrm>
            <a:off x="1655063" y="2942338"/>
            <a:ext cx="3160800" cy="145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Connected and Autonomous Vehicles</a:t>
            </a:r>
          </a:p>
          <a:p>
            <a:pPr algn="ctr"/>
            <a:r>
              <a:rPr lang="en-GB" sz="1400" dirty="0"/>
              <a:t>AI and Machine Learning</a:t>
            </a:r>
          </a:p>
          <a:p>
            <a:pPr algn="ctr"/>
            <a:r>
              <a:rPr lang="en-GB" sz="1400" dirty="0"/>
              <a:t>Data and Insights</a:t>
            </a:r>
          </a:p>
          <a:p>
            <a:pPr algn="ctr"/>
            <a:r>
              <a:rPr lang="en-GB" sz="1400" dirty="0"/>
              <a:t>Smart Cities</a:t>
            </a:r>
          </a:p>
          <a:p>
            <a:pPr algn="ctr"/>
            <a:r>
              <a:rPr lang="en-GB" sz="1400" dirty="0"/>
              <a:t>Open Innovation</a:t>
            </a:r>
            <a:endParaRPr lang="en-GB" dirty="0"/>
          </a:p>
        </p:txBody>
      </p:sp>
      <p:sp>
        <p:nvSpPr>
          <p:cNvPr id="15" name="Rounded Rectangle 14"/>
          <p:cNvSpPr/>
          <p:nvPr/>
        </p:nvSpPr>
        <p:spPr>
          <a:xfrm>
            <a:off x="5002385" y="2942338"/>
            <a:ext cx="3160800" cy="145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Shared Mobility</a:t>
            </a:r>
          </a:p>
          <a:p>
            <a:pPr algn="ctr"/>
            <a:r>
              <a:rPr lang="en-GB" sz="1400" dirty="0"/>
              <a:t>Micro-Mobility</a:t>
            </a:r>
          </a:p>
          <a:p>
            <a:pPr algn="ctr"/>
            <a:r>
              <a:rPr lang="en-GB" sz="1400" dirty="0"/>
              <a:t>On-demand Mobility</a:t>
            </a:r>
          </a:p>
          <a:p>
            <a:pPr algn="ctr"/>
            <a:r>
              <a:rPr lang="en-GB" sz="1400" dirty="0"/>
              <a:t>First/Last mile connectivity</a:t>
            </a:r>
          </a:p>
          <a:p>
            <a:pPr algn="ctr"/>
            <a:r>
              <a:rPr lang="en-GB" sz="1400" dirty="0"/>
              <a:t>Mobility as a Service</a:t>
            </a:r>
          </a:p>
        </p:txBody>
      </p:sp>
      <p:sp>
        <p:nvSpPr>
          <p:cNvPr id="16" name="Rounded Rectangle 15"/>
          <p:cNvSpPr/>
          <p:nvPr/>
        </p:nvSpPr>
        <p:spPr>
          <a:xfrm>
            <a:off x="8349709" y="2942338"/>
            <a:ext cx="3160798" cy="145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Future connectivity – 5G</a:t>
            </a:r>
          </a:p>
          <a:p>
            <a:pPr algn="ctr"/>
            <a:r>
              <a:rPr lang="en-GB" sz="1400" dirty="0"/>
              <a:t>Mobility hubs</a:t>
            </a:r>
          </a:p>
          <a:p>
            <a:pPr algn="ctr"/>
            <a:r>
              <a:rPr lang="en-GB" sz="1400" dirty="0"/>
              <a:t>GMEV electric charging</a:t>
            </a:r>
          </a:p>
          <a:p>
            <a:pPr algn="ctr"/>
            <a:r>
              <a:rPr lang="en-GB" sz="1400" dirty="0"/>
              <a:t>Dynamic kerbside management</a:t>
            </a:r>
          </a:p>
          <a:p>
            <a:pPr algn="ctr"/>
            <a:r>
              <a:rPr lang="en-GB" sz="1400" dirty="0"/>
              <a:t>Virtual / digital mobility infrastructure</a:t>
            </a:r>
            <a:endParaRPr lang="en-GB" dirty="0"/>
          </a:p>
        </p:txBody>
      </p:sp>
      <p:sp>
        <p:nvSpPr>
          <p:cNvPr id="17" name="Rounded Rectangle 16"/>
          <p:cNvSpPr/>
          <p:nvPr/>
        </p:nvSpPr>
        <p:spPr>
          <a:xfrm>
            <a:off x="1655063" y="5106037"/>
            <a:ext cx="9855444" cy="1033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Future funding – H2020, Innovate UK, Local Industrial Strategy, Future of Mobility Urban Strategy</a:t>
            </a:r>
          </a:p>
          <a:p>
            <a:pPr algn="ctr"/>
            <a:r>
              <a:rPr lang="en-GB" sz="1400" dirty="0"/>
              <a:t>Internal and external partners – GMCA, Mayor’s office, Department for Transport, Transport Research Laboratory</a:t>
            </a:r>
          </a:p>
          <a:p>
            <a:pPr algn="ctr"/>
            <a:r>
              <a:rPr lang="en-GB" sz="1400" dirty="0"/>
              <a:t>Cross-sector partnerships in both the UK and Europe</a:t>
            </a:r>
          </a:p>
          <a:p>
            <a:pPr algn="ctr"/>
            <a:r>
              <a:rPr lang="en-GB" sz="1400" dirty="0"/>
              <a:t>SME Procurement / Demonstration Framework </a:t>
            </a:r>
          </a:p>
        </p:txBody>
      </p:sp>
      <p:sp>
        <p:nvSpPr>
          <p:cNvPr id="18" name="Down Arrow 17"/>
          <p:cNvSpPr/>
          <p:nvPr/>
        </p:nvSpPr>
        <p:spPr>
          <a:xfrm>
            <a:off x="552161" y="2380508"/>
            <a:ext cx="474226" cy="3223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385310" y="1824139"/>
            <a:ext cx="849980" cy="474173"/>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schemeClr val="tx1"/>
                </a:solidFill>
              </a:rPr>
              <a:t>R&amp;D</a:t>
            </a:r>
          </a:p>
        </p:txBody>
      </p:sp>
      <p:sp>
        <p:nvSpPr>
          <p:cNvPr id="20" name="Rounded Rectangle 19"/>
          <p:cNvSpPr/>
          <p:nvPr/>
        </p:nvSpPr>
        <p:spPr>
          <a:xfrm>
            <a:off x="361877" y="5696055"/>
            <a:ext cx="849980" cy="474173"/>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schemeClr val="tx1"/>
                </a:solidFill>
              </a:rPr>
              <a:t>BaU</a:t>
            </a:r>
          </a:p>
        </p:txBody>
      </p:sp>
    </p:spTree>
    <p:extLst>
      <p:ext uri="{BB962C8B-B14F-4D97-AF65-F5344CB8AC3E}">
        <p14:creationId xmlns:p14="http://schemas.microsoft.com/office/powerpoint/2010/main" val="255503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741" r="7642"/>
          <a:stretch/>
        </p:blipFill>
        <p:spPr>
          <a:xfrm>
            <a:off x="2541736" y="-2554"/>
            <a:ext cx="7108528" cy="6860554"/>
          </a:xfrm>
          <a:prstGeom prst="rect">
            <a:avLst/>
          </a:prstGeom>
        </p:spPr>
      </p:pic>
      <p:sp>
        <p:nvSpPr>
          <p:cNvPr id="5" name="Oval 4"/>
          <p:cNvSpPr/>
          <p:nvPr/>
        </p:nvSpPr>
        <p:spPr>
          <a:xfrm>
            <a:off x="7478402" y="1893946"/>
            <a:ext cx="2019719" cy="2019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Improved access to better data</a:t>
            </a:r>
          </a:p>
        </p:txBody>
      </p:sp>
    </p:spTree>
    <p:extLst>
      <p:ext uri="{BB962C8B-B14F-4D97-AF65-F5344CB8AC3E}">
        <p14:creationId xmlns:p14="http://schemas.microsoft.com/office/powerpoint/2010/main" val="128455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
            <a:ext cx="12338304" cy="694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a:spLocks noChangeArrowheads="1"/>
          </p:cNvSpPr>
          <p:nvPr/>
        </p:nvSpPr>
        <p:spPr bwMode="ltGray">
          <a:xfrm>
            <a:off x="1746220" y="5281560"/>
            <a:ext cx="10178305"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endParaRPr lang="en-US" sz="2400" spc="-11" dirty="0">
              <a:solidFill>
                <a:schemeClr val="bg1"/>
              </a:solidFill>
              <a:latin typeface="Arial" panose="020B0604020202020204" pitchFamily="34" charset="0"/>
              <a:cs typeface="Arial" panose="020B0604020202020204" pitchFamily="34" charset="0"/>
            </a:endParaRPr>
          </a:p>
          <a:p>
            <a:pPr>
              <a:lnSpc>
                <a:spcPct val="110000"/>
              </a:lnSpc>
              <a:spcAft>
                <a:spcPts val="800"/>
              </a:spcAft>
            </a:pPr>
            <a:endParaRPr lang="en-US" sz="2667" spc="-11" dirty="0">
              <a:solidFill>
                <a:schemeClr val="bg1"/>
              </a:solidFill>
              <a:latin typeface="Arial" panose="020B0604020202020204" pitchFamily="34" charset="0"/>
              <a:cs typeface="Arial" panose="020B0604020202020204" pitchFamily="34" charset="0"/>
            </a:endParaRPr>
          </a:p>
        </p:txBody>
      </p:sp>
      <p:sp>
        <p:nvSpPr>
          <p:cNvPr id="7" name="Rectangle 4"/>
          <p:cNvSpPr>
            <a:spLocks noChangeArrowheads="1"/>
          </p:cNvSpPr>
          <p:nvPr/>
        </p:nvSpPr>
        <p:spPr bwMode="ltGray">
          <a:xfrm>
            <a:off x="8021778" y="5388880"/>
            <a:ext cx="4170223"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10000"/>
              </a:lnSpc>
              <a:spcAft>
                <a:spcPts val="800"/>
              </a:spcAft>
            </a:pPr>
            <a:endParaRPr lang="en-US" sz="2400" spc="-11" dirty="0">
              <a:solidFill>
                <a:schemeClr val="bg1"/>
              </a:solidFill>
              <a:latin typeface="Arial" panose="020B0604020202020204" pitchFamily="34" charset="0"/>
              <a:cs typeface="Arial" panose="020B0604020202020204" pitchFamily="34" charset="0"/>
            </a:endParaRPr>
          </a:p>
          <a:p>
            <a:pPr>
              <a:lnSpc>
                <a:spcPct val="110000"/>
              </a:lnSpc>
              <a:spcAft>
                <a:spcPts val="800"/>
              </a:spcAft>
            </a:pPr>
            <a:endParaRPr lang="en-US" sz="2667" spc="-1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76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6CD8FC-1099-40ED-B03C-F4F31CF5BBE5}" vid="{00D658F3-B1A7-4FA4-936A-B063E826B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8145256439F342BA9197B33E2B95A4" ma:contentTypeVersion="7" ma:contentTypeDescription="Create a new document." ma:contentTypeScope="" ma:versionID="d2f5eda46532397be3154c6462226a5c">
  <xsd:schema xmlns:xsd="http://www.w3.org/2001/XMLSchema" xmlns:xs="http://www.w3.org/2001/XMLSchema" xmlns:p="http://schemas.microsoft.com/office/2006/metadata/properties" xmlns:ns2="0adf4914-86a8-4cee-b449-5b25bed8a2ef" targetNamespace="http://schemas.microsoft.com/office/2006/metadata/properties" ma:root="true" ma:fieldsID="843dd8ffede838ee864eaf0365310aa7" ns2:_="">
    <xsd:import namespace="0adf4914-86a8-4cee-b449-5b25bed8a2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f4914-86a8-4cee-b449-5b25bed8a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333306-912F-4228-8CC2-E9FA43CCFC63}"/>
</file>

<file path=customXml/itemProps2.xml><?xml version="1.0" encoding="utf-8"?>
<ds:datastoreItem xmlns:ds="http://schemas.openxmlformats.org/officeDocument/2006/customXml" ds:itemID="{A5772F92-DD9F-4D36-99DA-436C19FC8A12}"/>
</file>

<file path=customXml/itemProps3.xml><?xml version="1.0" encoding="utf-8"?>
<ds:datastoreItem xmlns:ds="http://schemas.openxmlformats.org/officeDocument/2006/customXml" ds:itemID="{BE2F7C1B-8B52-45BB-BEA4-9000036B58D3}"/>
</file>

<file path=docProps/app.xml><?xml version="1.0" encoding="utf-8"?>
<Properties xmlns="http://schemas.openxmlformats.org/officeDocument/2006/extended-properties" xmlns:vt="http://schemas.openxmlformats.org/officeDocument/2006/docPropsVTypes">
  <Template>Template</Template>
  <TotalTime>4503</TotalTime>
  <Words>965</Words>
  <Application>Microsoft Office PowerPoint</Application>
  <PresentationFormat>Widescreen</PresentationFormat>
  <Paragraphs>167</Paragraphs>
  <Slides>21</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ＭＳ Ｐゴシック</vt:lpstr>
      <vt:lpstr>Arial</vt:lpstr>
      <vt:lpstr>Arial Black</vt:lpstr>
      <vt:lpstr>Calibri</vt:lpstr>
      <vt:lpstr>Calibri Light</vt:lpstr>
      <vt:lpstr>CiscoSans ExtraLight</vt:lpstr>
      <vt:lpstr>CiscoSans Thin</vt:lpstr>
      <vt:lpstr>Geneva</vt:lpstr>
      <vt:lpstr>Helvetica Neue</vt:lpstr>
      <vt:lpstr>Office Theme</vt:lpstr>
      <vt:lpstr>Impact of big data on mobility</vt:lpstr>
      <vt:lpstr>PowerPoint Presentation</vt:lpstr>
      <vt:lpstr>A growing future for Greater Manchester</vt:lpstr>
      <vt:lpstr>What we do</vt:lpstr>
      <vt:lpstr>Our current priorities</vt:lpstr>
      <vt:lpstr>Our vision for 2040</vt:lpstr>
      <vt:lpstr>Innovation at TfGM</vt:lpstr>
      <vt:lpstr>PowerPoint Presentation</vt:lpstr>
      <vt:lpstr>PowerPoint Presentation</vt:lpstr>
      <vt:lpstr>PowerPoint Presentation</vt:lpstr>
      <vt:lpstr>PowerPoint Presentation</vt:lpstr>
      <vt:lpstr>PowerPoint Presentation</vt:lpstr>
      <vt:lpstr>PowerPoint Presentation</vt:lpstr>
      <vt:lpstr>CitySPIRE</vt:lpstr>
      <vt:lpstr>PowerPoint Presentation</vt:lpstr>
      <vt:lpstr>GM Data Hive</vt:lpstr>
      <vt:lpstr>Smart Junctions</vt:lpstr>
      <vt:lpstr>Understanding people and vehicle movement</vt:lpstr>
      <vt:lpstr>What next?</vt:lpstr>
      <vt:lpstr>Key to success?</vt:lpstr>
      <vt:lpstr>Thank you</vt:lpstr>
    </vt:vector>
  </TitlesOfParts>
  <Company>TfGM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Cities, Big Data and 5G Connectivity</dc:title>
  <dc:creator>Conor Chaplin</dc:creator>
  <cp:lastModifiedBy>Conor Chaplin</cp:lastModifiedBy>
  <cp:revision>61</cp:revision>
  <dcterms:created xsi:type="dcterms:W3CDTF">2019-06-20T14:43:20Z</dcterms:created>
  <dcterms:modified xsi:type="dcterms:W3CDTF">2019-06-27T14:24:27Z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0x010100F48145256439F342BA9197B33E2B95A4</vt:lpwstr>
  </property>
</Properties>
</file>