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71" r:id="rId4"/>
    <p:sldId id="278" r:id="rId5"/>
    <p:sldId id="277" r:id="rId6"/>
    <p:sldId id="279" r:id="rId7"/>
    <p:sldId id="294" r:id="rId8"/>
    <p:sldId id="295" r:id="rId9"/>
    <p:sldId id="299" r:id="rId10"/>
    <p:sldId id="302" r:id="rId11"/>
    <p:sldId id="300" r:id="rId12"/>
    <p:sldId id="301" r:id="rId13"/>
    <p:sldId id="296" r:id="rId14"/>
    <p:sldId id="297" r:id="rId15"/>
    <p:sldId id="284" r:id="rId16"/>
    <p:sldId id="257" r:id="rId17"/>
    <p:sldId id="266" r:id="rId18"/>
    <p:sldId id="267" r:id="rId19"/>
    <p:sldId id="268" r:id="rId20"/>
    <p:sldId id="285" r:id="rId21"/>
    <p:sldId id="303" r:id="rId22"/>
    <p:sldId id="311" r:id="rId23"/>
    <p:sldId id="305" r:id="rId24"/>
    <p:sldId id="306" r:id="rId25"/>
    <p:sldId id="307" r:id="rId26"/>
    <p:sldId id="304" r:id="rId27"/>
    <p:sldId id="308" r:id="rId28"/>
    <p:sldId id="309" r:id="rId29"/>
    <p:sldId id="310" r:id="rId30"/>
    <p:sldId id="312" r:id="rId31"/>
    <p:sldId id="313" r:id="rId32"/>
    <p:sldId id="314" r:id="rId33"/>
    <p:sldId id="315" r:id="rId34"/>
    <p:sldId id="316" r:id="rId35"/>
    <p:sldId id="318" r:id="rId36"/>
    <p:sldId id="317" r:id="rId37"/>
    <p:sldId id="319" r:id="rId38"/>
    <p:sldId id="2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ocza, Nora" initials="MN"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sorterViewPr>
    <p:cViewPr>
      <p:scale>
        <a:sx n="100" d="100"/>
        <a:sy n="100" d="100"/>
      </p:scale>
      <p:origin x="0" y="9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46FD-2DA4-4B0E-B056-7818BF9951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39A7BD-95DC-4CB1-ABFC-4F0540BBF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DEEA90-1FEC-4ECB-81C2-09B216C9F5C6}"/>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E11D2C39-E968-4B37-9115-3C245D8796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731322-929D-4B43-898A-EADBD2D56635}"/>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299430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797C-45FA-488C-9975-037B245516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70CF79-1272-4EC0-A0CE-A61F004E5E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343E2E-6C0B-49CE-AA5B-3A2A9624AF17}"/>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9FF9D31D-C71D-4F62-9330-535C7214CB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AD0546-4E9D-40FB-A1D7-FEF85229C563}"/>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376108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753B7-0509-44A5-818B-8F78A78C06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66B138-864D-42BE-AD5B-8E8F993C7A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C1B2D1-782E-4733-98BD-B1BAC57E0ACA}"/>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28C80F8F-F3FB-443D-8E24-484278D308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E7CDAE-B66F-4876-A99A-07E4CFCCFF8E}"/>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96758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57B1-5519-48D0-8DE2-B8D49B8310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6C44C2-27A8-40C9-AF62-AE051A463F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EF57AE-C457-44F1-9EC7-A94819B597FE}"/>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D5ACA1F8-ABE4-45CB-9BD0-6E98656745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A96F9-02EB-47EC-AC45-38A96B240523}"/>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71868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B403-D327-4639-8933-CD4E2B165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A232D2-A6C1-4DE3-A2E3-210FF7082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AE4B0-0168-46B2-9217-AD4CF13472DD}"/>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F5D37574-1BAF-469C-8E84-0CBE2749B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B8A7D0-8006-4D97-98B3-7ABEB31DBCD4}"/>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237779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0E67-0DF1-4AB7-9CC2-87885D8B0F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92B6B4-BA79-432F-9C4F-2838819647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C76E86-26D5-469A-807A-B5DCF9CE77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A0AF4C-A782-4111-A723-F3CBEEFF190D}"/>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6" name="Footer Placeholder 5">
            <a:extLst>
              <a:ext uri="{FF2B5EF4-FFF2-40B4-BE49-F238E27FC236}">
                <a16:creationId xmlns:a16="http://schemas.microsoft.com/office/drawing/2014/main" id="{0C9F12A4-D641-49AD-B787-0CAF83F273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C738F8-AA2B-4C6B-895F-562291EE27B8}"/>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166850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81FD-9C0B-40F6-95D3-B01FF17051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BF4F1E-D72C-459D-8FB9-6CCC1B3BBF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F221F6-F41D-4698-BD08-3A89E6CF98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6DBB1-CE89-47E4-9988-2164C6007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21CD3B-7B7F-40B6-98B4-65BAA034D6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01B9A4-7DED-46FE-BF64-9CC8FE149CF5}"/>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8" name="Footer Placeholder 7">
            <a:extLst>
              <a:ext uri="{FF2B5EF4-FFF2-40B4-BE49-F238E27FC236}">
                <a16:creationId xmlns:a16="http://schemas.microsoft.com/office/drawing/2014/main" id="{AFB11598-7315-4797-A11B-EB6FC6AEDB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673576-8296-48E9-AEE1-94D6162ADE6E}"/>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393183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7D50-3B6F-4D84-ADA8-6E446F88CF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536B83-8F0A-49CD-84F0-1006DD610F63}"/>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4" name="Footer Placeholder 3">
            <a:extLst>
              <a:ext uri="{FF2B5EF4-FFF2-40B4-BE49-F238E27FC236}">
                <a16:creationId xmlns:a16="http://schemas.microsoft.com/office/drawing/2014/main" id="{21F9C746-4853-424A-8290-6ACE11CD19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73D14E-D5C0-4D29-BFB9-0E89711435B6}"/>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293863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67FBF6-3C53-4A9F-914C-196C239D6423}"/>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3" name="Footer Placeholder 2">
            <a:extLst>
              <a:ext uri="{FF2B5EF4-FFF2-40B4-BE49-F238E27FC236}">
                <a16:creationId xmlns:a16="http://schemas.microsoft.com/office/drawing/2014/main" id="{412A54D1-EBD3-4917-83FD-B6E57A6E68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651930-1E8B-44EB-BAEB-678AD3B669B4}"/>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29534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3DB4-1EC4-420C-BF5B-F7617171B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CB4800-FD25-4B8B-A29C-0D1A0D399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940D60-A021-4EED-A7A8-FB9FE047C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30821F-44D4-4916-9211-54B5C1EFBA3E}"/>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6" name="Footer Placeholder 5">
            <a:extLst>
              <a:ext uri="{FF2B5EF4-FFF2-40B4-BE49-F238E27FC236}">
                <a16:creationId xmlns:a16="http://schemas.microsoft.com/office/drawing/2014/main" id="{07138DA2-80BC-4566-8350-EB19335A00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219D65-38E8-4160-9B22-B7420651C141}"/>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332130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8BFF-1AC2-4CC9-B61B-C2C902C00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E56E0E-94A7-421A-AEB5-54882D210F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1526C6-7552-48AD-98AE-91AC07DB5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DBD03-7DD1-47CB-B2AB-0AD0BC777F89}"/>
              </a:ext>
            </a:extLst>
          </p:cNvPr>
          <p:cNvSpPr>
            <a:spLocks noGrp="1"/>
          </p:cNvSpPr>
          <p:nvPr>
            <p:ph type="dt" sz="half" idx="10"/>
          </p:nvPr>
        </p:nvSpPr>
        <p:spPr/>
        <p:txBody>
          <a:bodyPr/>
          <a:lstStyle/>
          <a:p>
            <a:fld id="{38CB9C10-77CF-4AEB-92DD-7A368195C934}" type="datetimeFigureOut">
              <a:rPr lang="en-GB" smtClean="0"/>
              <a:t>27/05/2019</a:t>
            </a:fld>
            <a:endParaRPr lang="en-GB"/>
          </a:p>
        </p:txBody>
      </p:sp>
      <p:sp>
        <p:nvSpPr>
          <p:cNvPr id="6" name="Footer Placeholder 5">
            <a:extLst>
              <a:ext uri="{FF2B5EF4-FFF2-40B4-BE49-F238E27FC236}">
                <a16:creationId xmlns:a16="http://schemas.microsoft.com/office/drawing/2014/main" id="{5FB0FBA0-A911-4527-B089-6B0587A4C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E8EF64-F9E4-4233-929D-D9AD6B35BA97}"/>
              </a:ext>
            </a:extLst>
          </p:cNvPr>
          <p:cNvSpPr>
            <a:spLocks noGrp="1"/>
          </p:cNvSpPr>
          <p:nvPr>
            <p:ph type="sldNum" sz="quarter" idx="12"/>
          </p:nvPr>
        </p:nvSpPr>
        <p:spPr/>
        <p:txBody>
          <a:bodyPr/>
          <a:lstStyle/>
          <a:p>
            <a:fld id="{69B6BD1B-66B7-430C-8CDE-43BB187D2D9B}" type="slidenum">
              <a:rPr lang="en-GB" smtClean="0"/>
              <a:t>‹#›</a:t>
            </a:fld>
            <a:endParaRPr lang="en-GB"/>
          </a:p>
        </p:txBody>
      </p:sp>
    </p:spTree>
    <p:extLst>
      <p:ext uri="{BB962C8B-B14F-4D97-AF65-F5344CB8AC3E}">
        <p14:creationId xmlns:p14="http://schemas.microsoft.com/office/powerpoint/2010/main" val="201367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extLst>
              <a:ext uri="{BEBA8EAE-BF5A-486C-A8C5-ECC9F3942E4B}">
                <a14:imgProps xmlns:a14="http://schemas.microsoft.com/office/drawing/2010/main">
                  <a14:imgLayer r:embed="rId14">
                    <a14:imgEffect>
                      <a14:artisticFilmGrain/>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DBCD5-1F52-4BFE-98B5-5B6F1DB8E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E90ADF-45A2-4A74-8B75-3D58B55C1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D45BF-600A-4598-99F1-EADE18A45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B9C10-77CF-4AEB-92DD-7A368195C934}" type="datetimeFigureOut">
              <a:rPr lang="en-GB" smtClean="0"/>
              <a:t>27/05/2019</a:t>
            </a:fld>
            <a:endParaRPr lang="en-GB"/>
          </a:p>
        </p:txBody>
      </p:sp>
      <p:sp>
        <p:nvSpPr>
          <p:cNvPr id="5" name="Footer Placeholder 4">
            <a:extLst>
              <a:ext uri="{FF2B5EF4-FFF2-40B4-BE49-F238E27FC236}">
                <a16:creationId xmlns:a16="http://schemas.microsoft.com/office/drawing/2014/main" id="{AC41C324-A965-4291-97BE-49C406AA4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EC943C-50DC-405C-853B-80774804E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6BD1B-66B7-430C-8CDE-43BB187D2D9B}" type="slidenum">
              <a:rPr lang="en-GB" smtClean="0"/>
              <a:t>‹#›</a:t>
            </a:fld>
            <a:endParaRPr lang="en-GB"/>
          </a:p>
        </p:txBody>
      </p:sp>
    </p:spTree>
    <p:extLst>
      <p:ext uri="{BB962C8B-B14F-4D97-AF65-F5344CB8AC3E}">
        <p14:creationId xmlns:p14="http://schemas.microsoft.com/office/powerpoint/2010/main" val="34963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mailto:T.A.Stott@ljmu.ac.uk" TargetMode="External"/><Relationship Id="rId5" Type="http://schemas.openxmlformats.org/officeDocument/2006/relationships/hyperlink" Target="mailto:N.Morocza@2016.ljmu.ac.uk" TargetMode="Externa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C409-1B14-413E-A2AE-32FD55FFB238}"/>
              </a:ext>
            </a:extLst>
          </p:cNvPr>
          <p:cNvSpPr>
            <a:spLocks noGrp="1"/>
          </p:cNvSpPr>
          <p:nvPr>
            <p:ph type="ctrTitle"/>
          </p:nvPr>
        </p:nvSpPr>
        <p:spPr>
          <a:xfrm>
            <a:off x="1145906" y="1409076"/>
            <a:ext cx="9900188" cy="3163266"/>
          </a:xfrm>
          <a:solidFill>
            <a:schemeClr val="bg1"/>
          </a:solidFill>
          <a:ln w="38100">
            <a:solidFill>
              <a:schemeClr val="accent6">
                <a:lumMod val="75000"/>
              </a:schemeClr>
            </a:solidFill>
          </a:ln>
        </p:spPr>
        <p:txBody>
          <a:bodyPr anchor="ctr">
            <a:normAutofit fontScale="90000"/>
          </a:bodyPr>
          <a:lstStyle/>
          <a:p>
            <a:pPr>
              <a:defRPr/>
            </a:pPr>
            <a:r>
              <a:rPr lang="en-GB" sz="4000" dirty="0">
                <a:solidFill>
                  <a:schemeClr val="accent6">
                    <a:lumMod val="75000"/>
                  </a:schemeClr>
                </a:solidFill>
                <a:latin typeface="Arial" panose="020B0604020202020204" pitchFamily="34" charset="0"/>
                <a:cs typeface="Arial" panose="020B0604020202020204" pitchFamily="34" charset="0"/>
              </a:rPr>
              <a:t>Walking motivations, perceived benefits and the role of outdoor education in walking promotion.</a:t>
            </a:r>
            <a:br>
              <a:rPr lang="en-GB" sz="4000" dirty="0">
                <a:solidFill>
                  <a:schemeClr val="accent6">
                    <a:lumMod val="75000"/>
                  </a:schemeClr>
                </a:solidFill>
                <a:latin typeface="Arial" panose="020B0604020202020204" pitchFamily="34" charset="0"/>
                <a:cs typeface="Arial" panose="020B0604020202020204" pitchFamily="34" charset="0"/>
              </a:rPr>
            </a:br>
            <a:br>
              <a:rPr lang="en-GB" sz="4000" dirty="0">
                <a:solidFill>
                  <a:schemeClr val="accent6">
                    <a:lumMod val="75000"/>
                  </a:schemeClr>
                </a:solidFill>
                <a:latin typeface="Arial" panose="020B0604020202020204" pitchFamily="34" charset="0"/>
                <a:cs typeface="Arial" panose="020B0604020202020204" pitchFamily="34" charset="0"/>
              </a:rPr>
            </a:br>
            <a: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Nora Morocza and Professor Tim Stott</a:t>
            </a:r>
            <a:b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 of Sport Studies, Leisure and Nutrition, LJMU</a:t>
            </a:r>
            <a:b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Sustainable Transport Futures Seminar Series, University of Salford</a:t>
            </a:r>
            <a:br>
              <a:rPr lang="en-GB" sz="22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sz="2200" dirty="0">
              <a:solidFill>
                <a:schemeClr val="accent6">
                  <a:lumMod val="75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498C31C-1F6C-4B2F-8D8A-7DF3B1CAA0A9}"/>
              </a:ext>
            </a:extLst>
          </p:cNvPr>
          <p:cNvSpPr>
            <a:spLocks noGrp="1"/>
          </p:cNvSpPr>
          <p:nvPr>
            <p:ph type="subTitle" idx="1"/>
          </p:nvPr>
        </p:nvSpPr>
        <p:spPr>
          <a:xfrm>
            <a:off x="191034" y="4751882"/>
            <a:ext cx="4632757" cy="1969275"/>
          </a:xfrm>
          <a:solidFill>
            <a:schemeClr val="bg1"/>
          </a:solidFill>
          <a:ln w="38100">
            <a:solidFill>
              <a:schemeClr val="accent6">
                <a:lumMod val="75000"/>
              </a:schemeClr>
            </a:solidFill>
          </a:ln>
        </p:spPr>
        <p:txBody>
          <a:bodyPr anchor="t">
            <a:normAutofit fontScale="92500"/>
          </a:bodyPr>
          <a:lstStyle/>
          <a:p>
            <a:pPr algn="l">
              <a:defRPr/>
            </a:pPr>
            <a:endPar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 Liz Mahon, School of Sport Studies, Leisure and Nutrition, LJMU)</a:t>
            </a:r>
          </a:p>
          <a:p>
            <a:pPr>
              <a:defRPr/>
            </a:pP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 Lynne </a:t>
            </a:r>
            <a:r>
              <a:rPr lang="en-GB" sz="1800"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Boddy</a:t>
            </a: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School of Sport and Exercise Sciences, LJMU</a:t>
            </a:r>
          </a:p>
          <a:p>
            <a:pPr>
              <a:defRPr/>
            </a:pP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 Jo </a:t>
            </a:r>
            <a:r>
              <a:rPr lang="en-GB" sz="1800"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Frankham</a:t>
            </a: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School of Education, LJMU</a:t>
            </a:r>
          </a:p>
          <a:p>
            <a:endParaRPr lang="en-GB" sz="1800" dirty="0"/>
          </a:p>
        </p:txBody>
      </p:sp>
      <p:pic>
        <p:nvPicPr>
          <p:cNvPr id="5" name="Picture 4">
            <a:extLst>
              <a:ext uri="{FF2B5EF4-FFF2-40B4-BE49-F238E27FC236}">
                <a16:creationId xmlns:a16="http://schemas.microsoft.com/office/drawing/2014/main" id="{8F120D5F-D563-43F0-BDB4-D97BBF413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843"/>
            <a:ext cx="4051495" cy="1164406"/>
          </a:xfrm>
          <a:prstGeom prst="rect">
            <a:avLst/>
          </a:prstGeom>
        </p:spPr>
      </p:pic>
      <p:pic>
        <p:nvPicPr>
          <p:cNvPr id="7" name="Picture 6">
            <a:extLst>
              <a:ext uri="{FF2B5EF4-FFF2-40B4-BE49-F238E27FC236}">
                <a16:creationId xmlns:a16="http://schemas.microsoft.com/office/drawing/2014/main" id="{AC74A526-B0FB-45F0-B5BD-6F6B35B3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0954" y="136843"/>
            <a:ext cx="3681046" cy="1163440"/>
          </a:xfrm>
          <a:prstGeom prst="rect">
            <a:avLst/>
          </a:prstGeom>
        </p:spPr>
      </p:pic>
      <p:sp>
        <p:nvSpPr>
          <p:cNvPr id="6" name="Subtitle 2">
            <a:extLst>
              <a:ext uri="{FF2B5EF4-FFF2-40B4-BE49-F238E27FC236}">
                <a16:creationId xmlns:a16="http://schemas.microsoft.com/office/drawing/2014/main" id="{0AA2CFAF-8D78-4D40-A87F-71FE55811443}"/>
              </a:ext>
            </a:extLst>
          </p:cNvPr>
          <p:cNvSpPr txBox="1">
            <a:spLocks/>
          </p:cNvSpPr>
          <p:nvPr/>
        </p:nvSpPr>
        <p:spPr>
          <a:xfrm>
            <a:off x="7368209" y="4751881"/>
            <a:ext cx="4632757" cy="1969275"/>
          </a:xfrm>
          <a:prstGeom prst="rect">
            <a:avLst/>
          </a:prstGeom>
          <a:solidFill>
            <a:schemeClr val="bg1"/>
          </a:solidFill>
          <a:ln w="38100">
            <a:solidFill>
              <a:schemeClr val="accent6">
                <a:lumMod val="75000"/>
              </a:schemeClr>
            </a:solidFill>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endPar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Jacqueline Reilly, Institute of Health and Wellbeing, University of Glasgow</a:t>
            </a:r>
          </a:p>
          <a:p>
            <a:pPr>
              <a:defRPr/>
            </a:pPr>
            <a:r>
              <a:rPr lang="en-GB" sz="1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Professor Richard Mitchell, Institute of Health and Wellbeing, University of Glasgow</a:t>
            </a:r>
          </a:p>
        </p:txBody>
      </p:sp>
      <p:pic>
        <p:nvPicPr>
          <p:cNvPr id="4" name="Picture 3">
            <a:extLst>
              <a:ext uri="{FF2B5EF4-FFF2-40B4-BE49-F238E27FC236}">
                <a16:creationId xmlns:a16="http://schemas.microsoft.com/office/drawing/2014/main" id="{8D967BF4-EDED-458B-9218-ED07B280DAEA}"/>
              </a:ext>
            </a:extLst>
          </p:cNvPr>
          <p:cNvPicPr>
            <a:picLocks noChangeAspect="1"/>
          </p:cNvPicPr>
          <p:nvPr/>
        </p:nvPicPr>
        <p:blipFill>
          <a:blip r:embed="rId4"/>
          <a:stretch>
            <a:fillRect/>
          </a:stretch>
        </p:blipFill>
        <p:spPr>
          <a:xfrm>
            <a:off x="5541215" y="4751881"/>
            <a:ext cx="1109568" cy="1091279"/>
          </a:xfrm>
          <a:prstGeom prst="rect">
            <a:avLst/>
          </a:prstGeom>
        </p:spPr>
      </p:pic>
      <p:pic>
        <p:nvPicPr>
          <p:cNvPr id="9" name="Picture 8">
            <a:extLst>
              <a:ext uri="{FF2B5EF4-FFF2-40B4-BE49-F238E27FC236}">
                <a16:creationId xmlns:a16="http://schemas.microsoft.com/office/drawing/2014/main" id="{23DA75BE-CEFC-4945-A9D3-5ACAE0B77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812" y="6022699"/>
            <a:ext cx="1476375" cy="590550"/>
          </a:xfrm>
          <a:prstGeom prst="rect">
            <a:avLst/>
          </a:prstGeom>
        </p:spPr>
      </p:pic>
    </p:spTree>
    <p:extLst>
      <p:ext uri="{BB962C8B-B14F-4D97-AF65-F5344CB8AC3E}">
        <p14:creationId xmlns:p14="http://schemas.microsoft.com/office/powerpoint/2010/main" val="92142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8" t="10878" r="1424" b="4074"/>
          <a:stretch/>
        </p:blipFill>
        <p:spPr bwMode="auto">
          <a:xfrm>
            <a:off x="178130" y="83127"/>
            <a:ext cx="7315200" cy="510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11" t="13226" r="12360" b="8123"/>
          <a:stretch/>
        </p:blipFill>
        <p:spPr bwMode="auto">
          <a:xfrm>
            <a:off x="7635834" y="2054429"/>
            <a:ext cx="4381995" cy="465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773881" y="771896"/>
            <a:ext cx="7042067" cy="2867892"/>
            <a:chOff x="4773881" y="771896"/>
            <a:chExt cx="7042067" cy="2867892"/>
          </a:xfrm>
        </p:grpSpPr>
        <p:sp>
          <p:nvSpPr>
            <p:cNvPr id="2" name="Freeform 1"/>
            <p:cNvSpPr/>
            <p:nvPr/>
          </p:nvSpPr>
          <p:spPr>
            <a:xfrm>
              <a:off x="4773881" y="771896"/>
              <a:ext cx="2173184" cy="2588821"/>
            </a:xfrm>
            <a:custGeom>
              <a:avLst/>
              <a:gdLst>
                <a:gd name="connsiteX0" fmla="*/ 807522 w 2173184"/>
                <a:gd name="connsiteY0" fmla="*/ 273133 h 2588821"/>
                <a:gd name="connsiteX1" fmla="*/ 629392 w 2173184"/>
                <a:gd name="connsiteY1" fmla="*/ 439387 h 2588821"/>
                <a:gd name="connsiteX2" fmla="*/ 570015 w 2173184"/>
                <a:gd name="connsiteY2" fmla="*/ 486888 h 2588821"/>
                <a:gd name="connsiteX3" fmla="*/ 463137 w 2173184"/>
                <a:gd name="connsiteY3" fmla="*/ 641268 h 2588821"/>
                <a:gd name="connsiteX4" fmla="*/ 415636 w 2173184"/>
                <a:gd name="connsiteY4" fmla="*/ 688769 h 2588821"/>
                <a:gd name="connsiteX5" fmla="*/ 356259 w 2173184"/>
                <a:gd name="connsiteY5" fmla="*/ 795647 h 2588821"/>
                <a:gd name="connsiteX6" fmla="*/ 308758 w 2173184"/>
                <a:gd name="connsiteY6" fmla="*/ 866899 h 2588821"/>
                <a:gd name="connsiteX7" fmla="*/ 273132 w 2173184"/>
                <a:gd name="connsiteY7" fmla="*/ 938151 h 2588821"/>
                <a:gd name="connsiteX8" fmla="*/ 213755 w 2173184"/>
                <a:gd name="connsiteY8" fmla="*/ 1021278 h 2588821"/>
                <a:gd name="connsiteX9" fmla="*/ 166254 w 2173184"/>
                <a:gd name="connsiteY9" fmla="*/ 1104405 h 2588821"/>
                <a:gd name="connsiteX10" fmla="*/ 154379 w 2173184"/>
                <a:gd name="connsiteY10" fmla="*/ 1151907 h 2588821"/>
                <a:gd name="connsiteX11" fmla="*/ 106877 w 2173184"/>
                <a:gd name="connsiteY11" fmla="*/ 1223159 h 2588821"/>
                <a:gd name="connsiteX12" fmla="*/ 71251 w 2173184"/>
                <a:gd name="connsiteY12" fmla="*/ 1294410 h 2588821"/>
                <a:gd name="connsiteX13" fmla="*/ 47501 w 2173184"/>
                <a:gd name="connsiteY13" fmla="*/ 1389413 h 2588821"/>
                <a:gd name="connsiteX14" fmla="*/ 23750 w 2173184"/>
                <a:gd name="connsiteY14" fmla="*/ 1496291 h 2588821"/>
                <a:gd name="connsiteX15" fmla="*/ 0 w 2173184"/>
                <a:gd name="connsiteY15" fmla="*/ 1555668 h 2588821"/>
                <a:gd name="connsiteX16" fmla="*/ 11875 w 2173184"/>
                <a:gd name="connsiteY16" fmla="*/ 1995055 h 2588821"/>
                <a:gd name="connsiteX17" fmla="*/ 35625 w 2173184"/>
                <a:gd name="connsiteY17" fmla="*/ 2090057 h 2588821"/>
                <a:gd name="connsiteX18" fmla="*/ 59376 w 2173184"/>
                <a:gd name="connsiteY18" fmla="*/ 2125683 h 2588821"/>
                <a:gd name="connsiteX19" fmla="*/ 154379 w 2173184"/>
                <a:gd name="connsiteY19" fmla="*/ 2268187 h 2588821"/>
                <a:gd name="connsiteX20" fmla="*/ 154379 w 2173184"/>
                <a:gd name="connsiteY20" fmla="*/ 2268187 h 2588821"/>
                <a:gd name="connsiteX21" fmla="*/ 178129 w 2173184"/>
                <a:gd name="connsiteY21" fmla="*/ 2315688 h 2588821"/>
                <a:gd name="connsiteX22" fmla="*/ 213755 w 2173184"/>
                <a:gd name="connsiteY22" fmla="*/ 2339439 h 2588821"/>
                <a:gd name="connsiteX23" fmla="*/ 261257 w 2173184"/>
                <a:gd name="connsiteY23" fmla="*/ 2375065 h 2588821"/>
                <a:gd name="connsiteX24" fmla="*/ 296883 w 2173184"/>
                <a:gd name="connsiteY24" fmla="*/ 2398816 h 2588821"/>
                <a:gd name="connsiteX25" fmla="*/ 332509 w 2173184"/>
                <a:gd name="connsiteY25" fmla="*/ 2434442 h 2588821"/>
                <a:gd name="connsiteX26" fmla="*/ 368135 w 2173184"/>
                <a:gd name="connsiteY26" fmla="*/ 2446317 h 2588821"/>
                <a:gd name="connsiteX27" fmla="*/ 522514 w 2173184"/>
                <a:gd name="connsiteY27" fmla="*/ 2517569 h 2588821"/>
                <a:gd name="connsiteX28" fmla="*/ 665018 w 2173184"/>
                <a:gd name="connsiteY28" fmla="*/ 2541320 h 2588821"/>
                <a:gd name="connsiteX29" fmla="*/ 724394 w 2173184"/>
                <a:gd name="connsiteY29" fmla="*/ 2565070 h 2588821"/>
                <a:gd name="connsiteX30" fmla="*/ 878774 w 2173184"/>
                <a:gd name="connsiteY30" fmla="*/ 2588821 h 2588821"/>
                <a:gd name="connsiteX31" fmla="*/ 1745672 w 2173184"/>
                <a:gd name="connsiteY31" fmla="*/ 2576946 h 2588821"/>
                <a:gd name="connsiteX32" fmla="*/ 1840675 w 2173184"/>
                <a:gd name="connsiteY32" fmla="*/ 2541320 h 2588821"/>
                <a:gd name="connsiteX33" fmla="*/ 1911927 w 2173184"/>
                <a:gd name="connsiteY33" fmla="*/ 2470068 h 2588821"/>
                <a:gd name="connsiteX34" fmla="*/ 1959428 w 2173184"/>
                <a:gd name="connsiteY34" fmla="*/ 2446317 h 2588821"/>
                <a:gd name="connsiteX35" fmla="*/ 1983179 w 2173184"/>
                <a:gd name="connsiteY35" fmla="*/ 2398816 h 2588821"/>
                <a:gd name="connsiteX36" fmla="*/ 2006929 w 2173184"/>
                <a:gd name="connsiteY36" fmla="*/ 2315688 h 2588821"/>
                <a:gd name="connsiteX37" fmla="*/ 2030680 w 2173184"/>
                <a:gd name="connsiteY37" fmla="*/ 2280062 h 2588821"/>
                <a:gd name="connsiteX38" fmla="*/ 2042555 w 2173184"/>
                <a:gd name="connsiteY38" fmla="*/ 2232561 h 2588821"/>
                <a:gd name="connsiteX39" fmla="*/ 2054431 w 2173184"/>
                <a:gd name="connsiteY39" fmla="*/ 2137559 h 2588821"/>
                <a:gd name="connsiteX40" fmla="*/ 2078181 w 2173184"/>
                <a:gd name="connsiteY40" fmla="*/ 2090057 h 2588821"/>
                <a:gd name="connsiteX41" fmla="*/ 2090057 w 2173184"/>
                <a:gd name="connsiteY41" fmla="*/ 2054431 h 2588821"/>
                <a:gd name="connsiteX42" fmla="*/ 2101932 w 2173184"/>
                <a:gd name="connsiteY42" fmla="*/ 1959429 h 2588821"/>
                <a:gd name="connsiteX43" fmla="*/ 2125683 w 2173184"/>
                <a:gd name="connsiteY43" fmla="*/ 1911927 h 2588821"/>
                <a:gd name="connsiteX44" fmla="*/ 2149433 w 2173184"/>
                <a:gd name="connsiteY44" fmla="*/ 1603169 h 2588821"/>
                <a:gd name="connsiteX45" fmla="*/ 2161309 w 2173184"/>
                <a:gd name="connsiteY45" fmla="*/ 1531917 h 2588821"/>
                <a:gd name="connsiteX46" fmla="*/ 2173184 w 2173184"/>
                <a:gd name="connsiteY46" fmla="*/ 1436914 h 2588821"/>
                <a:gd name="connsiteX47" fmla="*/ 2161309 w 2173184"/>
                <a:gd name="connsiteY47" fmla="*/ 819398 h 2588821"/>
                <a:gd name="connsiteX48" fmla="*/ 2137558 w 2173184"/>
                <a:gd name="connsiteY48" fmla="*/ 748146 h 2588821"/>
                <a:gd name="connsiteX49" fmla="*/ 2113807 w 2173184"/>
                <a:gd name="connsiteY49" fmla="*/ 712520 h 2588821"/>
                <a:gd name="connsiteX50" fmla="*/ 2078181 w 2173184"/>
                <a:gd name="connsiteY50" fmla="*/ 641268 h 2588821"/>
                <a:gd name="connsiteX51" fmla="*/ 2018805 w 2173184"/>
                <a:gd name="connsiteY51" fmla="*/ 546265 h 2588821"/>
                <a:gd name="connsiteX52" fmla="*/ 1971303 w 2173184"/>
                <a:gd name="connsiteY52" fmla="*/ 475013 h 2588821"/>
                <a:gd name="connsiteX53" fmla="*/ 1947553 w 2173184"/>
                <a:gd name="connsiteY53" fmla="*/ 427512 h 2588821"/>
                <a:gd name="connsiteX54" fmla="*/ 1911927 w 2173184"/>
                <a:gd name="connsiteY54" fmla="*/ 391886 h 2588821"/>
                <a:gd name="connsiteX55" fmla="*/ 1805049 w 2173184"/>
                <a:gd name="connsiteY55" fmla="*/ 273133 h 2588821"/>
                <a:gd name="connsiteX56" fmla="*/ 1745672 w 2173184"/>
                <a:gd name="connsiteY56" fmla="*/ 237507 h 2588821"/>
                <a:gd name="connsiteX57" fmla="*/ 1650670 w 2173184"/>
                <a:gd name="connsiteY57" fmla="*/ 178130 h 2588821"/>
                <a:gd name="connsiteX58" fmla="*/ 1567542 w 2173184"/>
                <a:gd name="connsiteY58" fmla="*/ 130629 h 2588821"/>
                <a:gd name="connsiteX59" fmla="*/ 1496290 w 2173184"/>
                <a:gd name="connsiteY59" fmla="*/ 83127 h 2588821"/>
                <a:gd name="connsiteX60" fmla="*/ 1460664 w 2173184"/>
                <a:gd name="connsiteY60" fmla="*/ 59377 h 2588821"/>
                <a:gd name="connsiteX61" fmla="*/ 1389413 w 2173184"/>
                <a:gd name="connsiteY61" fmla="*/ 35626 h 2588821"/>
                <a:gd name="connsiteX62" fmla="*/ 1318161 w 2173184"/>
                <a:gd name="connsiteY62" fmla="*/ 11875 h 2588821"/>
                <a:gd name="connsiteX63" fmla="*/ 1282535 w 2173184"/>
                <a:gd name="connsiteY63" fmla="*/ 0 h 2588821"/>
                <a:gd name="connsiteX64" fmla="*/ 1140031 w 2173184"/>
                <a:gd name="connsiteY64" fmla="*/ 11875 h 2588821"/>
                <a:gd name="connsiteX65" fmla="*/ 973776 w 2173184"/>
                <a:gd name="connsiteY65" fmla="*/ 59377 h 2588821"/>
                <a:gd name="connsiteX66" fmla="*/ 914400 w 2173184"/>
                <a:gd name="connsiteY66" fmla="*/ 71252 h 2588821"/>
                <a:gd name="connsiteX67" fmla="*/ 843148 w 2173184"/>
                <a:gd name="connsiteY67" fmla="*/ 95003 h 2588821"/>
                <a:gd name="connsiteX68" fmla="*/ 748145 w 2173184"/>
                <a:gd name="connsiteY68" fmla="*/ 118753 h 2588821"/>
                <a:gd name="connsiteX69" fmla="*/ 712519 w 2173184"/>
                <a:gd name="connsiteY69" fmla="*/ 130629 h 2588821"/>
                <a:gd name="connsiteX70" fmla="*/ 665018 w 2173184"/>
                <a:gd name="connsiteY70" fmla="*/ 154379 h 2588821"/>
                <a:gd name="connsiteX71" fmla="*/ 534389 w 2173184"/>
                <a:gd name="connsiteY71" fmla="*/ 178130 h 2588821"/>
                <a:gd name="connsiteX72" fmla="*/ 510638 w 2173184"/>
                <a:gd name="connsiteY72" fmla="*/ 190005 h 258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3184" h="2588821">
                  <a:moveTo>
                    <a:pt x="807522" y="273133"/>
                  </a:moveTo>
                  <a:cubicBezTo>
                    <a:pt x="620156" y="413657"/>
                    <a:pt x="800985" y="267796"/>
                    <a:pt x="629392" y="439387"/>
                  </a:cubicBezTo>
                  <a:cubicBezTo>
                    <a:pt x="611469" y="457310"/>
                    <a:pt x="587938" y="468965"/>
                    <a:pt x="570015" y="486888"/>
                  </a:cubicBezTo>
                  <a:cubicBezTo>
                    <a:pt x="512777" y="544126"/>
                    <a:pt x="515923" y="570886"/>
                    <a:pt x="463137" y="641268"/>
                  </a:cubicBezTo>
                  <a:cubicBezTo>
                    <a:pt x="449702" y="659182"/>
                    <a:pt x="428382" y="670358"/>
                    <a:pt x="415636" y="688769"/>
                  </a:cubicBezTo>
                  <a:cubicBezTo>
                    <a:pt x="392438" y="722277"/>
                    <a:pt x="377227" y="760700"/>
                    <a:pt x="356259" y="795647"/>
                  </a:cubicBezTo>
                  <a:cubicBezTo>
                    <a:pt x="341573" y="820124"/>
                    <a:pt x="323141" y="842243"/>
                    <a:pt x="308758" y="866899"/>
                  </a:cubicBezTo>
                  <a:cubicBezTo>
                    <a:pt x="295378" y="889836"/>
                    <a:pt x="287049" y="915536"/>
                    <a:pt x="273132" y="938151"/>
                  </a:cubicBezTo>
                  <a:cubicBezTo>
                    <a:pt x="255285" y="967151"/>
                    <a:pt x="232169" y="992634"/>
                    <a:pt x="213755" y="1021278"/>
                  </a:cubicBezTo>
                  <a:cubicBezTo>
                    <a:pt x="196497" y="1048123"/>
                    <a:pt x="182088" y="1076696"/>
                    <a:pt x="166254" y="1104405"/>
                  </a:cubicBezTo>
                  <a:cubicBezTo>
                    <a:pt x="162296" y="1120239"/>
                    <a:pt x="161678" y="1137309"/>
                    <a:pt x="154379" y="1151907"/>
                  </a:cubicBezTo>
                  <a:cubicBezTo>
                    <a:pt x="141613" y="1177438"/>
                    <a:pt x="121260" y="1198503"/>
                    <a:pt x="106877" y="1223159"/>
                  </a:cubicBezTo>
                  <a:cubicBezTo>
                    <a:pt x="93497" y="1246095"/>
                    <a:pt x="83126" y="1270660"/>
                    <a:pt x="71251" y="1294410"/>
                  </a:cubicBezTo>
                  <a:cubicBezTo>
                    <a:pt x="63334" y="1326078"/>
                    <a:pt x="53903" y="1357405"/>
                    <a:pt x="47501" y="1389413"/>
                  </a:cubicBezTo>
                  <a:cubicBezTo>
                    <a:pt x="42796" y="1412938"/>
                    <a:pt x="32134" y="1471139"/>
                    <a:pt x="23750" y="1496291"/>
                  </a:cubicBezTo>
                  <a:cubicBezTo>
                    <a:pt x="17009" y="1516514"/>
                    <a:pt x="7917" y="1535876"/>
                    <a:pt x="0" y="1555668"/>
                  </a:cubicBezTo>
                  <a:cubicBezTo>
                    <a:pt x="3958" y="1702130"/>
                    <a:pt x="2129" y="1848864"/>
                    <a:pt x="11875" y="1995055"/>
                  </a:cubicBezTo>
                  <a:cubicBezTo>
                    <a:pt x="14046" y="2027625"/>
                    <a:pt x="17518" y="2062897"/>
                    <a:pt x="35625" y="2090057"/>
                  </a:cubicBezTo>
                  <a:lnTo>
                    <a:pt x="59376" y="2125683"/>
                  </a:lnTo>
                  <a:cubicBezTo>
                    <a:pt x="85523" y="2204126"/>
                    <a:pt x="63566" y="2151428"/>
                    <a:pt x="154379" y="2268187"/>
                  </a:cubicBezTo>
                  <a:lnTo>
                    <a:pt x="154379" y="2268187"/>
                  </a:lnTo>
                  <a:cubicBezTo>
                    <a:pt x="162296" y="2284021"/>
                    <a:pt x="166796" y="2302088"/>
                    <a:pt x="178129" y="2315688"/>
                  </a:cubicBezTo>
                  <a:cubicBezTo>
                    <a:pt x="187266" y="2326652"/>
                    <a:pt x="202141" y="2331143"/>
                    <a:pt x="213755" y="2339439"/>
                  </a:cubicBezTo>
                  <a:cubicBezTo>
                    <a:pt x="229861" y="2350943"/>
                    <a:pt x="245151" y="2363561"/>
                    <a:pt x="261257" y="2375065"/>
                  </a:cubicBezTo>
                  <a:cubicBezTo>
                    <a:pt x="272871" y="2383361"/>
                    <a:pt x="285919" y="2389679"/>
                    <a:pt x="296883" y="2398816"/>
                  </a:cubicBezTo>
                  <a:cubicBezTo>
                    <a:pt x="309785" y="2409567"/>
                    <a:pt x="318535" y="2425126"/>
                    <a:pt x="332509" y="2434442"/>
                  </a:cubicBezTo>
                  <a:cubicBezTo>
                    <a:pt x="342924" y="2441386"/>
                    <a:pt x="356739" y="2441137"/>
                    <a:pt x="368135" y="2446317"/>
                  </a:cubicBezTo>
                  <a:cubicBezTo>
                    <a:pt x="440708" y="2479304"/>
                    <a:pt x="455248" y="2495147"/>
                    <a:pt x="522514" y="2517569"/>
                  </a:cubicBezTo>
                  <a:cubicBezTo>
                    <a:pt x="569588" y="2533260"/>
                    <a:pt x="615196" y="2535092"/>
                    <a:pt x="665018" y="2541320"/>
                  </a:cubicBezTo>
                  <a:cubicBezTo>
                    <a:pt x="684810" y="2549237"/>
                    <a:pt x="704171" y="2558329"/>
                    <a:pt x="724394" y="2565070"/>
                  </a:cubicBezTo>
                  <a:cubicBezTo>
                    <a:pt x="775821" y="2582212"/>
                    <a:pt x="823427" y="2582671"/>
                    <a:pt x="878774" y="2588821"/>
                  </a:cubicBezTo>
                  <a:lnTo>
                    <a:pt x="1745672" y="2576946"/>
                  </a:lnTo>
                  <a:cubicBezTo>
                    <a:pt x="1774211" y="2576205"/>
                    <a:pt x="1817771" y="2555635"/>
                    <a:pt x="1840675" y="2541320"/>
                  </a:cubicBezTo>
                  <a:cubicBezTo>
                    <a:pt x="2018346" y="2430276"/>
                    <a:pt x="1791563" y="2570372"/>
                    <a:pt x="1911927" y="2470068"/>
                  </a:cubicBezTo>
                  <a:cubicBezTo>
                    <a:pt x="1925527" y="2458735"/>
                    <a:pt x="1943594" y="2454234"/>
                    <a:pt x="1959428" y="2446317"/>
                  </a:cubicBezTo>
                  <a:cubicBezTo>
                    <a:pt x="1967345" y="2430483"/>
                    <a:pt x="1976963" y="2415392"/>
                    <a:pt x="1983179" y="2398816"/>
                  </a:cubicBezTo>
                  <a:cubicBezTo>
                    <a:pt x="1994593" y="2368378"/>
                    <a:pt x="1992575" y="2344397"/>
                    <a:pt x="2006929" y="2315688"/>
                  </a:cubicBezTo>
                  <a:cubicBezTo>
                    <a:pt x="2013312" y="2302922"/>
                    <a:pt x="2022763" y="2291937"/>
                    <a:pt x="2030680" y="2280062"/>
                  </a:cubicBezTo>
                  <a:cubicBezTo>
                    <a:pt x="2034638" y="2264228"/>
                    <a:pt x="2039872" y="2248660"/>
                    <a:pt x="2042555" y="2232561"/>
                  </a:cubicBezTo>
                  <a:cubicBezTo>
                    <a:pt x="2047802" y="2201081"/>
                    <a:pt x="2046691" y="2168520"/>
                    <a:pt x="2054431" y="2137559"/>
                  </a:cubicBezTo>
                  <a:cubicBezTo>
                    <a:pt x="2058725" y="2120385"/>
                    <a:pt x="2071208" y="2106328"/>
                    <a:pt x="2078181" y="2090057"/>
                  </a:cubicBezTo>
                  <a:cubicBezTo>
                    <a:pt x="2083112" y="2078551"/>
                    <a:pt x="2086098" y="2066306"/>
                    <a:pt x="2090057" y="2054431"/>
                  </a:cubicBezTo>
                  <a:cubicBezTo>
                    <a:pt x="2094015" y="2022764"/>
                    <a:pt x="2094192" y="1990390"/>
                    <a:pt x="2101932" y="1959429"/>
                  </a:cubicBezTo>
                  <a:cubicBezTo>
                    <a:pt x="2106226" y="1942255"/>
                    <a:pt x="2122211" y="1929286"/>
                    <a:pt x="2125683" y="1911927"/>
                  </a:cubicBezTo>
                  <a:cubicBezTo>
                    <a:pt x="2133001" y="1875339"/>
                    <a:pt x="2148185" y="1616268"/>
                    <a:pt x="2149433" y="1603169"/>
                  </a:cubicBezTo>
                  <a:cubicBezTo>
                    <a:pt x="2151716" y="1579199"/>
                    <a:pt x="2157904" y="1555753"/>
                    <a:pt x="2161309" y="1531917"/>
                  </a:cubicBezTo>
                  <a:cubicBezTo>
                    <a:pt x="2165822" y="1500324"/>
                    <a:pt x="2169226" y="1468582"/>
                    <a:pt x="2173184" y="1436914"/>
                  </a:cubicBezTo>
                  <a:cubicBezTo>
                    <a:pt x="2169226" y="1231075"/>
                    <a:pt x="2171944" y="1025000"/>
                    <a:pt x="2161309" y="819398"/>
                  </a:cubicBezTo>
                  <a:cubicBezTo>
                    <a:pt x="2160016" y="794396"/>
                    <a:pt x="2151445" y="768977"/>
                    <a:pt x="2137558" y="748146"/>
                  </a:cubicBezTo>
                  <a:lnTo>
                    <a:pt x="2113807" y="712520"/>
                  </a:lnTo>
                  <a:cubicBezTo>
                    <a:pt x="2083958" y="622971"/>
                    <a:pt x="2124223" y="733353"/>
                    <a:pt x="2078181" y="641268"/>
                  </a:cubicBezTo>
                  <a:cubicBezTo>
                    <a:pt x="2033199" y="551303"/>
                    <a:pt x="2081318" y="608778"/>
                    <a:pt x="2018805" y="546265"/>
                  </a:cubicBezTo>
                  <a:cubicBezTo>
                    <a:pt x="1993329" y="469841"/>
                    <a:pt x="2026901" y="552851"/>
                    <a:pt x="1971303" y="475013"/>
                  </a:cubicBezTo>
                  <a:cubicBezTo>
                    <a:pt x="1961014" y="460608"/>
                    <a:pt x="1957842" y="441917"/>
                    <a:pt x="1947553" y="427512"/>
                  </a:cubicBezTo>
                  <a:cubicBezTo>
                    <a:pt x="1937792" y="413846"/>
                    <a:pt x="1922857" y="404637"/>
                    <a:pt x="1911927" y="391886"/>
                  </a:cubicBezTo>
                  <a:cubicBezTo>
                    <a:pt x="1875201" y="349039"/>
                    <a:pt x="1857962" y="304880"/>
                    <a:pt x="1805049" y="273133"/>
                  </a:cubicBezTo>
                  <a:cubicBezTo>
                    <a:pt x="1785257" y="261258"/>
                    <a:pt x="1764581" y="250744"/>
                    <a:pt x="1745672" y="237507"/>
                  </a:cubicBezTo>
                  <a:cubicBezTo>
                    <a:pt x="1657661" y="175898"/>
                    <a:pt x="1719656" y="201125"/>
                    <a:pt x="1650670" y="178130"/>
                  </a:cubicBezTo>
                  <a:cubicBezTo>
                    <a:pt x="1570680" y="98140"/>
                    <a:pt x="1663236" y="178476"/>
                    <a:pt x="1567542" y="130629"/>
                  </a:cubicBezTo>
                  <a:cubicBezTo>
                    <a:pt x="1542011" y="117863"/>
                    <a:pt x="1520041" y="98961"/>
                    <a:pt x="1496290" y="83127"/>
                  </a:cubicBezTo>
                  <a:cubicBezTo>
                    <a:pt x="1484415" y="75210"/>
                    <a:pt x="1474204" y="63890"/>
                    <a:pt x="1460664" y="59377"/>
                  </a:cubicBezTo>
                  <a:lnTo>
                    <a:pt x="1389413" y="35626"/>
                  </a:lnTo>
                  <a:lnTo>
                    <a:pt x="1318161" y="11875"/>
                  </a:lnTo>
                  <a:lnTo>
                    <a:pt x="1282535" y="0"/>
                  </a:lnTo>
                  <a:cubicBezTo>
                    <a:pt x="1235034" y="3958"/>
                    <a:pt x="1187170" y="4804"/>
                    <a:pt x="1140031" y="11875"/>
                  </a:cubicBezTo>
                  <a:cubicBezTo>
                    <a:pt x="903892" y="47296"/>
                    <a:pt x="1165613" y="21010"/>
                    <a:pt x="973776" y="59377"/>
                  </a:cubicBezTo>
                  <a:cubicBezTo>
                    <a:pt x="953984" y="63335"/>
                    <a:pt x="933873" y="65941"/>
                    <a:pt x="914400" y="71252"/>
                  </a:cubicBezTo>
                  <a:cubicBezTo>
                    <a:pt x="890247" y="77839"/>
                    <a:pt x="867436" y="88931"/>
                    <a:pt x="843148" y="95003"/>
                  </a:cubicBezTo>
                  <a:cubicBezTo>
                    <a:pt x="811480" y="102920"/>
                    <a:pt x="779112" y="108430"/>
                    <a:pt x="748145" y="118753"/>
                  </a:cubicBezTo>
                  <a:cubicBezTo>
                    <a:pt x="736270" y="122712"/>
                    <a:pt x="724025" y="125698"/>
                    <a:pt x="712519" y="130629"/>
                  </a:cubicBezTo>
                  <a:cubicBezTo>
                    <a:pt x="696248" y="137602"/>
                    <a:pt x="681812" y="148781"/>
                    <a:pt x="665018" y="154379"/>
                  </a:cubicBezTo>
                  <a:cubicBezTo>
                    <a:pt x="638379" y="163259"/>
                    <a:pt x="558331" y="172145"/>
                    <a:pt x="534389" y="178130"/>
                  </a:cubicBezTo>
                  <a:cubicBezTo>
                    <a:pt x="525802" y="180277"/>
                    <a:pt x="518555" y="186047"/>
                    <a:pt x="510638" y="19000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11327081" y="3081645"/>
              <a:ext cx="488867" cy="558143"/>
            </a:xfrm>
            <a:custGeom>
              <a:avLst/>
              <a:gdLst>
                <a:gd name="connsiteX0" fmla="*/ 807522 w 2173184"/>
                <a:gd name="connsiteY0" fmla="*/ 273133 h 2588821"/>
                <a:gd name="connsiteX1" fmla="*/ 629392 w 2173184"/>
                <a:gd name="connsiteY1" fmla="*/ 439387 h 2588821"/>
                <a:gd name="connsiteX2" fmla="*/ 570015 w 2173184"/>
                <a:gd name="connsiteY2" fmla="*/ 486888 h 2588821"/>
                <a:gd name="connsiteX3" fmla="*/ 463137 w 2173184"/>
                <a:gd name="connsiteY3" fmla="*/ 641268 h 2588821"/>
                <a:gd name="connsiteX4" fmla="*/ 415636 w 2173184"/>
                <a:gd name="connsiteY4" fmla="*/ 688769 h 2588821"/>
                <a:gd name="connsiteX5" fmla="*/ 356259 w 2173184"/>
                <a:gd name="connsiteY5" fmla="*/ 795647 h 2588821"/>
                <a:gd name="connsiteX6" fmla="*/ 308758 w 2173184"/>
                <a:gd name="connsiteY6" fmla="*/ 866899 h 2588821"/>
                <a:gd name="connsiteX7" fmla="*/ 273132 w 2173184"/>
                <a:gd name="connsiteY7" fmla="*/ 938151 h 2588821"/>
                <a:gd name="connsiteX8" fmla="*/ 213755 w 2173184"/>
                <a:gd name="connsiteY8" fmla="*/ 1021278 h 2588821"/>
                <a:gd name="connsiteX9" fmla="*/ 166254 w 2173184"/>
                <a:gd name="connsiteY9" fmla="*/ 1104405 h 2588821"/>
                <a:gd name="connsiteX10" fmla="*/ 154379 w 2173184"/>
                <a:gd name="connsiteY10" fmla="*/ 1151907 h 2588821"/>
                <a:gd name="connsiteX11" fmla="*/ 106877 w 2173184"/>
                <a:gd name="connsiteY11" fmla="*/ 1223159 h 2588821"/>
                <a:gd name="connsiteX12" fmla="*/ 71251 w 2173184"/>
                <a:gd name="connsiteY12" fmla="*/ 1294410 h 2588821"/>
                <a:gd name="connsiteX13" fmla="*/ 47501 w 2173184"/>
                <a:gd name="connsiteY13" fmla="*/ 1389413 h 2588821"/>
                <a:gd name="connsiteX14" fmla="*/ 23750 w 2173184"/>
                <a:gd name="connsiteY14" fmla="*/ 1496291 h 2588821"/>
                <a:gd name="connsiteX15" fmla="*/ 0 w 2173184"/>
                <a:gd name="connsiteY15" fmla="*/ 1555668 h 2588821"/>
                <a:gd name="connsiteX16" fmla="*/ 11875 w 2173184"/>
                <a:gd name="connsiteY16" fmla="*/ 1995055 h 2588821"/>
                <a:gd name="connsiteX17" fmla="*/ 35625 w 2173184"/>
                <a:gd name="connsiteY17" fmla="*/ 2090057 h 2588821"/>
                <a:gd name="connsiteX18" fmla="*/ 59376 w 2173184"/>
                <a:gd name="connsiteY18" fmla="*/ 2125683 h 2588821"/>
                <a:gd name="connsiteX19" fmla="*/ 154379 w 2173184"/>
                <a:gd name="connsiteY19" fmla="*/ 2268187 h 2588821"/>
                <a:gd name="connsiteX20" fmla="*/ 154379 w 2173184"/>
                <a:gd name="connsiteY20" fmla="*/ 2268187 h 2588821"/>
                <a:gd name="connsiteX21" fmla="*/ 178129 w 2173184"/>
                <a:gd name="connsiteY21" fmla="*/ 2315688 h 2588821"/>
                <a:gd name="connsiteX22" fmla="*/ 213755 w 2173184"/>
                <a:gd name="connsiteY22" fmla="*/ 2339439 h 2588821"/>
                <a:gd name="connsiteX23" fmla="*/ 261257 w 2173184"/>
                <a:gd name="connsiteY23" fmla="*/ 2375065 h 2588821"/>
                <a:gd name="connsiteX24" fmla="*/ 296883 w 2173184"/>
                <a:gd name="connsiteY24" fmla="*/ 2398816 h 2588821"/>
                <a:gd name="connsiteX25" fmla="*/ 332509 w 2173184"/>
                <a:gd name="connsiteY25" fmla="*/ 2434442 h 2588821"/>
                <a:gd name="connsiteX26" fmla="*/ 368135 w 2173184"/>
                <a:gd name="connsiteY26" fmla="*/ 2446317 h 2588821"/>
                <a:gd name="connsiteX27" fmla="*/ 522514 w 2173184"/>
                <a:gd name="connsiteY27" fmla="*/ 2517569 h 2588821"/>
                <a:gd name="connsiteX28" fmla="*/ 665018 w 2173184"/>
                <a:gd name="connsiteY28" fmla="*/ 2541320 h 2588821"/>
                <a:gd name="connsiteX29" fmla="*/ 724394 w 2173184"/>
                <a:gd name="connsiteY29" fmla="*/ 2565070 h 2588821"/>
                <a:gd name="connsiteX30" fmla="*/ 878774 w 2173184"/>
                <a:gd name="connsiteY30" fmla="*/ 2588821 h 2588821"/>
                <a:gd name="connsiteX31" fmla="*/ 1745672 w 2173184"/>
                <a:gd name="connsiteY31" fmla="*/ 2576946 h 2588821"/>
                <a:gd name="connsiteX32" fmla="*/ 1840675 w 2173184"/>
                <a:gd name="connsiteY32" fmla="*/ 2541320 h 2588821"/>
                <a:gd name="connsiteX33" fmla="*/ 1911927 w 2173184"/>
                <a:gd name="connsiteY33" fmla="*/ 2470068 h 2588821"/>
                <a:gd name="connsiteX34" fmla="*/ 1959428 w 2173184"/>
                <a:gd name="connsiteY34" fmla="*/ 2446317 h 2588821"/>
                <a:gd name="connsiteX35" fmla="*/ 1983179 w 2173184"/>
                <a:gd name="connsiteY35" fmla="*/ 2398816 h 2588821"/>
                <a:gd name="connsiteX36" fmla="*/ 2006929 w 2173184"/>
                <a:gd name="connsiteY36" fmla="*/ 2315688 h 2588821"/>
                <a:gd name="connsiteX37" fmla="*/ 2030680 w 2173184"/>
                <a:gd name="connsiteY37" fmla="*/ 2280062 h 2588821"/>
                <a:gd name="connsiteX38" fmla="*/ 2042555 w 2173184"/>
                <a:gd name="connsiteY38" fmla="*/ 2232561 h 2588821"/>
                <a:gd name="connsiteX39" fmla="*/ 2054431 w 2173184"/>
                <a:gd name="connsiteY39" fmla="*/ 2137559 h 2588821"/>
                <a:gd name="connsiteX40" fmla="*/ 2078181 w 2173184"/>
                <a:gd name="connsiteY40" fmla="*/ 2090057 h 2588821"/>
                <a:gd name="connsiteX41" fmla="*/ 2090057 w 2173184"/>
                <a:gd name="connsiteY41" fmla="*/ 2054431 h 2588821"/>
                <a:gd name="connsiteX42" fmla="*/ 2101932 w 2173184"/>
                <a:gd name="connsiteY42" fmla="*/ 1959429 h 2588821"/>
                <a:gd name="connsiteX43" fmla="*/ 2125683 w 2173184"/>
                <a:gd name="connsiteY43" fmla="*/ 1911927 h 2588821"/>
                <a:gd name="connsiteX44" fmla="*/ 2149433 w 2173184"/>
                <a:gd name="connsiteY44" fmla="*/ 1603169 h 2588821"/>
                <a:gd name="connsiteX45" fmla="*/ 2161309 w 2173184"/>
                <a:gd name="connsiteY45" fmla="*/ 1531917 h 2588821"/>
                <a:gd name="connsiteX46" fmla="*/ 2173184 w 2173184"/>
                <a:gd name="connsiteY46" fmla="*/ 1436914 h 2588821"/>
                <a:gd name="connsiteX47" fmla="*/ 2161309 w 2173184"/>
                <a:gd name="connsiteY47" fmla="*/ 819398 h 2588821"/>
                <a:gd name="connsiteX48" fmla="*/ 2137558 w 2173184"/>
                <a:gd name="connsiteY48" fmla="*/ 748146 h 2588821"/>
                <a:gd name="connsiteX49" fmla="*/ 2113807 w 2173184"/>
                <a:gd name="connsiteY49" fmla="*/ 712520 h 2588821"/>
                <a:gd name="connsiteX50" fmla="*/ 2078181 w 2173184"/>
                <a:gd name="connsiteY50" fmla="*/ 641268 h 2588821"/>
                <a:gd name="connsiteX51" fmla="*/ 2018805 w 2173184"/>
                <a:gd name="connsiteY51" fmla="*/ 546265 h 2588821"/>
                <a:gd name="connsiteX52" fmla="*/ 1971303 w 2173184"/>
                <a:gd name="connsiteY52" fmla="*/ 475013 h 2588821"/>
                <a:gd name="connsiteX53" fmla="*/ 1947553 w 2173184"/>
                <a:gd name="connsiteY53" fmla="*/ 427512 h 2588821"/>
                <a:gd name="connsiteX54" fmla="*/ 1911927 w 2173184"/>
                <a:gd name="connsiteY54" fmla="*/ 391886 h 2588821"/>
                <a:gd name="connsiteX55" fmla="*/ 1805049 w 2173184"/>
                <a:gd name="connsiteY55" fmla="*/ 273133 h 2588821"/>
                <a:gd name="connsiteX56" fmla="*/ 1745672 w 2173184"/>
                <a:gd name="connsiteY56" fmla="*/ 237507 h 2588821"/>
                <a:gd name="connsiteX57" fmla="*/ 1650670 w 2173184"/>
                <a:gd name="connsiteY57" fmla="*/ 178130 h 2588821"/>
                <a:gd name="connsiteX58" fmla="*/ 1567542 w 2173184"/>
                <a:gd name="connsiteY58" fmla="*/ 130629 h 2588821"/>
                <a:gd name="connsiteX59" fmla="*/ 1496290 w 2173184"/>
                <a:gd name="connsiteY59" fmla="*/ 83127 h 2588821"/>
                <a:gd name="connsiteX60" fmla="*/ 1460664 w 2173184"/>
                <a:gd name="connsiteY60" fmla="*/ 59377 h 2588821"/>
                <a:gd name="connsiteX61" fmla="*/ 1389413 w 2173184"/>
                <a:gd name="connsiteY61" fmla="*/ 35626 h 2588821"/>
                <a:gd name="connsiteX62" fmla="*/ 1318161 w 2173184"/>
                <a:gd name="connsiteY62" fmla="*/ 11875 h 2588821"/>
                <a:gd name="connsiteX63" fmla="*/ 1282535 w 2173184"/>
                <a:gd name="connsiteY63" fmla="*/ 0 h 2588821"/>
                <a:gd name="connsiteX64" fmla="*/ 1140031 w 2173184"/>
                <a:gd name="connsiteY64" fmla="*/ 11875 h 2588821"/>
                <a:gd name="connsiteX65" fmla="*/ 973776 w 2173184"/>
                <a:gd name="connsiteY65" fmla="*/ 59377 h 2588821"/>
                <a:gd name="connsiteX66" fmla="*/ 914400 w 2173184"/>
                <a:gd name="connsiteY66" fmla="*/ 71252 h 2588821"/>
                <a:gd name="connsiteX67" fmla="*/ 843148 w 2173184"/>
                <a:gd name="connsiteY67" fmla="*/ 95003 h 2588821"/>
                <a:gd name="connsiteX68" fmla="*/ 748145 w 2173184"/>
                <a:gd name="connsiteY68" fmla="*/ 118753 h 2588821"/>
                <a:gd name="connsiteX69" fmla="*/ 712519 w 2173184"/>
                <a:gd name="connsiteY69" fmla="*/ 130629 h 2588821"/>
                <a:gd name="connsiteX70" fmla="*/ 665018 w 2173184"/>
                <a:gd name="connsiteY70" fmla="*/ 154379 h 2588821"/>
                <a:gd name="connsiteX71" fmla="*/ 534389 w 2173184"/>
                <a:gd name="connsiteY71" fmla="*/ 178130 h 2588821"/>
                <a:gd name="connsiteX72" fmla="*/ 510638 w 2173184"/>
                <a:gd name="connsiteY72" fmla="*/ 190005 h 258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3184" h="2588821">
                  <a:moveTo>
                    <a:pt x="807522" y="273133"/>
                  </a:moveTo>
                  <a:cubicBezTo>
                    <a:pt x="620156" y="413657"/>
                    <a:pt x="800985" y="267796"/>
                    <a:pt x="629392" y="439387"/>
                  </a:cubicBezTo>
                  <a:cubicBezTo>
                    <a:pt x="611469" y="457310"/>
                    <a:pt x="587938" y="468965"/>
                    <a:pt x="570015" y="486888"/>
                  </a:cubicBezTo>
                  <a:cubicBezTo>
                    <a:pt x="512777" y="544126"/>
                    <a:pt x="515923" y="570886"/>
                    <a:pt x="463137" y="641268"/>
                  </a:cubicBezTo>
                  <a:cubicBezTo>
                    <a:pt x="449702" y="659182"/>
                    <a:pt x="428382" y="670358"/>
                    <a:pt x="415636" y="688769"/>
                  </a:cubicBezTo>
                  <a:cubicBezTo>
                    <a:pt x="392438" y="722277"/>
                    <a:pt x="377227" y="760700"/>
                    <a:pt x="356259" y="795647"/>
                  </a:cubicBezTo>
                  <a:cubicBezTo>
                    <a:pt x="341573" y="820124"/>
                    <a:pt x="323141" y="842243"/>
                    <a:pt x="308758" y="866899"/>
                  </a:cubicBezTo>
                  <a:cubicBezTo>
                    <a:pt x="295378" y="889836"/>
                    <a:pt x="287049" y="915536"/>
                    <a:pt x="273132" y="938151"/>
                  </a:cubicBezTo>
                  <a:cubicBezTo>
                    <a:pt x="255285" y="967151"/>
                    <a:pt x="232169" y="992634"/>
                    <a:pt x="213755" y="1021278"/>
                  </a:cubicBezTo>
                  <a:cubicBezTo>
                    <a:pt x="196497" y="1048123"/>
                    <a:pt x="182088" y="1076696"/>
                    <a:pt x="166254" y="1104405"/>
                  </a:cubicBezTo>
                  <a:cubicBezTo>
                    <a:pt x="162296" y="1120239"/>
                    <a:pt x="161678" y="1137309"/>
                    <a:pt x="154379" y="1151907"/>
                  </a:cubicBezTo>
                  <a:cubicBezTo>
                    <a:pt x="141613" y="1177438"/>
                    <a:pt x="121260" y="1198503"/>
                    <a:pt x="106877" y="1223159"/>
                  </a:cubicBezTo>
                  <a:cubicBezTo>
                    <a:pt x="93497" y="1246095"/>
                    <a:pt x="83126" y="1270660"/>
                    <a:pt x="71251" y="1294410"/>
                  </a:cubicBezTo>
                  <a:cubicBezTo>
                    <a:pt x="63334" y="1326078"/>
                    <a:pt x="53903" y="1357405"/>
                    <a:pt x="47501" y="1389413"/>
                  </a:cubicBezTo>
                  <a:cubicBezTo>
                    <a:pt x="42796" y="1412938"/>
                    <a:pt x="32134" y="1471139"/>
                    <a:pt x="23750" y="1496291"/>
                  </a:cubicBezTo>
                  <a:cubicBezTo>
                    <a:pt x="17009" y="1516514"/>
                    <a:pt x="7917" y="1535876"/>
                    <a:pt x="0" y="1555668"/>
                  </a:cubicBezTo>
                  <a:cubicBezTo>
                    <a:pt x="3958" y="1702130"/>
                    <a:pt x="2129" y="1848864"/>
                    <a:pt x="11875" y="1995055"/>
                  </a:cubicBezTo>
                  <a:cubicBezTo>
                    <a:pt x="14046" y="2027625"/>
                    <a:pt x="17518" y="2062897"/>
                    <a:pt x="35625" y="2090057"/>
                  </a:cubicBezTo>
                  <a:lnTo>
                    <a:pt x="59376" y="2125683"/>
                  </a:lnTo>
                  <a:cubicBezTo>
                    <a:pt x="85523" y="2204126"/>
                    <a:pt x="63566" y="2151428"/>
                    <a:pt x="154379" y="2268187"/>
                  </a:cubicBezTo>
                  <a:lnTo>
                    <a:pt x="154379" y="2268187"/>
                  </a:lnTo>
                  <a:cubicBezTo>
                    <a:pt x="162296" y="2284021"/>
                    <a:pt x="166796" y="2302088"/>
                    <a:pt x="178129" y="2315688"/>
                  </a:cubicBezTo>
                  <a:cubicBezTo>
                    <a:pt x="187266" y="2326652"/>
                    <a:pt x="202141" y="2331143"/>
                    <a:pt x="213755" y="2339439"/>
                  </a:cubicBezTo>
                  <a:cubicBezTo>
                    <a:pt x="229861" y="2350943"/>
                    <a:pt x="245151" y="2363561"/>
                    <a:pt x="261257" y="2375065"/>
                  </a:cubicBezTo>
                  <a:cubicBezTo>
                    <a:pt x="272871" y="2383361"/>
                    <a:pt x="285919" y="2389679"/>
                    <a:pt x="296883" y="2398816"/>
                  </a:cubicBezTo>
                  <a:cubicBezTo>
                    <a:pt x="309785" y="2409567"/>
                    <a:pt x="318535" y="2425126"/>
                    <a:pt x="332509" y="2434442"/>
                  </a:cubicBezTo>
                  <a:cubicBezTo>
                    <a:pt x="342924" y="2441386"/>
                    <a:pt x="356739" y="2441137"/>
                    <a:pt x="368135" y="2446317"/>
                  </a:cubicBezTo>
                  <a:cubicBezTo>
                    <a:pt x="440708" y="2479304"/>
                    <a:pt x="455248" y="2495147"/>
                    <a:pt x="522514" y="2517569"/>
                  </a:cubicBezTo>
                  <a:cubicBezTo>
                    <a:pt x="569588" y="2533260"/>
                    <a:pt x="615196" y="2535092"/>
                    <a:pt x="665018" y="2541320"/>
                  </a:cubicBezTo>
                  <a:cubicBezTo>
                    <a:pt x="684810" y="2549237"/>
                    <a:pt x="704171" y="2558329"/>
                    <a:pt x="724394" y="2565070"/>
                  </a:cubicBezTo>
                  <a:cubicBezTo>
                    <a:pt x="775821" y="2582212"/>
                    <a:pt x="823427" y="2582671"/>
                    <a:pt x="878774" y="2588821"/>
                  </a:cubicBezTo>
                  <a:lnTo>
                    <a:pt x="1745672" y="2576946"/>
                  </a:lnTo>
                  <a:cubicBezTo>
                    <a:pt x="1774211" y="2576205"/>
                    <a:pt x="1817771" y="2555635"/>
                    <a:pt x="1840675" y="2541320"/>
                  </a:cubicBezTo>
                  <a:cubicBezTo>
                    <a:pt x="2018346" y="2430276"/>
                    <a:pt x="1791563" y="2570372"/>
                    <a:pt x="1911927" y="2470068"/>
                  </a:cubicBezTo>
                  <a:cubicBezTo>
                    <a:pt x="1925527" y="2458735"/>
                    <a:pt x="1943594" y="2454234"/>
                    <a:pt x="1959428" y="2446317"/>
                  </a:cubicBezTo>
                  <a:cubicBezTo>
                    <a:pt x="1967345" y="2430483"/>
                    <a:pt x="1976963" y="2415392"/>
                    <a:pt x="1983179" y="2398816"/>
                  </a:cubicBezTo>
                  <a:cubicBezTo>
                    <a:pt x="1994593" y="2368378"/>
                    <a:pt x="1992575" y="2344397"/>
                    <a:pt x="2006929" y="2315688"/>
                  </a:cubicBezTo>
                  <a:cubicBezTo>
                    <a:pt x="2013312" y="2302922"/>
                    <a:pt x="2022763" y="2291937"/>
                    <a:pt x="2030680" y="2280062"/>
                  </a:cubicBezTo>
                  <a:cubicBezTo>
                    <a:pt x="2034638" y="2264228"/>
                    <a:pt x="2039872" y="2248660"/>
                    <a:pt x="2042555" y="2232561"/>
                  </a:cubicBezTo>
                  <a:cubicBezTo>
                    <a:pt x="2047802" y="2201081"/>
                    <a:pt x="2046691" y="2168520"/>
                    <a:pt x="2054431" y="2137559"/>
                  </a:cubicBezTo>
                  <a:cubicBezTo>
                    <a:pt x="2058725" y="2120385"/>
                    <a:pt x="2071208" y="2106328"/>
                    <a:pt x="2078181" y="2090057"/>
                  </a:cubicBezTo>
                  <a:cubicBezTo>
                    <a:pt x="2083112" y="2078551"/>
                    <a:pt x="2086098" y="2066306"/>
                    <a:pt x="2090057" y="2054431"/>
                  </a:cubicBezTo>
                  <a:cubicBezTo>
                    <a:pt x="2094015" y="2022764"/>
                    <a:pt x="2094192" y="1990390"/>
                    <a:pt x="2101932" y="1959429"/>
                  </a:cubicBezTo>
                  <a:cubicBezTo>
                    <a:pt x="2106226" y="1942255"/>
                    <a:pt x="2122211" y="1929286"/>
                    <a:pt x="2125683" y="1911927"/>
                  </a:cubicBezTo>
                  <a:cubicBezTo>
                    <a:pt x="2133001" y="1875339"/>
                    <a:pt x="2148185" y="1616268"/>
                    <a:pt x="2149433" y="1603169"/>
                  </a:cubicBezTo>
                  <a:cubicBezTo>
                    <a:pt x="2151716" y="1579199"/>
                    <a:pt x="2157904" y="1555753"/>
                    <a:pt x="2161309" y="1531917"/>
                  </a:cubicBezTo>
                  <a:cubicBezTo>
                    <a:pt x="2165822" y="1500324"/>
                    <a:pt x="2169226" y="1468582"/>
                    <a:pt x="2173184" y="1436914"/>
                  </a:cubicBezTo>
                  <a:cubicBezTo>
                    <a:pt x="2169226" y="1231075"/>
                    <a:pt x="2171944" y="1025000"/>
                    <a:pt x="2161309" y="819398"/>
                  </a:cubicBezTo>
                  <a:cubicBezTo>
                    <a:pt x="2160016" y="794396"/>
                    <a:pt x="2151445" y="768977"/>
                    <a:pt x="2137558" y="748146"/>
                  </a:cubicBezTo>
                  <a:lnTo>
                    <a:pt x="2113807" y="712520"/>
                  </a:lnTo>
                  <a:cubicBezTo>
                    <a:pt x="2083958" y="622971"/>
                    <a:pt x="2124223" y="733353"/>
                    <a:pt x="2078181" y="641268"/>
                  </a:cubicBezTo>
                  <a:cubicBezTo>
                    <a:pt x="2033199" y="551303"/>
                    <a:pt x="2081318" y="608778"/>
                    <a:pt x="2018805" y="546265"/>
                  </a:cubicBezTo>
                  <a:cubicBezTo>
                    <a:pt x="1993329" y="469841"/>
                    <a:pt x="2026901" y="552851"/>
                    <a:pt x="1971303" y="475013"/>
                  </a:cubicBezTo>
                  <a:cubicBezTo>
                    <a:pt x="1961014" y="460608"/>
                    <a:pt x="1957842" y="441917"/>
                    <a:pt x="1947553" y="427512"/>
                  </a:cubicBezTo>
                  <a:cubicBezTo>
                    <a:pt x="1937792" y="413846"/>
                    <a:pt x="1922857" y="404637"/>
                    <a:pt x="1911927" y="391886"/>
                  </a:cubicBezTo>
                  <a:cubicBezTo>
                    <a:pt x="1875201" y="349039"/>
                    <a:pt x="1857962" y="304880"/>
                    <a:pt x="1805049" y="273133"/>
                  </a:cubicBezTo>
                  <a:cubicBezTo>
                    <a:pt x="1785257" y="261258"/>
                    <a:pt x="1764581" y="250744"/>
                    <a:pt x="1745672" y="237507"/>
                  </a:cubicBezTo>
                  <a:cubicBezTo>
                    <a:pt x="1657661" y="175898"/>
                    <a:pt x="1719656" y="201125"/>
                    <a:pt x="1650670" y="178130"/>
                  </a:cubicBezTo>
                  <a:cubicBezTo>
                    <a:pt x="1570680" y="98140"/>
                    <a:pt x="1663236" y="178476"/>
                    <a:pt x="1567542" y="130629"/>
                  </a:cubicBezTo>
                  <a:cubicBezTo>
                    <a:pt x="1542011" y="117863"/>
                    <a:pt x="1520041" y="98961"/>
                    <a:pt x="1496290" y="83127"/>
                  </a:cubicBezTo>
                  <a:cubicBezTo>
                    <a:pt x="1484415" y="75210"/>
                    <a:pt x="1474204" y="63890"/>
                    <a:pt x="1460664" y="59377"/>
                  </a:cubicBezTo>
                  <a:lnTo>
                    <a:pt x="1389413" y="35626"/>
                  </a:lnTo>
                  <a:lnTo>
                    <a:pt x="1318161" y="11875"/>
                  </a:lnTo>
                  <a:lnTo>
                    <a:pt x="1282535" y="0"/>
                  </a:lnTo>
                  <a:cubicBezTo>
                    <a:pt x="1235034" y="3958"/>
                    <a:pt x="1187170" y="4804"/>
                    <a:pt x="1140031" y="11875"/>
                  </a:cubicBezTo>
                  <a:cubicBezTo>
                    <a:pt x="903892" y="47296"/>
                    <a:pt x="1165613" y="21010"/>
                    <a:pt x="973776" y="59377"/>
                  </a:cubicBezTo>
                  <a:cubicBezTo>
                    <a:pt x="953984" y="63335"/>
                    <a:pt x="933873" y="65941"/>
                    <a:pt x="914400" y="71252"/>
                  </a:cubicBezTo>
                  <a:cubicBezTo>
                    <a:pt x="890247" y="77839"/>
                    <a:pt x="867436" y="88931"/>
                    <a:pt x="843148" y="95003"/>
                  </a:cubicBezTo>
                  <a:cubicBezTo>
                    <a:pt x="811480" y="102920"/>
                    <a:pt x="779112" y="108430"/>
                    <a:pt x="748145" y="118753"/>
                  </a:cubicBezTo>
                  <a:cubicBezTo>
                    <a:pt x="736270" y="122712"/>
                    <a:pt x="724025" y="125698"/>
                    <a:pt x="712519" y="130629"/>
                  </a:cubicBezTo>
                  <a:cubicBezTo>
                    <a:pt x="696248" y="137602"/>
                    <a:pt x="681812" y="148781"/>
                    <a:pt x="665018" y="154379"/>
                  </a:cubicBezTo>
                  <a:cubicBezTo>
                    <a:pt x="638379" y="163259"/>
                    <a:pt x="558331" y="172145"/>
                    <a:pt x="534389" y="178130"/>
                  </a:cubicBezTo>
                  <a:cubicBezTo>
                    <a:pt x="525802" y="180277"/>
                    <a:pt x="518555" y="186047"/>
                    <a:pt x="510638" y="19000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913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80B-BD33-44DB-8C1E-F5467DF2933B}"/>
              </a:ext>
            </a:extLst>
          </p:cNvPr>
          <p:cNvSpPr>
            <a:spLocks noGrp="1"/>
          </p:cNvSpPr>
          <p:nvPr>
            <p:ph type="title"/>
          </p:nvPr>
        </p:nvSpPr>
        <p:spPr>
          <a:xfrm>
            <a:off x="838200" y="216757"/>
            <a:ext cx="10515600" cy="1325563"/>
          </a:xfrm>
        </p:spPr>
        <p:txBody>
          <a:bodyPr>
            <a:normAutofit/>
          </a:bodyPr>
          <a:lstStyle/>
          <a:p>
            <a:pPr algn="ctr"/>
            <a:r>
              <a:rPr lang="en-GB" sz="4800" b="1" dirty="0">
                <a:solidFill>
                  <a:schemeClr val="accent6">
                    <a:lumMod val="50000"/>
                  </a:schemeClr>
                </a:solidFill>
              </a:rPr>
              <a:t>HF Holidays values</a:t>
            </a:r>
          </a:p>
        </p:txBody>
      </p:sp>
      <p:pic>
        <p:nvPicPr>
          <p:cNvPr id="8" name="Content Placeholder 7" descr="A screenshot of a cell phone&#10;&#10;Description automatically generated">
            <a:extLst>
              <a:ext uri="{FF2B5EF4-FFF2-40B4-BE49-F238E27FC236}">
                <a16:creationId xmlns:a16="http://schemas.microsoft.com/office/drawing/2014/main" id="{1B7D1C37-CEBD-4FD6-B83A-CD3257B512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54" y="3896129"/>
            <a:ext cx="9012859" cy="2828303"/>
          </a:xfrm>
          <a:solidFill>
            <a:schemeClr val="accent6">
              <a:lumMod val="50000"/>
            </a:schemeClr>
          </a:solidFill>
          <a:ln>
            <a:solidFill>
              <a:schemeClr val="accent6">
                <a:lumMod val="50000"/>
              </a:schemeClr>
            </a:solidFill>
          </a:ln>
        </p:spPr>
      </p:pic>
      <p:pic>
        <p:nvPicPr>
          <p:cNvPr id="10" name="Picture 9" descr="A sign next to a tree&#10;&#10;Description automatically generated">
            <a:extLst>
              <a:ext uri="{FF2B5EF4-FFF2-40B4-BE49-F238E27FC236}">
                <a16:creationId xmlns:a16="http://schemas.microsoft.com/office/drawing/2014/main" id="{372A3B89-507D-4852-868F-2CA553B32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385" y="1690688"/>
            <a:ext cx="2618861" cy="5033744"/>
          </a:xfrm>
          <a:prstGeom prst="rect">
            <a:avLst/>
          </a:prstGeom>
        </p:spPr>
      </p:pic>
      <p:pic>
        <p:nvPicPr>
          <p:cNvPr id="12" name="Picture 11" descr="A picture containing cup, table, sitting, beverage&#10;&#10;Description automatically generated">
            <a:extLst>
              <a:ext uri="{FF2B5EF4-FFF2-40B4-BE49-F238E27FC236}">
                <a16:creationId xmlns:a16="http://schemas.microsoft.com/office/drawing/2014/main" id="{37AE9086-873E-4FAF-8FDE-471AE9FCB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7781" y="1684579"/>
            <a:ext cx="1165217" cy="2071495"/>
          </a:xfrm>
          <a:prstGeom prst="rect">
            <a:avLst/>
          </a:prstGeom>
        </p:spPr>
      </p:pic>
      <p:pic>
        <p:nvPicPr>
          <p:cNvPr id="14" name="Picture 13">
            <a:extLst>
              <a:ext uri="{FF2B5EF4-FFF2-40B4-BE49-F238E27FC236}">
                <a16:creationId xmlns:a16="http://schemas.microsoft.com/office/drawing/2014/main" id="{A0D4178A-02D2-46C5-BE76-3521767A8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54" y="2648970"/>
            <a:ext cx="7761534" cy="1104900"/>
          </a:xfrm>
          <a:prstGeom prst="rect">
            <a:avLst/>
          </a:prstGeom>
          <a:ln>
            <a:solidFill>
              <a:schemeClr val="accent6">
                <a:lumMod val="50000"/>
              </a:schemeClr>
            </a:solidFill>
          </a:ln>
        </p:spPr>
      </p:pic>
      <p:sp>
        <p:nvSpPr>
          <p:cNvPr id="15" name="Rectangle 14">
            <a:extLst>
              <a:ext uri="{FF2B5EF4-FFF2-40B4-BE49-F238E27FC236}">
                <a16:creationId xmlns:a16="http://schemas.microsoft.com/office/drawing/2014/main" id="{ACD7559A-E7B8-4672-9CC7-1AD089B7FFEE}"/>
              </a:ext>
            </a:extLst>
          </p:cNvPr>
          <p:cNvSpPr/>
          <p:nvPr/>
        </p:nvSpPr>
        <p:spPr>
          <a:xfrm>
            <a:off x="153754" y="1684579"/>
            <a:ext cx="7761534" cy="847606"/>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6">
                    <a:lumMod val="50000"/>
                  </a:schemeClr>
                </a:solidFill>
              </a:rPr>
              <a:t>Co-operative society:</a:t>
            </a:r>
          </a:p>
          <a:p>
            <a:pPr marL="285750" indent="-285750">
              <a:buFontTx/>
              <a:buChar char="-"/>
            </a:pPr>
            <a:r>
              <a:rPr lang="en-GB" dirty="0">
                <a:solidFill>
                  <a:schemeClr val="accent6">
                    <a:lumMod val="50000"/>
                  </a:schemeClr>
                </a:solidFill>
              </a:rPr>
              <a:t>Governed by the Board of Directors (members elected)</a:t>
            </a:r>
          </a:p>
          <a:p>
            <a:pPr marL="285750" indent="-285750">
              <a:buFontTx/>
              <a:buChar char="-"/>
            </a:pPr>
            <a:r>
              <a:rPr lang="en-GB" dirty="0">
                <a:solidFill>
                  <a:schemeClr val="accent6">
                    <a:lumMod val="50000"/>
                  </a:schemeClr>
                </a:solidFill>
              </a:rPr>
              <a:t>Membership by shareholding </a:t>
            </a:r>
          </a:p>
        </p:txBody>
      </p:sp>
    </p:spTree>
    <p:extLst>
      <p:ext uri="{BB962C8B-B14F-4D97-AF65-F5344CB8AC3E}">
        <p14:creationId xmlns:p14="http://schemas.microsoft.com/office/powerpoint/2010/main" val="1175242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80B-BD33-44DB-8C1E-F5467DF2933B}"/>
              </a:ext>
            </a:extLst>
          </p:cNvPr>
          <p:cNvSpPr>
            <a:spLocks noGrp="1"/>
          </p:cNvSpPr>
          <p:nvPr>
            <p:ph type="title"/>
          </p:nvPr>
        </p:nvSpPr>
        <p:spPr>
          <a:xfrm>
            <a:off x="838200" y="365126"/>
            <a:ext cx="10515600" cy="897144"/>
          </a:xfrm>
        </p:spPr>
        <p:txBody>
          <a:bodyPr>
            <a:normAutofit/>
          </a:bodyPr>
          <a:lstStyle/>
          <a:p>
            <a:pPr algn="ctr"/>
            <a:r>
              <a:rPr lang="en-GB" sz="4800" b="1" dirty="0">
                <a:solidFill>
                  <a:schemeClr val="accent6">
                    <a:lumMod val="50000"/>
                  </a:schemeClr>
                </a:solidFill>
              </a:rPr>
              <a:t>HF Holidays’ people</a:t>
            </a:r>
          </a:p>
        </p:txBody>
      </p:sp>
      <p:sp>
        <p:nvSpPr>
          <p:cNvPr id="6" name="Content Placeholder 5">
            <a:extLst>
              <a:ext uri="{FF2B5EF4-FFF2-40B4-BE49-F238E27FC236}">
                <a16:creationId xmlns:a16="http://schemas.microsoft.com/office/drawing/2014/main" id="{DB5D26C7-37CA-46BA-8378-D32D9C7F63B6}"/>
              </a:ext>
            </a:extLst>
          </p:cNvPr>
          <p:cNvSpPr>
            <a:spLocks noGrp="1"/>
          </p:cNvSpPr>
          <p:nvPr>
            <p:ph sz="half" idx="1"/>
          </p:nvPr>
        </p:nvSpPr>
        <p:spPr>
          <a:xfrm>
            <a:off x="196948" y="1459864"/>
            <a:ext cx="5822852" cy="5398136"/>
          </a:xfrm>
          <a:solidFill>
            <a:schemeClr val="bg1"/>
          </a:solidFill>
        </p:spPr>
        <p:txBody>
          <a:bodyPr>
            <a:noAutofit/>
          </a:bodyPr>
          <a:lstStyle/>
          <a:p>
            <a:pPr marL="0" indent="0" algn="ctr">
              <a:buNone/>
            </a:pPr>
            <a:r>
              <a:rPr lang="en-GB" sz="2000" b="1" dirty="0">
                <a:solidFill>
                  <a:schemeClr val="accent6">
                    <a:lumMod val="50000"/>
                  </a:schemeClr>
                </a:solidFill>
                <a:latin typeface="Arial" panose="020B0604020202020204" pitchFamily="34" charset="0"/>
                <a:cs typeface="Arial" panose="020B0604020202020204" pitchFamily="34" charset="0"/>
              </a:rPr>
              <a:t>Walk leaders</a:t>
            </a:r>
          </a:p>
          <a:p>
            <a:pPr>
              <a:defRPr/>
            </a:pPr>
            <a:r>
              <a:rPr lang="en-GB" sz="2000" dirty="0">
                <a:solidFill>
                  <a:schemeClr val="accent6">
                    <a:lumMod val="50000"/>
                  </a:schemeClr>
                </a:solidFill>
                <a:latin typeface="Arial" panose="020B0604020202020204" pitchFamily="34" charset="0"/>
                <a:cs typeface="Arial" panose="020B0604020202020204" pitchFamily="34" charset="0"/>
              </a:rPr>
              <a:t>Approx. 700: volunteers (get accommodation, food, training, travel expenses)</a:t>
            </a:r>
          </a:p>
          <a:p>
            <a:pPr>
              <a:defRPr/>
            </a:pPr>
            <a:r>
              <a:rPr lang="en-GB" sz="2000" dirty="0">
                <a:solidFill>
                  <a:schemeClr val="accent6">
                    <a:lumMod val="50000"/>
                  </a:schemeClr>
                </a:solidFill>
                <a:latin typeface="Arial" panose="020B0604020202020204" pitchFamily="34" charset="0"/>
                <a:cs typeface="Arial" panose="020B0604020202020204" pitchFamily="34" charset="0"/>
              </a:rPr>
              <a:t>Mostly educated, middle/upper-middle class, retired or close to retirement (median age approx. 65)</a:t>
            </a:r>
          </a:p>
          <a:p>
            <a:pPr>
              <a:defRPr/>
            </a:pPr>
            <a:r>
              <a:rPr lang="en-GB" sz="2000" dirty="0">
                <a:solidFill>
                  <a:schemeClr val="accent6">
                    <a:lumMod val="50000"/>
                  </a:schemeClr>
                </a:solidFill>
                <a:latin typeface="Arial" panose="020B0604020202020204" pitchFamily="34" charset="0"/>
                <a:cs typeface="Arial" panose="020B0604020202020204" pitchFamily="34" charset="0"/>
              </a:rPr>
              <a:t>Had been walking most of their life</a:t>
            </a:r>
          </a:p>
        </p:txBody>
      </p:sp>
      <p:sp>
        <p:nvSpPr>
          <p:cNvPr id="7" name="Content Placeholder 6">
            <a:extLst>
              <a:ext uri="{FF2B5EF4-FFF2-40B4-BE49-F238E27FC236}">
                <a16:creationId xmlns:a16="http://schemas.microsoft.com/office/drawing/2014/main" id="{1370F8C4-06A6-4AF6-B0B7-81D002631BFE}"/>
              </a:ext>
            </a:extLst>
          </p:cNvPr>
          <p:cNvSpPr>
            <a:spLocks noGrp="1"/>
          </p:cNvSpPr>
          <p:nvPr>
            <p:ph sz="half" idx="2"/>
          </p:nvPr>
        </p:nvSpPr>
        <p:spPr>
          <a:xfrm>
            <a:off x="6172200" y="1459864"/>
            <a:ext cx="5822852" cy="5200541"/>
          </a:xfrm>
          <a:solidFill>
            <a:schemeClr val="bg1"/>
          </a:solidFill>
        </p:spPr>
        <p:txBody>
          <a:bodyPr>
            <a:noAutofit/>
          </a:bodyPr>
          <a:lstStyle/>
          <a:p>
            <a:pPr marL="0" indent="0" algn="ctr">
              <a:buNone/>
            </a:pPr>
            <a:r>
              <a:rPr lang="en-GB" sz="2000" b="1" dirty="0">
                <a:solidFill>
                  <a:schemeClr val="accent6">
                    <a:lumMod val="50000"/>
                  </a:schemeClr>
                </a:solidFill>
                <a:latin typeface="Arial" panose="020B0604020202020204" pitchFamily="34" charset="0"/>
                <a:cs typeface="Arial" panose="020B0604020202020204" pitchFamily="34" charset="0"/>
              </a:rPr>
              <a:t>Holiday guests</a:t>
            </a:r>
          </a:p>
          <a:p>
            <a:r>
              <a:rPr lang="en-GB" sz="2000" dirty="0">
                <a:solidFill>
                  <a:schemeClr val="accent6">
                    <a:lumMod val="50000"/>
                  </a:schemeClr>
                </a:solidFill>
                <a:latin typeface="Arial" panose="020B0604020202020204" pitchFamily="34" charset="0"/>
                <a:cs typeface="Arial" panose="020B0604020202020204" pitchFamily="34" charset="0"/>
              </a:rPr>
              <a:t>Educated, middle/upper-middle class</a:t>
            </a:r>
          </a:p>
          <a:p>
            <a:r>
              <a:rPr lang="en-GB" sz="2000" dirty="0">
                <a:solidFill>
                  <a:schemeClr val="accent6">
                    <a:lumMod val="50000"/>
                  </a:schemeClr>
                </a:solidFill>
                <a:latin typeface="Arial" panose="020B0604020202020204" pitchFamily="34" charset="0"/>
                <a:cs typeface="Arial" panose="020B0604020202020204" pitchFamily="34" charset="0"/>
              </a:rPr>
              <a:t>Most prominent age group: 60-70 years old (mode: 69 in 2015)</a:t>
            </a:r>
          </a:p>
          <a:p>
            <a:r>
              <a:rPr lang="en-GB" sz="2000" dirty="0">
                <a:solidFill>
                  <a:schemeClr val="accent6">
                    <a:lumMod val="50000"/>
                  </a:schemeClr>
                </a:solidFill>
                <a:latin typeface="Arial" panose="020B0604020202020204" pitchFamily="34" charset="0"/>
                <a:cs typeface="Arial" panose="020B0604020202020204" pitchFamily="34" charset="0"/>
              </a:rPr>
              <a:t>Returning guests:</a:t>
            </a:r>
          </a:p>
          <a:p>
            <a:pPr lvl="1"/>
            <a:r>
              <a:rPr lang="en-GB" sz="1800" dirty="0">
                <a:solidFill>
                  <a:schemeClr val="accent6">
                    <a:lumMod val="50000"/>
                  </a:schemeClr>
                </a:solidFill>
                <a:latin typeface="Arial" panose="020B0604020202020204" pitchFamily="34" charset="0"/>
                <a:cs typeface="Arial" panose="020B0604020202020204" pitchFamily="34" charset="0"/>
              </a:rPr>
              <a:t>Childhood-family holidays</a:t>
            </a:r>
          </a:p>
          <a:p>
            <a:pPr lvl="1"/>
            <a:r>
              <a:rPr lang="en-GB" sz="1800" dirty="0">
                <a:solidFill>
                  <a:schemeClr val="accent6">
                    <a:lumMod val="50000"/>
                  </a:schemeClr>
                </a:solidFill>
                <a:latin typeface="Arial" panose="020B0604020202020204" pitchFamily="34" charset="0"/>
                <a:cs typeface="Arial" panose="020B0604020202020204" pitchFamily="34" charset="0"/>
              </a:rPr>
              <a:t>Older adulthood: often singles</a:t>
            </a:r>
          </a:p>
          <a:p>
            <a:r>
              <a:rPr lang="en-GB" sz="2000" dirty="0">
                <a:solidFill>
                  <a:schemeClr val="accent6">
                    <a:lumMod val="50000"/>
                  </a:schemeClr>
                </a:solidFill>
                <a:latin typeface="Arial" panose="020B0604020202020204" pitchFamily="34" charset="0"/>
                <a:cs typeface="Arial" panose="020B0604020202020204" pitchFamily="34" charset="0"/>
              </a:rPr>
              <a:t>Key motivations for holiday</a:t>
            </a:r>
          </a:p>
          <a:p>
            <a:pPr lvl="1"/>
            <a:r>
              <a:rPr lang="en-GB" sz="1800" dirty="0">
                <a:solidFill>
                  <a:schemeClr val="accent6">
                    <a:lumMod val="50000"/>
                  </a:schemeClr>
                </a:solidFill>
                <a:latin typeface="Arial" panose="020B0604020202020204" pitchFamily="34" charset="0"/>
                <a:cs typeface="Arial" panose="020B0604020202020204" pitchFamily="34" charset="0"/>
              </a:rPr>
              <a:t>Social: meeting new people, group walking</a:t>
            </a:r>
          </a:p>
          <a:p>
            <a:pPr lvl="1"/>
            <a:r>
              <a:rPr lang="en-GB" sz="1800" dirty="0">
                <a:solidFill>
                  <a:schemeClr val="accent6">
                    <a:lumMod val="50000"/>
                  </a:schemeClr>
                </a:solidFill>
                <a:latin typeface="Arial" panose="020B0604020202020204" pitchFamily="34" charset="0"/>
                <a:cs typeface="Arial" panose="020B0604020202020204" pitchFamily="34" charset="0"/>
              </a:rPr>
              <a:t>Nature: flora and fauna</a:t>
            </a:r>
          </a:p>
          <a:p>
            <a:pPr lvl="1"/>
            <a:r>
              <a:rPr lang="en-GB" sz="1800" dirty="0">
                <a:solidFill>
                  <a:schemeClr val="accent6">
                    <a:lumMod val="50000"/>
                  </a:schemeClr>
                </a:solidFill>
                <a:latin typeface="Arial" panose="020B0604020202020204" pitchFamily="34" charset="0"/>
                <a:cs typeface="Arial" panose="020B0604020202020204" pitchFamily="34" charset="0"/>
              </a:rPr>
              <a:t>Learning: exploring interesting places - guided tours, local speakers</a:t>
            </a:r>
          </a:p>
          <a:p>
            <a:pPr lvl="1"/>
            <a:r>
              <a:rPr lang="en-GB" sz="1800" dirty="0">
                <a:solidFill>
                  <a:schemeClr val="accent6">
                    <a:lumMod val="50000"/>
                  </a:schemeClr>
                </a:solidFill>
                <a:latin typeface="Arial" panose="020B0604020202020204" pitchFamily="34" charset="0"/>
                <a:cs typeface="Arial" panose="020B0604020202020204" pitchFamily="34" charset="0"/>
              </a:rPr>
              <a:t>Local food</a:t>
            </a:r>
          </a:p>
          <a:p>
            <a:pPr lvl="1"/>
            <a:r>
              <a:rPr lang="en-GB" sz="1800" dirty="0">
                <a:solidFill>
                  <a:schemeClr val="accent6">
                    <a:lumMod val="50000"/>
                  </a:schemeClr>
                </a:solidFill>
                <a:latin typeface="Arial" panose="020B0604020202020204" pitchFamily="34" charset="0"/>
                <a:cs typeface="Arial" panose="020B0604020202020204" pitchFamily="34" charset="0"/>
              </a:rPr>
              <a:t>Comfort, safety</a:t>
            </a:r>
            <a:endParaRPr lang="en-GB" sz="1800" b="1" dirty="0">
              <a:solidFill>
                <a:schemeClr val="accent6">
                  <a:lumMod val="50000"/>
                </a:schemeClr>
              </a:solidFill>
              <a:latin typeface="Arial" panose="020B0604020202020204" pitchFamily="34" charset="0"/>
              <a:cs typeface="Arial" panose="020B0604020202020204" pitchFamily="34" charset="0"/>
            </a:endParaRPr>
          </a:p>
        </p:txBody>
      </p:sp>
      <p:pic>
        <p:nvPicPr>
          <p:cNvPr id="10" name="Picture 9" descr="A group of people standing in front of a building&#10;&#10;Description automatically generated">
            <a:extLst>
              <a:ext uri="{FF2B5EF4-FFF2-40B4-BE49-F238E27FC236}">
                <a16:creationId xmlns:a16="http://schemas.microsoft.com/office/drawing/2014/main" id="{836B6771-40F4-4147-B0D4-9143F8AF1A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38" y="4079631"/>
            <a:ext cx="4588042" cy="2580774"/>
          </a:xfrm>
          <a:prstGeom prst="rect">
            <a:avLst/>
          </a:prstGeom>
        </p:spPr>
      </p:pic>
    </p:spTree>
    <p:extLst>
      <p:ext uri="{BB962C8B-B14F-4D97-AF65-F5344CB8AC3E}">
        <p14:creationId xmlns:p14="http://schemas.microsoft.com/office/powerpoint/2010/main" val="387538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0602" y="2551837"/>
            <a:ext cx="11303287" cy="1754326"/>
          </a:xfrm>
          <a:prstGeom prst="rect">
            <a:avLst/>
          </a:prstGeom>
          <a:noFill/>
        </p:spPr>
        <p:txBody>
          <a:bodyPr wrap="none" rtlCol="0">
            <a:spAutoFit/>
          </a:bodyPr>
          <a:lstStyle/>
          <a:p>
            <a:r>
              <a:rPr lang="en-GB" sz="3600" b="1" dirty="0">
                <a:solidFill>
                  <a:srgbClr val="FFFF00"/>
                </a:solidFill>
                <a:effectLst>
                  <a:outerShdw blurRad="38100" dist="38100" dir="2700000" algn="tl">
                    <a:srgbClr val="000000">
                      <a:alpha val="43137"/>
                    </a:srgbClr>
                  </a:outerShdw>
                </a:effectLst>
              </a:rPr>
              <a:t>I met guests who were in their mid-late 80s who had kept </a:t>
            </a:r>
          </a:p>
          <a:p>
            <a:r>
              <a:rPr lang="en-GB" sz="3600" b="1" dirty="0">
                <a:solidFill>
                  <a:srgbClr val="FFFF00"/>
                </a:solidFill>
                <a:effectLst>
                  <a:outerShdw blurRad="38100" dist="38100" dir="2700000" algn="tl">
                    <a:srgbClr val="000000">
                      <a:alpha val="43137"/>
                    </a:srgbClr>
                  </a:outerShdw>
                </a:effectLst>
              </a:rPr>
              <a:t>coming back for 30-40 years !! ??</a:t>
            </a:r>
          </a:p>
          <a:p>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27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6712" y="890649"/>
            <a:ext cx="12057788" cy="2308324"/>
          </a:xfrm>
          <a:prstGeom prst="rect">
            <a:avLst/>
          </a:prstGeom>
          <a:noFill/>
        </p:spPr>
        <p:txBody>
          <a:bodyPr wrap="none" rtlCol="0">
            <a:spAutoFit/>
          </a:bodyPr>
          <a:lstStyle/>
          <a:p>
            <a:r>
              <a:rPr lang="en-GB" sz="3600" b="1" dirty="0">
                <a:solidFill>
                  <a:srgbClr val="FFFF00"/>
                </a:solidFill>
                <a:effectLst>
                  <a:outerShdw blurRad="38100" dist="38100" dir="2700000" algn="tl">
                    <a:srgbClr val="000000">
                      <a:alpha val="43137"/>
                    </a:srgbClr>
                  </a:outerShdw>
                </a:effectLst>
              </a:rPr>
              <a:t>So…..why, what motivated them – what could we learn about </a:t>
            </a:r>
          </a:p>
          <a:p>
            <a:r>
              <a:rPr lang="en-GB" sz="3600" b="1" dirty="0">
                <a:solidFill>
                  <a:srgbClr val="FFFF00"/>
                </a:solidFill>
                <a:effectLst>
                  <a:outerShdw blurRad="38100" dist="38100" dir="2700000" algn="tl">
                    <a:srgbClr val="000000">
                      <a:alpha val="43137"/>
                    </a:srgbClr>
                  </a:outerShdw>
                </a:effectLst>
              </a:rPr>
              <a:t>them and this organisation that could be applied to other </a:t>
            </a:r>
          </a:p>
          <a:p>
            <a:r>
              <a:rPr lang="en-GB" sz="3600" b="1" dirty="0">
                <a:solidFill>
                  <a:srgbClr val="FFFF00"/>
                </a:solidFill>
                <a:effectLst>
                  <a:outerShdw blurRad="38100" dist="38100" dir="2700000" algn="tl">
                    <a:srgbClr val="000000">
                      <a:alpha val="43137"/>
                    </a:srgbClr>
                  </a:outerShdw>
                </a:effectLst>
              </a:rPr>
              <a:t>sectors of the population ?</a:t>
            </a:r>
          </a:p>
          <a:p>
            <a:endParaRPr lang="en-GB" sz="3600" dirty="0"/>
          </a:p>
        </p:txBody>
      </p:sp>
    </p:spTree>
    <p:extLst>
      <p:ext uri="{BB962C8B-B14F-4D97-AF65-F5344CB8AC3E}">
        <p14:creationId xmlns:p14="http://schemas.microsoft.com/office/powerpoint/2010/main" val="36623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80B-BD33-44DB-8C1E-F5467DF2933B}"/>
              </a:ext>
            </a:extLst>
          </p:cNvPr>
          <p:cNvSpPr>
            <a:spLocks noGrp="1"/>
          </p:cNvSpPr>
          <p:nvPr>
            <p:ph type="title"/>
          </p:nvPr>
        </p:nvSpPr>
        <p:spPr/>
        <p:txBody>
          <a:bodyPr>
            <a:normAutofit/>
          </a:bodyPr>
          <a:lstStyle/>
          <a:p>
            <a:pPr algn="ctr"/>
            <a:r>
              <a:rPr lang="en-GB" sz="4800" b="1" dirty="0">
                <a:solidFill>
                  <a:schemeClr val="accent6">
                    <a:lumMod val="50000"/>
                  </a:schemeClr>
                </a:solidFill>
                <a:latin typeface="Arial" panose="020B0604020202020204" pitchFamily="34" charset="0"/>
                <a:cs typeface="Arial" panose="020B0604020202020204" pitchFamily="34" charset="0"/>
              </a:rPr>
              <a:t>Study designs</a:t>
            </a:r>
          </a:p>
        </p:txBody>
      </p:sp>
      <p:sp>
        <p:nvSpPr>
          <p:cNvPr id="6" name="Content Placeholder 5">
            <a:extLst>
              <a:ext uri="{FF2B5EF4-FFF2-40B4-BE49-F238E27FC236}">
                <a16:creationId xmlns:a16="http://schemas.microsoft.com/office/drawing/2014/main" id="{DB5D26C7-37CA-46BA-8378-D32D9C7F63B6}"/>
              </a:ext>
            </a:extLst>
          </p:cNvPr>
          <p:cNvSpPr>
            <a:spLocks noGrp="1"/>
          </p:cNvSpPr>
          <p:nvPr>
            <p:ph sz="half" idx="1"/>
          </p:nvPr>
        </p:nvSpPr>
        <p:spPr>
          <a:xfrm>
            <a:off x="196948" y="1825624"/>
            <a:ext cx="5822852" cy="4834781"/>
          </a:xfrm>
          <a:solidFill>
            <a:schemeClr val="bg1"/>
          </a:solidFill>
        </p:spPr>
        <p:txBody>
          <a:bodyPr>
            <a:noAutofit/>
          </a:bodyPr>
          <a:lstStyle/>
          <a:p>
            <a:pPr marL="0" indent="0" algn="ctr">
              <a:buNone/>
            </a:pPr>
            <a:r>
              <a:rPr lang="en-GB" sz="2400" b="1" dirty="0">
                <a:solidFill>
                  <a:schemeClr val="accent6">
                    <a:lumMod val="50000"/>
                  </a:schemeClr>
                </a:solidFill>
                <a:latin typeface="Arial" panose="020B0604020202020204" pitchFamily="34" charset="0"/>
                <a:cs typeface="Arial" panose="020B0604020202020204" pitchFamily="34" charset="0"/>
              </a:rPr>
              <a:t>Walk leader study</a:t>
            </a:r>
          </a:p>
          <a:p>
            <a:pPr marL="0" indent="0">
              <a:buNone/>
              <a:defRPr/>
            </a:pPr>
            <a:r>
              <a:rPr lang="en-GB" sz="2000" dirty="0">
                <a:solidFill>
                  <a:schemeClr val="accent6">
                    <a:lumMod val="50000"/>
                  </a:schemeClr>
                </a:solidFill>
                <a:latin typeface="Arial" panose="020B0604020202020204" pitchFamily="34" charset="0"/>
                <a:cs typeface="Arial" panose="020B0604020202020204" pitchFamily="34" charset="0"/>
              </a:rPr>
              <a:t>Hillwalking interviews</a:t>
            </a:r>
          </a:p>
          <a:p>
            <a:pPr>
              <a:defRPr/>
            </a:pPr>
            <a:r>
              <a:rPr lang="en-GB" sz="2000" dirty="0">
                <a:solidFill>
                  <a:schemeClr val="accent6">
                    <a:lumMod val="50000"/>
                  </a:schemeClr>
                </a:solidFill>
                <a:latin typeface="Arial" panose="020B0604020202020204" pitchFamily="34" charset="0"/>
                <a:cs typeface="Arial" panose="020B0604020202020204" pitchFamily="34" charset="0"/>
              </a:rPr>
              <a:t>Yorkshire Dales: 5.5 km, ~200 m ascent</a:t>
            </a:r>
          </a:p>
        </p:txBody>
      </p:sp>
      <p:sp>
        <p:nvSpPr>
          <p:cNvPr id="7" name="Content Placeholder 6">
            <a:extLst>
              <a:ext uri="{FF2B5EF4-FFF2-40B4-BE49-F238E27FC236}">
                <a16:creationId xmlns:a16="http://schemas.microsoft.com/office/drawing/2014/main" id="{1370F8C4-06A6-4AF6-B0B7-81D002631BFE}"/>
              </a:ext>
            </a:extLst>
          </p:cNvPr>
          <p:cNvSpPr>
            <a:spLocks noGrp="1"/>
          </p:cNvSpPr>
          <p:nvPr>
            <p:ph sz="half" idx="2"/>
          </p:nvPr>
        </p:nvSpPr>
        <p:spPr>
          <a:xfrm>
            <a:off x="6172200" y="1825625"/>
            <a:ext cx="5822852" cy="4834780"/>
          </a:xfrm>
          <a:solidFill>
            <a:schemeClr val="bg1"/>
          </a:solidFill>
        </p:spPr>
        <p:txBody>
          <a:bodyPr>
            <a:noAutofit/>
          </a:bodyPr>
          <a:lstStyle/>
          <a:p>
            <a:pPr marL="0" indent="0" algn="ctr">
              <a:buNone/>
            </a:pPr>
            <a:r>
              <a:rPr lang="en-GB" sz="2400" b="1" dirty="0">
                <a:solidFill>
                  <a:schemeClr val="accent6">
                    <a:lumMod val="50000"/>
                  </a:schemeClr>
                </a:solidFill>
                <a:latin typeface="Arial" panose="020B0604020202020204" pitchFamily="34" charset="0"/>
                <a:cs typeface="Arial" panose="020B0604020202020204" pitchFamily="34" charset="0"/>
              </a:rPr>
              <a:t>Holiday guest study</a:t>
            </a:r>
          </a:p>
          <a:p>
            <a:pPr marL="0" indent="0">
              <a:spcBef>
                <a:spcPts val="1200"/>
              </a:spcBef>
              <a:spcAft>
                <a:spcPts val="600"/>
              </a:spcAft>
              <a:buNone/>
              <a:defRPr/>
            </a:pPr>
            <a:r>
              <a:rPr lang="en-GB" sz="2000" dirty="0">
                <a:solidFill>
                  <a:schemeClr val="accent6">
                    <a:lumMod val="50000"/>
                  </a:schemeClr>
                </a:solidFill>
                <a:latin typeface="Arial" panose="020B0604020202020204" pitchFamily="34" charset="0"/>
                <a:cs typeface="Arial" panose="020B0604020202020204" pitchFamily="34" charset="0"/>
              </a:rPr>
              <a:t>Group interviews on holidays</a:t>
            </a:r>
          </a:p>
          <a:p>
            <a:pPr>
              <a:spcBef>
                <a:spcPts val="0"/>
              </a:spcBef>
              <a:defRPr/>
            </a:pPr>
            <a:r>
              <a:rPr lang="en-GB" sz="2000" dirty="0">
                <a:solidFill>
                  <a:schemeClr val="accent6">
                    <a:lumMod val="50000"/>
                  </a:schemeClr>
                </a:solidFill>
                <a:latin typeface="Arial" panose="020B0604020202020204" pitchFamily="34" charset="0"/>
                <a:cs typeface="Arial" panose="020B0604020202020204" pitchFamily="34" charset="0"/>
              </a:rPr>
              <a:t>Glencoe: mountain environment</a:t>
            </a:r>
          </a:p>
          <a:p>
            <a:pPr>
              <a:spcBef>
                <a:spcPts val="0"/>
              </a:spcBef>
              <a:defRPr/>
            </a:pPr>
            <a:r>
              <a:rPr lang="en-GB" sz="2000" dirty="0">
                <a:solidFill>
                  <a:schemeClr val="accent6">
                    <a:lumMod val="50000"/>
                  </a:schemeClr>
                </a:solidFill>
                <a:latin typeface="Arial" panose="020B0604020202020204" pitchFamily="34" charset="0"/>
                <a:cs typeface="Arial" panose="020B0604020202020204" pitchFamily="34" charset="0"/>
              </a:rPr>
              <a:t>Shropshire Hills: moorland environment</a:t>
            </a:r>
          </a:p>
          <a:p>
            <a:pPr>
              <a:spcBef>
                <a:spcPts val="0"/>
              </a:spcBef>
              <a:defRPr/>
            </a:pPr>
            <a:r>
              <a:rPr lang="en-GB" sz="2000" dirty="0">
                <a:solidFill>
                  <a:schemeClr val="accent6">
                    <a:lumMod val="50000"/>
                  </a:schemeClr>
                </a:solidFill>
                <a:latin typeface="Arial" panose="020B0604020202020204" pitchFamily="34" charset="0"/>
                <a:cs typeface="Arial" panose="020B0604020202020204" pitchFamily="34" charset="0"/>
              </a:rPr>
              <a:t>Isle of Wight: lowland environment</a:t>
            </a:r>
            <a:br>
              <a:rPr lang="en-GB" sz="2000" dirty="0">
                <a:solidFill>
                  <a:schemeClr val="accent6">
                    <a:lumMod val="50000"/>
                  </a:schemeClr>
                </a:solidFill>
                <a:latin typeface="Arial" panose="020B0604020202020204" pitchFamily="34" charset="0"/>
                <a:cs typeface="Arial" panose="020B0604020202020204" pitchFamily="34" charset="0"/>
              </a:rPr>
            </a:br>
            <a:endParaRPr lang="en-GB" sz="20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C36D162-1CBF-4368-A00A-B3E6200DAE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5" name="Picture 4">
            <a:extLst>
              <a:ext uri="{FF2B5EF4-FFF2-40B4-BE49-F238E27FC236}">
                <a16:creationId xmlns:a16="http://schemas.microsoft.com/office/drawing/2014/main" id="{986CB925-A45C-4833-AD99-466EC2FD2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pic>
        <p:nvPicPr>
          <p:cNvPr id="3" name="Picture 2">
            <a:extLst>
              <a:ext uri="{FF2B5EF4-FFF2-40B4-BE49-F238E27FC236}">
                <a16:creationId xmlns:a16="http://schemas.microsoft.com/office/drawing/2014/main" id="{3E195FD9-35B9-4265-834F-B933B4C47681}"/>
              </a:ext>
            </a:extLst>
          </p:cNvPr>
          <p:cNvPicPr>
            <a:picLocks noChangeAspect="1"/>
          </p:cNvPicPr>
          <p:nvPr/>
        </p:nvPicPr>
        <p:blipFill>
          <a:blip r:embed="rId5"/>
          <a:stretch>
            <a:fillRect/>
          </a:stretch>
        </p:blipFill>
        <p:spPr>
          <a:xfrm>
            <a:off x="838200" y="3236810"/>
            <a:ext cx="3924886" cy="3423595"/>
          </a:xfrm>
          <a:prstGeom prst="rect">
            <a:avLst/>
          </a:prstGeom>
        </p:spPr>
      </p:pic>
      <p:grpSp>
        <p:nvGrpSpPr>
          <p:cNvPr id="13" name="Group 12">
            <a:extLst>
              <a:ext uri="{FF2B5EF4-FFF2-40B4-BE49-F238E27FC236}">
                <a16:creationId xmlns:a16="http://schemas.microsoft.com/office/drawing/2014/main" id="{E15EB463-9455-42B5-94EC-0E8E5B7A7206}"/>
              </a:ext>
            </a:extLst>
          </p:cNvPr>
          <p:cNvGrpSpPr/>
          <p:nvPr/>
        </p:nvGrpSpPr>
        <p:grpSpPr>
          <a:xfrm>
            <a:off x="6096000" y="3815543"/>
            <a:ext cx="5582857" cy="2677332"/>
            <a:chOff x="6019800" y="3732226"/>
            <a:chExt cx="5582857" cy="2677332"/>
          </a:xfrm>
        </p:grpSpPr>
        <p:sp>
          <p:nvSpPr>
            <p:cNvPr id="8" name="Speech Bubble: Oval 7">
              <a:extLst>
                <a:ext uri="{FF2B5EF4-FFF2-40B4-BE49-F238E27FC236}">
                  <a16:creationId xmlns:a16="http://schemas.microsoft.com/office/drawing/2014/main" id="{5249F99E-A74D-4C31-BEEF-6E63809B196D}"/>
                </a:ext>
              </a:extLst>
            </p:cNvPr>
            <p:cNvSpPr/>
            <p:nvPr/>
          </p:nvSpPr>
          <p:spPr>
            <a:xfrm>
              <a:off x="9796130" y="4177876"/>
              <a:ext cx="1806527" cy="770731"/>
            </a:xfrm>
            <a:prstGeom prst="wedgeEllipseCallout">
              <a:avLst>
                <a:gd name="adj1" fmla="val -55178"/>
                <a:gd name="adj2" fmla="val 51502"/>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50000"/>
                    </a:schemeClr>
                  </a:solidFill>
                  <a:latin typeface="Lucida Calligraphy" panose="03010101010101010101" pitchFamily="66" charset="0"/>
                </a:rPr>
                <a:t>Walking holiday benefits</a:t>
              </a:r>
            </a:p>
          </p:txBody>
        </p:sp>
        <p:sp>
          <p:nvSpPr>
            <p:cNvPr id="9" name="Speech Bubble: Oval 8">
              <a:extLst>
                <a:ext uri="{FF2B5EF4-FFF2-40B4-BE49-F238E27FC236}">
                  <a16:creationId xmlns:a16="http://schemas.microsoft.com/office/drawing/2014/main" id="{B208F41F-1823-41F1-A190-3BAC7A6E3B2A}"/>
                </a:ext>
              </a:extLst>
            </p:cNvPr>
            <p:cNvSpPr/>
            <p:nvPr/>
          </p:nvSpPr>
          <p:spPr>
            <a:xfrm>
              <a:off x="6957059" y="5638827"/>
              <a:ext cx="1928446" cy="770731"/>
            </a:xfrm>
            <a:prstGeom prst="wedgeEllipseCallout">
              <a:avLst>
                <a:gd name="adj1" fmla="val 32491"/>
                <a:gd name="adj2" fmla="val -78710"/>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50000"/>
                    </a:schemeClr>
                  </a:solidFill>
                  <a:latin typeface="Lucida Handwriting" panose="03010101010101010101" pitchFamily="66" charset="0"/>
                </a:rPr>
                <a:t>Group vs individual walking</a:t>
              </a:r>
            </a:p>
          </p:txBody>
        </p:sp>
        <p:sp>
          <p:nvSpPr>
            <p:cNvPr id="10" name="Speech Bubble: Oval 9">
              <a:extLst>
                <a:ext uri="{FF2B5EF4-FFF2-40B4-BE49-F238E27FC236}">
                  <a16:creationId xmlns:a16="http://schemas.microsoft.com/office/drawing/2014/main" id="{CDB8ADD0-0E5F-485A-8963-FC79FABBC17F}"/>
                </a:ext>
              </a:extLst>
            </p:cNvPr>
            <p:cNvSpPr/>
            <p:nvPr/>
          </p:nvSpPr>
          <p:spPr>
            <a:xfrm>
              <a:off x="6019800" y="4383346"/>
              <a:ext cx="1928446" cy="829865"/>
            </a:xfrm>
            <a:prstGeom prst="wedgeEllipseCallout">
              <a:avLst>
                <a:gd name="adj1" fmla="val 60853"/>
                <a:gd name="adj2" fmla="val 24634"/>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50000"/>
                    </a:schemeClr>
                  </a:solidFill>
                  <a:latin typeface="Lucida Calligraphy" panose="03010101010101010101" pitchFamily="66" charset="0"/>
                </a:rPr>
                <a:t>Walking motivations</a:t>
              </a:r>
            </a:p>
          </p:txBody>
        </p:sp>
        <p:sp>
          <p:nvSpPr>
            <p:cNvPr id="11" name="Speech Bubble: Oval 10">
              <a:extLst>
                <a:ext uri="{FF2B5EF4-FFF2-40B4-BE49-F238E27FC236}">
                  <a16:creationId xmlns:a16="http://schemas.microsoft.com/office/drawing/2014/main" id="{153A4477-3714-4F16-A06B-4918E8C9F0E4}"/>
                </a:ext>
              </a:extLst>
            </p:cNvPr>
            <p:cNvSpPr/>
            <p:nvPr/>
          </p:nvSpPr>
          <p:spPr>
            <a:xfrm>
              <a:off x="7763020" y="3732226"/>
              <a:ext cx="1928446" cy="651120"/>
            </a:xfrm>
            <a:prstGeom prst="wedgeEllipseCallout">
              <a:avLst>
                <a:gd name="adj1" fmla="val 6718"/>
                <a:gd name="adj2" fmla="val 88816"/>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50000"/>
                    </a:schemeClr>
                  </a:solidFill>
                  <a:latin typeface="Lucida Calligraphy" panose="03010101010101010101" pitchFamily="66" charset="0"/>
                </a:rPr>
                <a:t>Walking experience</a:t>
              </a:r>
            </a:p>
          </p:txBody>
        </p:sp>
        <p:sp>
          <p:nvSpPr>
            <p:cNvPr id="12" name="Speech Bubble: Oval 11">
              <a:extLst>
                <a:ext uri="{FF2B5EF4-FFF2-40B4-BE49-F238E27FC236}">
                  <a16:creationId xmlns:a16="http://schemas.microsoft.com/office/drawing/2014/main" id="{85AF7974-0B3A-4138-867B-DEC1ECB1445F}"/>
                </a:ext>
              </a:extLst>
            </p:cNvPr>
            <p:cNvSpPr/>
            <p:nvPr/>
          </p:nvSpPr>
          <p:spPr>
            <a:xfrm>
              <a:off x="9321017" y="5606061"/>
              <a:ext cx="1928446" cy="770731"/>
            </a:xfrm>
            <a:prstGeom prst="wedgeEllipseCallout">
              <a:avLst>
                <a:gd name="adj1" fmla="val -47794"/>
                <a:gd name="adj2" fmla="val -73676"/>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50000"/>
                    </a:schemeClr>
                  </a:solidFill>
                  <a:latin typeface="Lucida Calligraphy" panose="03010101010101010101" pitchFamily="66" charset="0"/>
                </a:rPr>
                <a:t>Walking holiday motivations</a:t>
              </a:r>
            </a:p>
          </p:txBody>
        </p:sp>
      </p:grpSp>
    </p:spTree>
    <p:extLst>
      <p:ext uri="{BB962C8B-B14F-4D97-AF65-F5344CB8AC3E}">
        <p14:creationId xmlns:p14="http://schemas.microsoft.com/office/powerpoint/2010/main" val="246728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F28763-C48B-4562-937E-48242B0FBD08}"/>
              </a:ext>
            </a:extLst>
          </p:cNvPr>
          <p:cNvGrpSpPr/>
          <p:nvPr/>
        </p:nvGrpSpPr>
        <p:grpSpPr>
          <a:xfrm>
            <a:off x="402607" y="831287"/>
            <a:ext cx="11386786" cy="5829119"/>
            <a:chOff x="402607" y="831287"/>
            <a:chExt cx="11386786" cy="5829119"/>
          </a:xfrm>
        </p:grpSpPr>
        <p:grpSp>
          <p:nvGrpSpPr>
            <p:cNvPr id="44" name="Group 43">
              <a:extLst>
                <a:ext uri="{FF2B5EF4-FFF2-40B4-BE49-F238E27FC236}">
                  <a16:creationId xmlns:a16="http://schemas.microsoft.com/office/drawing/2014/main" id="{B8BCD5E6-2C8A-4384-94BA-5D19492ED867}"/>
                </a:ext>
              </a:extLst>
            </p:cNvPr>
            <p:cNvGrpSpPr/>
            <p:nvPr/>
          </p:nvGrpSpPr>
          <p:grpSpPr>
            <a:xfrm>
              <a:off x="4970585" y="3429000"/>
              <a:ext cx="2250830" cy="3231406"/>
              <a:chOff x="4656406" y="1804828"/>
              <a:chExt cx="2250830" cy="3231406"/>
            </a:xfrm>
          </p:grpSpPr>
          <p:sp>
            <p:nvSpPr>
              <p:cNvPr id="43" name="Rectangle 42">
                <a:extLst>
                  <a:ext uri="{FF2B5EF4-FFF2-40B4-BE49-F238E27FC236}">
                    <a16:creationId xmlns:a16="http://schemas.microsoft.com/office/drawing/2014/main" id="{BA8A6B9F-3244-4DFD-A7E7-0FF2607AEA5A}"/>
                  </a:ext>
                </a:extLst>
              </p:cNvPr>
              <p:cNvSpPr/>
              <p:nvPr/>
            </p:nvSpPr>
            <p:spPr>
              <a:xfrm>
                <a:off x="4656406" y="1804828"/>
                <a:ext cx="2250830" cy="3231406"/>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9F0584D8-CEC1-4BC3-AD8C-CE15165DDD11}"/>
                  </a:ext>
                </a:extLst>
              </p:cNvPr>
              <p:cNvGrpSpPr>
                <a:grpSpLocks noChangeAspect="1"/>
              </p:cNvGrpSpPr>
              <p:nvPr/>
            </p:nvGrpSpPr>
            <p:grpSpPr>
              <a:xfrm>
                <a:off x="4807092" y="2021913"/>
                <a:ext cx="1803752" cy="2814173"/>
                <a:chOff x="10749257" y="25395953"/>
                <a:chExt cx="1202000" cy="1875335"/>
              </a:xfrm>
              <a:noFill/>
            </p:grpSpPr>
            <p:grpSp>
              <p:nvGrpSpPr>
                <p:cNvPr id="6" name="Group 5">
                  <a:extLst>
                    <a:ext uri="{FF2B5EF4-FFF2-40B4-BE49-F238E27FC236}">
                      <a16:creationId xmlns:a16="http://schemas.microsoft.com/office/drawing/2014/main" id="{2A6929CC-5FDD-4C07-8F27-87F42A681F06}"/>
                    </a:ext>
                  </a:extLst>
                </p:cNvPr>
                <p:cNvGrpSpPr/>
                <p:nvPr/>
              </p:nvGrpSpPr>
              <p:grpSpPr>
                <a:xfrm>
                  <a:off x="11180751" y="25395953"/>
                  <a:ext cx="770506" cy="1586425"/>
                  <a:chOff x="10394949" y="13413740"/>
                  <a:chExt cx="1372870" cy="3354705"/>
                </a:xfrm>
                <a:grpFill/>
              </p:grpSpPr>
              <p:sp>
                <p:nvSpPr>
                  <p:cNvPr id="29" name="Oval 28">
                    <a:extLst>
                      <a:ext uri="{FF2B5EF4-FFF2-40B4-BE49-F238E27FC236}">
                        <a16:creationId xmlns:a16="http://schemas.microsoft.com/office/drawing/2014/main" id="{B54391CC-5EA8-46E8-84E9-9A380B2A7F43}"/>
                      </a:ext>
                    </a:extLst>
                  </p:cNvPr>
                  <p:cNvSpPr/>
                  <p:nvPr/>
                </p:nvSpPr>
                <p:spPr>
                  <a:xfrm>
                    <a:off x="11243309" y="13413740"/>
                    <a:ext cx="295275" cy="571500"/>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0" name="Oval 29">
                    <a:extLst>
                      <a:ext uri="{FF2B5EF4-FFF2-40B4-BE49-F238E27FC236}">
                        <a16:creationId xmlns:a16="http://schemas.microsoft.com/office/drawing/2014/main" id="{2E4FCC0D-3BE6-43F8-9245-557AABBC3890}"/>
                      </a:ext>
                    </a:extLst>
                  </p:cNvPr>
                  <p:cNvSpPr/>
                  <p:nvPr/>
                </p:nvSpPr>
                <p:spPr>
                  <a:xfrm rot="422958">
                    <a:off x="11303634" y="14044930"/>
                    <a:ext cx="45085" cy="1123950"/>
                  </a:xfrm>
                  <a:prstGeom prst="ellipse">
                    <a:avLst/>
                  </a:prstGeom>
                  <a:solidFill>
                    <a:schemeClr val="accent6">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cxnSp>
                <p:nvCxnSpPr>
                  <p:cNvPr id="31" name="Straight Connector 30">
                    <a:extLst>
                      <a:ext uri="{FF2B5EF4-FFF2-40B4-BE49-F238E27FC236}">
                        <a16:creationId xmlns:a16="http://schemas.microsoft.com/office/drawing/2014/main" id="{0748CA3D-CED2-4C42-8009-910A18B31A9B}"/>
                      </a:ext>
                    </a:extLst>
                  </p:cNvPr>
                  <p:cNvCxnSpPr/>
                  <p:nvPr/>
                </p:nvCxnSpPr>
                <p:spPr>
                  <a:xfrm flipH="1">
                    <a:off x="10967084" y="15164435"/>
                    <a:ext cx="266700" cy="687070"/>
                  </a:xfrm>
                  <a:prstGeom prst="line">
                    <a:avLst/>
                  </a:prstGeom>
                  <a:grpFill/>
                  <a:ln>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6E34390-6915-4034-91F9-BB9532622123}"/>
                      </a:ext>
                    </a:extLst>
                  </p:cNvPr>
                  <p:cNvCxnSpPr/>
                  <p:nvPr/>
                </p:nvCxnSpPr>
                <p:spPr>
                  <a:xfrm flipH="1">
                    <a:off x="10395584" y="15852140"/>
                    <a:ext cx="571500" cy="495300"/>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1204C83C-0771-471F-9DFC-00A8104252BE}"/>
                      </a:ext>
                    </a:extLst>
                  </p:cNvPr>
                  <p:cNvSpPr/>
                  <p:nvPr/>
                </p:nvSpPr>
                <p:spPr>
                  <a:xfrm rot="19630656">
                    <a:off x="10394949" y="16347440"/>
                    <a:ext cx="45085" cy="23114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cxnSp>
                <p:nvCxnSpPr>
                  <p:cNvPr id="34" name="Straight Connector 33">
                    <a:extLst>
                      <a:ext uri="{FF2B5EF4-FFF2-40B4-BE49-F238E27FC236}">
                        <a16:creationId xmlns:a16="http://schemas.microsoft.com/office/drawing/2014/main" id="{50905259-7E98-4B75-8925-3429FA5DCCF6}"/>
                      </a:ext>
                    </a:extLst>
                  </p:cNvPr>
                  <p:cNvCxnSpPr/>
                  <p:nvPr/>
                </p:nvCxnSpPr>
                <p:spPr>
                  <a:xfrm>
                    <a:off x="11233784" y="15164435"/>
                    <a:ext cx="238125" cy="839470"/>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2A8FE9-054A-455D-B1F6-4FC5FB4B1AEE}"/>
                      </a:ext>
                    </a:extLst>
                  </p:cNvPr>
                  <p:cNvCxnSpPr/>
                  <p:nvPr/>
                </p:nvCxnSpPr>
                <p:spPr>
                  <a:xfrm>
                    <a:off x="11471909" y="16005810"/>
                    <a:ext cx="0" cy="694055"/>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6678040-32F2-4501-AEE9-A25472E21E9E}"/>
                      </a:ext>
                    </a:extLst>
                  </p:cNvPr>
                  <p:cNvSpPr/>
                  <p:nvPr/>
                </p:nvSpPr>
                <p:spPr>
                  <a:xfrm rot="16200000">
                    <a:off x="11559856" y="16630333"/>
                    <a:ext cx="45085" cy="23114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7" name="Arc 36">
                    <a:extLst>
                      <a:ext uri="{FF2B5EF4-FFF2-40B4-BE49-F238E27FC236}">
                        <a16:creationId xmlns:a16="http://schemas.microsoft.com/office/drawing/2014/main" id="{18095210-66DD-45BC-A884-E3B76E891715}"/>
                      </a:ext>
                    </a:extLst>
                  </p:cNvPr>
                  <p:cNvSpPr/>
                  <p:nvPr/>
                </p:nvSpPr>
                <p:spPr>
                  <a:xfrm rot="18521540">
                    <a:off x="9611042" y="14835187"/>
                    <a:ext cx="2161540" cy="255905"/>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8" name="Oval 37">
                    <a:extLst>
                      <a:ext uri="{FF2B5EF4-FFF2-40B4-BE49-F238E27FC236}">
                        <a16:creationId xmlns:a16="http://schemas.microsoft.com/office/drawing/2014/main" id="{95D762E0-906A-48F3-86A7-C8A27391A036}"/>
                      </a:ext>
                    </a:extLst>
                  </p:cNvPr>
                  <p:cNvSpPr/>
                  <p:nvPr/>
                </p:nvSpPr>
                <p:spPr>
                  <a:xfrm rot="268164">
                    <a:off x="10553699" y="14907895"/>
                    <a:ext cx="45085" cy="123825"/>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9" name="Arc 38">
                    <a:extLst>
                      <a:ext uri="{FF2B5EF4-FFF2-40B4-BE49-F238E27FC236}">
                        <a16:creationId xmlns:a16="http://schemas.microsoft.com/office/drawing/2014/main" id="{ADDC838A-1C38-4E25-B60D-1D40EC3DC5F1}"/>
                      </a:ext>
                    </a:extLst>
                  </p:cNvPr>
                  <p:cNvSpPr/>
                  <p:nvPr/>
                </p:nvSpPr>
                <p:spPr>
                  <a:xfrm>
                    <a:off x="11167109" y="14099540"/>
                    <a:ext cx="476250" cy="2057400"/>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40" name="Oval 39">
                    <a:extLst>
                      <a:ext uri="{FF2B5EF4-FFF2-40B4-BE49-F238E27FC236}">
                        <a16:creationId xmlns:a16="http://schemas.microsoft.com/office/drawing/2014/main" id="{FBB3CBCA-2E19-435E-8435-7D297A0B5C95}"/>
                      </a:ext>
                    </a:extLst>
                  </p:cNvPr>
                  <p:cNvSpPr/>
                  <p:nvPr/>
                </p:nvSpPr>
                <p:spPr>
                  <a:xfrm rot="18479346">
                    <a:off x="11683364" y="15133320"/>
                    <a:ext cx="45085" cy="123825"/>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41" name="Oval 40">
                    <a:extLst>
                      <a:ext uri="{FF2B5EF4-FFF2-40B4-BE49-F238E27FC236}">
                        <a16:creationId xmlns:a16="http://schemas.microsoft.com/office/drawing/2014/main" id="{F7D66FD6-F488-4E78-AC0A-F05FA6DE34D1}"/>
                      </a:ext>
                    </a:extLst>
                  </p:cNvPr>
                  <p:cNvSpPr/>
                  <p:nvPr/>
                </p:nvSpPr>
                <p:spPr>
                  <a:xfrm flipH="1">
                    <a:off x="11461749" y="13566140"/>
                    <a:ext cx="47625" cy="1143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42" name="Arc 41">
                    <a:extLst>
                      <a:ext uri="{FF2B5EF4-FFF2-40B4-BE49-F238E27FC236}">
                        <a16:creationId xmlns:a16="http://schemas.microsoft.com/office/drawing/2014/main" id="{DFBDA97D-EDC7-4980-9D7D-9D9263522916}"/>
                      </a:ext>
                    </a:extLst>
                  </p:cNvPr>
                  <p:cNvSpPr/>
                  <p:nvPr/>
                </p:nvSpPr>
                <p:spPr>
                  <a:xfrm rot="11216228">
                    <a:off x="11423014" y="13719810"/>
                    <a:ext cx="180975" cy="114300"/>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grpSp>
            <p:grpSp>
              <p:nvGrpSpPr>
                <p:cNvPr id="7" name="Group 6">
                  <a:extLst>
                    <a:ext uri="{FF2B5EF4-FFF2-40B4-BE49-F238E27FC236}">
                      <a16:creationId xmlns:a16="http://schemas.microsoft.com/office/drawing/2014/main" id="{90062245-4B59-494C-B66F-6721DE8CAED5}"/>
                    </a:ext>
                  </a:extLst>
                </p:cNvPr>
                <p:cNvGrpSpPr/>
                <p:nvPr/>
              </p:nvGrpSpPr>
              <p:grpSpPr>
                <a:xfrm>
                  <a:off x="10749257" y="25684863"/>
                  <a:ext cx="770506" cy="1586425"/>
                  <a:chOff x="10394949" y="13413740"/>
                  <a:chExt cx="1372870" cy="3354705"/>
                </a:xfrm>
                <a:grpFill/>
              </p:grpSpPr>
              <p:sp>
                <p:nvSpPr>
                  <p:cNvPr id="15" name="Oval 14">
                    <a:extLst>
                      <a:ext uri="{FF2B5EF4-FFF2-40B4-BE49-F238E27FC236}">
                        <a16:creationId xmlns:a16="http://schemas.microsoft.com/office/drawing/2014/main" id="{0D8F53B2-5B4F-4C3A-98C7-39C2AA575987}"/>
                      </a:ext>
                    </a:extLst>
                  </p:cNvPr>
                  <p:cNvSpPr/>
                  <p:nvPr/>
                </p:nvSpPr>
                <p:spPr>
                  <a:xfrm>
                    <a:off x="11243309" y="13413740"/>
                    <a:ext cx="295275" cy="571500"/>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16" name="Oval 15">
                    <a:extLst>
                      <a:ext uri="{FF2B5EF4-FFF2-40B4-BE49-F238E27FC236}">
                        <a16:creationId xmlns:a16="http://schemas.microsoft.com/office/drawing/2014/main" id="{F2A0F7C0-A6F5-4A86-BA7C-5B4EEAF5E7BE}"/>
                      </a:ext>
                    </a:extLst>
                  </p:cNvPr>
                  <p:cNvSpPr/>
                  <p:nvPr/>
                </p:nvSpPr>
                <p:spPr>
                  <a:xfrm rot="422958">
                    <a:off x="11303634" y="14044930"/>
                    <a:ext cx="45085" cy="112395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cxnSp>
                <p:nvCxnSpPr>
                  <p:cNvPr id="17" name="Straight Connector 16">
                    <a:extLst>
                      <a:ext uri="{FF2B5EF4-FFF2-40B4-BE49-F238E27FC236}">
                        <a16:creationId xmlns:a16="http://schemas.microsoft.com/office/drawing/2014/main" id="{D69004D7-E4AB-4406-91FE-EA091EF7EB70}"/>
                      </a:ext>
                    </a:extLst>
                  </p:cNvPr>
                  <p:cNvCxnSpPr/>
                  <p:nvPr/>
                </p:nvCxnSpPr>
                <p:spPr>
                  <a:xfrm flipH="1">
                    <a:off x="10967084" y="15164435"/>
                    <a:ext cx="266700" cy="687070"/>
                  </a:xfrm>
                  <a:prstGeom prst="line">
                    <a:avLst/>
                  </a:prstGeom>
                  <a:grpFill/>
                  <a:ln>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6F57898-B55C-48C3-9FF4-538D4FF7D03E}"/>
                      </a:ext>
                    </a:extLst>
                  </p:cNvPr>
                  <p:cNvCxnSpPr/>
                  <p:nvPr/>
                </p:nvCxnSpPr>
                <p:spPr>
                  <a:xfrm flipH="1">
                    <a:off x="10395584" y="15852140"/>
                    <a:ext cx="571500" cy="495300"/>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7932B5E-76E5-4AFE-875C-39B356C661A6}"/>
                      </a:ext>
                    </a:extLst>
                  </p:cNvPr>
                  <p:cNvSpPr/>
                  <p:nvPr/>
                </p:nvSpPr>
                <p:spPr>
                  <a:xfrm rot="19630656">
                    <a:off x="10394949" y="16347440"/>
                    <a:ext cx="45085" cy="23114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cxnSp>
                <p:nvCxnSpPr>
                  <p:cNvPr id="20" name="Straight Connector 19">
                    <a:extLst>
                      <a:ext uri="{FF2B5EF4-FFF2-40B4-BE49-F238E27FC236}">
                        <a16:creationId xmlns:a16="http://schemas.microsoft.com/office/drawing/2014/main" id="{E2C484B3-AD13-495A-9DE3-AB81D6450F10}"/>
                      </a:ext>
                    </a:extLst>
                  </p:cNvPr>
                  <p:cNvCxnSpPr/>
                  <p:nvPr/>
                </p:nvCxnSpPr>
                <p:spPr>
                  <a:xfrm>
                    <a:off x="11233784" y="15164435"/>
                    <a:ext cx="238125" cy="839470"/>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0DB5B5-9EA6-4DFA-A129-6C55411C458F}"/>
                      </a:ext>
                    </a:extLst>
                  </p:cNvPr>
                  <p:cNvCxnSpPr/>
                  <p:nvPr/>
                </p:nvCxnSpPr>
                <p:spPr>
                  <a:xfrm>
                    <a:off x="11471909" y="16005810"/>
                    <a:ext cx="0" cy="694055"/>
                  </a:xfrm>
                  <a:prstGeom prst="line">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299760F-5594-4283-9D25-5AB16164A325}"/>
                      </a:ext>
                    </a:extLst>
                  </p:cNvPr>
                  <p:cNvSpPr/>
                  <p:nvPr/>
                </p:nvSpPr>
                <p:spPr>
                  <a:xfrm rot="16200000">
                    <a:off x="11559856" y="16630333"/>
                    <a:ext cx="45085" cy="23114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3" name="Arc 22">
                    <a:extLst>
                      <a:ext uri="{FF2B5EF4-FFF2-40B4-BE49-F238E27FC236}">
                        <a16:creationId xmlns:a16="http://schemas.microsoft.com/office/drawing/2014/main" id="{37C389C3-3D94-4758-B050-D9A9E7CA2D35}"/>
                      </a:ext>
                    </a:extLst>
                  </p:cNvPr>
                  <p:cNvSpPr/>
                  <p:nvPr/>
                </p:nvSpPr>
                <p:spPr>
                  <a:xfrm rot="18521540">
                    <a:off x="9611042" y="14835187"/>
                    <a:ext cx="2161540" cy="255905"/>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4" name="Oval 23">
                    <a:extLst>
                      <a:ext uri="{FF2B5EF4-FFF2-40B4-BE49-F238E27FC236}">
                        <a16:creationId xmlns:a16="http://schemas.microsoft.com/office/drawing/2014/main" id="{997CDC27-E647-4939-9683-F7FDA7440310}"/>
                      </a:ext>
                    </a:extLst>
                  </p:cNvPr>
                  <p:cNvSpPr/>
                  <p:nvPr/>
                </p:nvSpPr>
                <p:spPr>
                  <a:xfrm rot="268164">
                    <a:off x="10553699" y="14907895"/>
                    <a:ext cx="45085" cy="123825"/>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5" name="Arc 24">
                    <a:extLst>
                      <a:ext uri="{FF2B5EF4-FFF2-40B4-BE49-F238E27FC236}">
                        <a16:creationId xmlns:a16="http://schemas.microsoft.com/office/drawing/2014/main" id="{E1A82029-CDD4-4296-B8E8-4BE5386C582A}"/>
                      </a:ext>
                    </a:extLst>
                  </p:cNvPr>
                  <p:cNvSpPr/>
                  <p:nvPr/>
                </p:nvSpPr>
                <p:spPr>
                  <a:xfrm>
                    <a:off x="11167109" y="14099540"/>
                    <a:ext cx="476250" cy="2057400"/>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6" name="Oval 25">
                    <a:extLst>
                      <a:ext uri="{FF2B5EF4-FFF2-40B4-BE49-F238E27FC236}">
                        <a16:creationId xmlns:a16="http://schemas.microsoft.com/office/drawing/2014/main" id="{E15E9F56-1867-4ED9-ABCE-7DA14535F900}"/>
                      </a:ext>
                    </a:extLst>
                  </p:cNvPr>
                  <p:cNvSpPr/>
                  <p:nvPr/>
                </p:nvSpPr>
                <p:spPr>
                  <a:xfrm rot="18479346">
                    <a:off x="11683364" y="15133320"/>
                    <a:ext cx="45085" cy="123825"/>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7" name="Oval 26">
                    <a:extLst>
                      <a:ext uri="{FF2B5EF4-FFF2-40B4-BE49-F238E27FC236}">
                        <a16:creationId xmlns:a16="http://schemas.microsoft.com/office/drawing/2014/main" id="{F261E94F-6842-499D-89C3-1FBA10BDBBFE}"/>
                      </a:ext>
                    </a:extLst>
                  </p:cNvPr>
                  <p:cNvSpPr/>
                  <p:nvPr/>
                </p:nvSpPr>
                <p:spPr>
                  <a:xfrm flipH="1">
                    <a:off x="11461749" y="13566140"/>
                    <a:ext cx="47625" cy="1143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8" name="Arc 27">
                    <a:extLst>
                      <a:ext uri="{FF2B5EF4-FFF2-40B4-BE49-F238E27FC236}">
                        <a16:creationId xmlns:a16="http://schemas.microsoft.com/office/drawing/2014/main" id="{4618BDFE-7E82-4E1D-873C-DB77C9F4CC1A}"/>
                      </a:ext>
                    </a:extLst>
                  </p:cNvPr>
                  <p:cNvSpPr/>
                  <p:nvPr/>
                </p:nvSpPr>
                <p:spPr>
                  <a:xfrm rot="11216228">
                    <a:off x="11423014" y="13719810"/>
                    <a:ext cx="180975" cy="114300"/>
                  </a:xfrm>
                  <a:prstGeom prst="arc">
                    <a:avLst/>
                  </a:prstGeom>
                  <a:gr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100"/>
                  </a:p>
                </p:txBody>
              </p:sp>
            </p:grpSp>
          </p:grpSp>
        </p:grpSp>
        <p:sp>
          <p:nvSpPr>
            <p:cNvPr id="45" name="Speech Bubble: Rectangle with Corners Rounded 44">
              <a:extLst>
                <a:ext uri="{FF2B5EF4-FFF2-40B4-BE49-F238E27FC236}">
                  <a16:creationId xmlns:a16="http://schemas.microsoft.com/office/drawing/2014/main" id="{F56348C4-937C-4821-8515-1C9100E78B2A}"/>
                </a:ext>
              </a:extLst>
            </p:cNvPr>
            <p:cNvSpPr/>
            <p:nvPr/>
          </p:nvSpPr>
          <p:spPr>
            <a:xfrm>
              <a:off x="402607" y="1549747"/>
              <a:ext cx="3420000" cy="2340000"/>
            </a:xfrm>
            <a:prstGeom prst="wedgeRoundRectCallout">
              <a:avLst>
                <a:gd name="adj1" fmla="val 76978"/>
                <a:gd name="adj2" fmla="val 36430"/>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sz="1900" b="1" dirty="0">
                  <a:solidFill>
                    <a:srgbClr val="70AD47">
                      <a:lumMod val="50000"/>
                    </a:srgbClr>
                  </a:solidFill>
                  <a:latin typeface="Arial" panose="020B0604020202020204" pitchFamily="34" charset="0"/>
                  <a:cs typeface="Arial" panose="020B0604020202020204" pitchFamily="34" charset="0"/>
                </a:rPr>
                <a:t>Embodied and embedded experience</a:t>
              </a:r>
            </a:p>
            <a:p>
              <a:pPr lvl="0" algn="ctr" defTabSz="622300">
                <a:lnSpc>
                  <a:spcPct val="90000"/>
                </a:lnSpc>
                <a:spcBef>
                  <a:spcPct val="0"/>
                </a:spcBef>
                <a:spcAft>
                  <a:spcPct val="35000"/>
                </a:spcAft>
              </a:pPr>
              <a:r>
                <a:rPr lang="en-US" sz="1900" dirty="0">
                  <a:solidFill>
                    <a:srgbClr val="70AD47">
                      <a:lumMod val="50000"/>
                    </a:srgbClr>
                  </a:solidFill>
                  <a:latin typeface="Arial" panose="020B0604020202020204" pitchFamily="34" charset="0"/>
                  <a:cs typeface="Arial" panose="020B0604020202020204" pitchFamily="34" charset="0"/>
                </a:rPr>
                <a:t>Nature, landscape</a:t>
              </a:r>
            </a:p>
            <a:p>
              <a:pPr lvl="0" algn="ctr" defTabSz="622300">
                <a:lnSpc>
                  <a:spcPct val="90000"/>
                </a:lnSpc>
                <a:spcBef>
                  <a:spcPct val="0"/>
                </a:spcBef>
                <a:spcAft>
                  <a:spcPct val="35000"/>
                </a:spcAft>
              </a:pPr>
              <a:r>
                <a:rPr lang="en-US" sz="1900" dirty="0">
                  <a:solidFill>
                    <a:srgbClr val="70AD47">
                      <a:lumMod val="50000"/>
                    </a:srgbClr>
                  </a:solidFill>
                  <a:latin typeface="Arial" panose="020B0604020202020204" pitchFamily="34" charset="0"/>
                  <a:cs typeface="Arial" panose="020B0604020202020204" pitchFamily="34" charset="0"/>
                </a:rPr>
                <a:t>Environmental awareness</a:t>
              </a:r>
            </a:p>
            <a:p>
              <a:pPr lvl="0" algn="ctr" defTabSz="622300">
                <a:lnSpc>
                  <a:spcPct val="90000"/>
                </a:lnSpc>
                <a:spcBef>
                  <a:spcPct val="0"/>
                </a:spcBef>
                <a:spcAft>
                  <a:spcPct val="35000"/>
                </a:spcAft>
              </a:pPr>
              <a:r>
                <a:rPr lang="en-US" sz="1900" dirty="0">
                  <a:solidFill>
                    <a:srgbClr val="70AD47">
                      <a:lumMod val="50000"/>
                    </a:srgbClr>
                  </a:solidFill>
                  <a:latin typeface="Arial" panose="020B0604020202020204" pitchFamily="34" charset="0"/>
                  <a:cs typeface="Arial" panose="020B0604020202020204" pitchFamily="34" charset="0"/>
                </a:rPr>
                <a:t>Spirituality</a:t>
              </a:r>
            </a:p>
            <a:p>
              <a:pPr lvl="0" algn="ctr" defTabSz="622300">
                <a:lnSpc>
                  <a:spcPct val="90000"/>
                </a:lnSpc>
                <a:spcBef>
                  <a:spcPct val="0"/>
                </a:spcBef>
                <a:spcAft>
                  <a:spcPct val="35000"/>
                </a:spcAft>
              </a:pPr>
              <a:r>
                <a:rPr lang="en-US" sz="1900" dirty="0">
                  <a:solidFill>
                    <a:srgbClr val="70AD47">
                      <a:lumMod val="50000"/>
                    </a:srgbClr>
                  </a:solidFill>
                  <a:latin typeface="Arial" panose="020B0604020202020204" pitchFamily="34" charset="0"/>
                  <a:cs typeface="Arial" panose="020B0604020202020204" pitchFamily="34" charset="0"/>
                </a:rPr>
                <a:t>Personal history - walking history</a:t>
              </a:r>
            </a:p>
          </p:txBody>
        </p:sp>
        <p:sp>
          <p:nvSpPr>
            <p:cNvPr id="46" name="Speech Bubble: Rectangle with Corners Rounded 45">
              <a:extLst>
                <a:ext uri="{FF2B5EF4-FFF2-40B4-BE49-F238E27FC236}">
                  <a16:creationId xmlns:a16="http://schemas.microsoft.com/office/drawing/2014/main" id="{5A7BF978-9834-43A9-8067-B6CB5109060E}"/>
                </a:ext>
              </a:extLst>
            </p:cNvPr>
            <p:cNvSpPr/>
            <p:nvPr/>
          </p:nvSpPr>
          <p:spPr>
            <a:xfrm>
              <a:off x="402607" y="4296017"/>
              <a:ext cx="3420000" cy="2340000"/>
            </a:xfrm>
            <a:prstGeom prst="wedgeRoundRectCallout">
              <a:avLst>
                <a:gd name="adj1" fmla="val 76546"/>
                <a:gd name="adj2" fmla="val -49873"/>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sz="2000" b="1" dirty="0">
                  <a:solidFill>
                    <a:srgbClr val="70AD47">
                      <a:lumMod val="50000"/>
                    </a:srgbClr>
                  </a:solidFill>
                  <a:latin typeface="Arial" panose="020B0604020202020204" pitchFamily="34" charset="0"/>
                  <a:cs typeface="Arial" panose="020B0604020202020204" pitchFamily="34" charset="0"/>
                </a:rPr>
                <a:t>Achievement</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Self-esteem (satisfaction)</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Invigorating tiredness</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Environmental challenges-</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“Survival skills”</a:t>
              </a:r>
            </a:p>
          </p:txBody>
        </p:sp>
        <p:sp>
          <p:nvSpPr>
            <p:cNvPr id="47" name="Speech Bubble: Rectangle with Corners Rounded 46">
              <a:extLst>
                <a:ext uri="{FF2B5EF4-FFF2-40B4-BE49-F238E27FC236}">
                  <a16:creationId xmlns:a16="http://schemas.microsoft.com/office/drawing/2014/main" id="{EC2E2C1A-F4D4-4E7C-995C-FBE4AB932372}"/>
                </a:ext>
              </a:extLst>
            </p:cNvPr>
            <p:cNvSpPr/>
            <p:nvPr/>
          </p:nvSpPr>
          <p:spPr>
            <a:xfrm>
              <a:off x="8369393" y="1549747"/>
              <a:ext cx="3420000" cy="2340000"/>
            </a:xfrm>
            <a:prstGeom prst="wedgeRoundRectCallout">
              <a:avLst>
                <a:gd name="adj1" fmla="val -77689"/>
                <a:gd name="adj2" fmla="val 36009"/>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endParaRPr lang="en-US" sz="2000" b="1" dirty="0">
                <a:solidFill>
                  <a:schemeClr val="tx1"/>
                </a:solidFill>
              </a:endParaRPr>
            </a:p>
            <a:p>
              <a:pPr lvl="0" algn="ctr" defTabSz="622300">
                <a:lnSpc>
                  <a:spcPct val="90000"/>
                </a:lnSpc>
                <a:spcBef>
                  <a:spcPct val="0"/>
                </a:spcBef>
                <a:spcAft>
                  <a:spcPct val="35000"/>
                </a:spcAft>
              </a:pPr>
              <a:r>
                <a:rPr lang="en-US" sz="2000" b="1" dirty="0">
                  <a:solidFill>
                    <a:schemeClr val="accent6">
                      <a:lumMod val="50000"/>
                    </a:schemeClr>
                  </a:solidFill>
                  <a:latin typeface="Arial" panose="020B0604020202020204" pitchFamily="34" charset="0"/>
                  <a:cs typeface="Arial" panose="020B0604020202020204" pitchFamily="34" charset="0"/>
                </a:rPr>
                <a:t>Balance</a:t>
              </a:r>
            </a:p>
            <a:p>
              <a:pPr lvl="0" algn="ctr" defTabSz="622300">
                <a:lnSpc>
                  <a:spcPct val="90000"/>
                </a:lnSpc>
                <a:spcBef>
                  <a:spcPct val="0"/>
                </a:spcBef>
                <a:spcAft>
                  <a:spcPct val="35000"/>
                </a:spcAft>
              </a:pPr>
              <a:r>
                <a:rPr lang="en-US" sz="2000" dirty="0">
                  <a:solidFill>
                    <a:schemeClr val="accent6">
                      <a:lumMod val="50000"/>
                    </a:schemeClr>
                  </a:solidFill>
                  <a:latin typeface="Arial" panose="020B0604020202020204" pitchFamily="34" charset="0"/>
                  <a:cs typeface="Arial" panose="020B0604020202020204" pitchFamily="34" charset="0"/>
                </a:rPr>
                <a:t>Everyday life - walking</a:t>
              </a:r>
            </a:p>
            <a:p>
              <a:pPr lvl="0" algn="ctr" defTabSz="622300">
                <a:lnSpc>
                  <a:spcPct val="90000"/>
                </a:lnSpc>
                <a:spcBef>
                  <a:spcPct val="0"/>
                </a:spcBef>
                <a:spcAft>
                  <a:spcPct val="35000"/>
                </a:spcAft>
              </a:pPr>
              <a:r>
                <a:rPr lang="en-US" sz="2000" dirty="0">
                  <a:solidFill>
                    <a:schemeClr val="accent6">
                      <a:lumMod val="50000"/>
                    </a:schemeClr>
                  </a:solidFill>
                  <a:latin typeface="Arial" panose="020B0604020202020204" pitchFamily="34" charset="0"/>
                  <a:cs typeface="Arial" panose="020B0604020202020204" pitchFamily="34" charset="0"/>
                </a:rPr>
                <a:t>(responsibilities - hobby)</a:t>
              </a:r>
            </a:p>
            <a:p>
              <a:pPr lvl="0" algn="ctr" defTabSz="622300">
                <a:lnSpc>
                  <a:spcPct val="90000"/>
                </a:lnSpc>
                <a:spcBef>
                  <a:spcPct val="0"/>
                </a:spcBef>
                <a:spcAft>
                  <a:spcPct val="35000"/>
                </a:spcAft>
              </a:pPr>
              <a:r>
                <a:rPr lang="en-US" sz="2000" dirty="0">
                  <a:solidFill>
                    <a:schemeClr val="accent6">
                      <a:lumMod val="50000"/>
                    </a:schemeClr>
                  </a:solidFill>
                  <a:latin typeface="Arial" panose="020B0604020202020204" pitchFamily="34" charset="0"/>
                  <a:cs typeface="Arial" panose="020B0604020202020204" pitchFamily="34" charset="0"/>
                </a:rPr>
                <a:t>Energy intake - energy expenditure</a:t>
              </a:r>
            </a:p>
            <a:p>
              <a:pPr lvl="0" algn="ctr" defTabSz="622300">
                <a:lnSpc>
                  <a:spcPct val="90000"/>
                </a:lnSpc>
                <a:spcBef>
                  <a:spcPct val="0"/>
                </a:spcBef>
                <a:spcAft>
                  <a:spcPct val="35000"/>
                </a:spcAft>
              </a:pPr>
              <a:r>
                <a:rPr lang="en-US" sz="2000" dirty="0">
                  <a:solidFill>
                    <a:schemeClr val="accent6">
                      <a:lumMod val="50000"/>
                    </a:schemeClr>
                  </a:solidFill>
                  <a:latin typeface="Arial" panose="020B0604020202020204" pitchFamily="34" charset="0"/>
                  <a:cs typeface="Arial" panose="020B0604020202020204" pitchFamily="34" charset="0"/>
                </a:rPr>
                <a:t>Social activities - solitude</a:t>
              </a:r>
            </a:p>
            <a:p>
              <a:pPr algn="ctr"/>
              <a:endParaRPr lang="en-GB" dirty="0"/>
            </a:p>
          </p:txBody>
        </p:sp>
        <p:sp>
          <p:nvSpPr>
            <p:cNvPr id="48" name="Speech Bubble: Rectangle with Corners Rounded 47">
              <a:extLst>
                <a:ext uri="{FF2B5EF4-FFF2-40B4-BE49-F238E27FC236}">
                  <a16:creationId xmlns:a16="http://schemas.microsoft.com/office/drawing/2014/main" id="{78A52F3E-3EA1-4F0B-8941-29B465EE581E}"/>
                </a:ext>
              </a:extLst>
            </p:cNvPr>
            <p:cNvSpPr/>
            <p:nvPr/>
          </p:nvSpPr>
          <p:spPr>
            <a:xfrm>
              <a:off x="8369393" y="4320406"/>
              <a:ext cx="3420000" cy="2340000"/>
            </a:xfrm>
            <a:prstGeom prst="wedgeRoundRectCallout">
              <a:avLst>
                <a:gd name="adj1" fmla="val -78324"/>
                <a:gd name="adj2" fmla="val -50581"/>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sz="2000" b="1" dirty="0">
                  <a:solidFill>
                    <a:srgbClr val="70AD47">
                      <a:lumMod val="50000"/>
                    </a:srgbClr>
                  </a:solidFill>
                  <a:latin typeface="Arial" panose="020B0604020202020204" pitchFamily="34" charset="0"/>
                  <a:cs typeface="Arial" panose="020B0604020202020204" pitchFamily="34" charset="0"/>
                </a:rPr>
                <a:t>Adaptation and flexibility</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Walking circumstances</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Nutrition</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Life changes - walking</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Capabilities, barriers</a:t>
              </a:r>
            </a:p>
          </p:txBody>
        </p:sp>
        <p:sp>
          <p:nvSpPr>
            <p:cNvPr id="49" name="Speech Bubble: Rectangle with Corners Rounded 48">
              <a:extLst>
                <a:ext uri="{FF2B5EF4-FFF2-40B4-BE49-F238E27FC236}">
                  <a16:creationId xmlns:a16="http://schemas.microsoft.com/office/drawing/2014/main" id="{FDC90531-3D01-4358-A9B5-8FEE494556D6}"/>
                </a:ext>
              </a:extLst>
            </p:cNvPr>
            <p:cNvSpPr/>
            <p:nvPr/>
          </p:nvSpPr>
          <p:spPr>
            <a:xfrm>
              <a:off x="4055165" y="831287"/>
              <a:ext cx="3869635" cy="1945036"/>
            </a:xfrm>
            <a:prstGeom prst="wedgeRoundRectCallout">
              <a:avLst>
                <a:gd name="adj1" fmla="val 2794"/>
                <a:gd name="adj2" fmla="val 72201"/>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sz="2000" b="1" dirty="0">
                  <a:solidFill>
                    <a:srgbClr val="70AD47">
                      <a:lumMod val="50000"/>
                    </a:srgbClr>
                  </a:solidFill>
                  <a:latin typeface="Arial" panose="020B0604020202020204" pitchFamily="34" charset="0"/>
                  <a:cs typeface="Arial" panose="020B0604020202020204" pitchFamily="34" charset="0"/>
                </a:rPr>
                <a:t>Primary motivations</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Pleasure</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Nature, fresh air</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Stress release</a:t>
              </a:r>
            </a:p>
            <a:p>
              <a:pPr lvl="0" algn="ctr" defTabSz="622300">
                <a:lnSpc>
                  <a:spcPct val="90000"/>
                </a:lnSpc>
                <a:spcBef>
                  <a:spcPct val="0"/>
                </a:spcBef>
                <a:spcAft>
                  <a:spcPct val="35000"/>
                </a:spcAft>
              </a:pPr>
              <a:r>
                <a:rPr lang="en-US" sz="2000" dirty="0">
                  <a:solidFill>
                    <a:srgbClr val="70AD47">
                      <a:lumMod val="50000"/>
                    </a:srgbClr>
                  </a:solidFill>
                  <a:latin typeface="Arial" panose="020B0604020202020204" pitchFamily="34" charset="0"/>
                  <a:cs typeface="Arial" panose="020B0604020202020204" pitchFamily="34" charset="0"/>
                </a:rPr>
                <a:t>Escape</a:t>
              </a:r>
            </a:p>
          </p:txBody>
        </p:sp>
      </p:grpSp>
      <p:pic>
        <p:nvPicPr>
          <p:cNvPr id="51" name="Picture 50">
            <a:extLst>
              <a:ext uri="{FF2B5EF4-FFF2-40B4-BE49-F238E27FC236}">
                <a16:creationId xmlns:a16="http://schemas.microsoft.com/office/drawing/2014/main" id="{3B7EB975-9CD4-49CC-81B7-E105FCEB38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53" name="Picture 52">
            <a:extLst>
              <a:ext uri="{FF2B5EF4-FFF2-40B4-BE49-F238E27FC236}">
                <a16:creationId xmlns:a16="http://schemas.microsoft.com/office/drawing/2014/main" id="{B0AAE4FE-A4C5-4F57-91FA-6B78B00A9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3" name="Title 2">
            <a:extLst>
              <a:ext uri="{FF2B5EF4-FFF2-40B4-BE49-F238E27FC236}">
                <a16:creationId xmlns:a16="http://schemas.microsoft.com/office/drawing/2014/main" id="{4D7D1A1E-A929-4201-A7AC-C1663DDF8029}"/>
              </a:ext>
            </a:extLst>
          </p:cNvPr>
          <p:cNvSpPr>
            <a:spLocks noGrp="1"/>
          </p:cNvSpPr>
          <p:nvPr>
            <p:ph type="title"/>
          </p:nvPr>
        </p:nvSpPr>
        <p:spPr>
          <a:xfrm>
            <a:off x="838200" y="153549"/>
            <a:ext cx="10515600" cy="569140"/>
          </a:xfrm>
        </p:spPr>
        <p:txBody>
          <a:bodyPr>
            <a:normAutofit fontScale="90000"/>
          </a:bodyPr>
          <a:lstStyle/>
          <a:p>
            <a:pPr algn="ctr"/>
            <a:r>
              <a:rPr lang="en-GB" dirty="0">
                <a:solidFill>
                  <a:schemeClr val="accent6">
                    <a:lumMod val="50000"/>
                  </a:schemeClr>
                </a:solidFill>
                <a:latin typeface="Arial" panose="020B0604020202020204" pitchFamily="34" charset="0"/>
                <a:cs typeface="Arial" panose="020B0604020202020204" pitchFamily="34" charset="0"/>
              </a:rPr>
              <a:t>Preliminary results</a:t>
            </a:r>
          </a:p>
        </p:txBody>
      </p:sp>
    </p:spTree>
    <p:extLst>
      <p:ext uri="{BB962C8B-B14F-4D97-AF65-F5344CB8AC3E}">
        <p14:creationId xmlns:p14="http://schemas.microsoft.com/office/powerpoint/2010/main" val="4288496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C0EE5-75E9-4313-BE90-27CCF4AB84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3" name="Picture 2">
            <a:extLst>
              <a:ext uri="{FF2B5EF4-FFF2-40B4-BE49-F238E27FC236}">
                <a16:creationId xmlns:a16="http://schemas.microsoft.com/office/drawing/2014/main" id="{AD61C423-3217-4F8C-9D2B-184F43918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4" name="Title 3">
            <a:extLst>
              <a:ext uri="{FF2B5EF4-FFF2-40B4-BE49-F238E27FC236}">
                <a16:creationId xmlns:a16="http://schemas.microsoft.com/office/drawing/2014/main" id="{FEF0DFC1-2EE8-4904-90A6-0349A3899EAF}"/>
              </a:ext>
            </a:extLst>
          </p:cNvPr>
          <p:cNvSpPr>
            <a:spLocks noGrp="1"/>
          </p:cNvSpPr>
          <p:nvPr>
            <p:ph type="title"/>
          </p:nvPr>
        </p:nvSpPr>
        <p:spPr/>
        <p:txBody>
          <a:bodyPr/>
          <a:lstStyle/>
          <a:p>
            <a:pPr algn="ctr"/>
            <a:r>
              <a:rPr lang="en-GB" b="1" dirty="0">
                <a:solidFill>
                  <a:schemeClr val="accent6">
                    <a:lumMod val="50000"/>
                  </a:schemeClr>
                </a:solidFill>
                <a:latin typeface="Arial" panose="020B0604020202020204" pitchFamily="34" charset="0"/>
                <a:cs typeface="Arial" panose="020B0604020202020204" pitchFamily="34" charset="0"/>
              </a:rPr>
              <a:t>Perceived benefits</a:t>
            </a:r>
          </a:p>
        </p:txBody>
      </p:sp>
      <p:sp>
        <p:nvSpPr>
          <p:cNvPr id="6" name="Content Placeholder 5">
            <a:extLst>
              <a:ext uri="{FF2B5EF4-FFF2-40B4-BE49-F238E27FC236}">
                <a16:creationId xmlns:a16="http://schemas.microsoft.com/office/drawing/2014/main" id="{80CA2C96-8302-4315-8C83-CA1401BAB91E}"/>
              </a:ext>
            </a:extLst>
          </p:cNvPr>
          <p:cNvSpPr>
            <a:spLocks noGrp="1"/>
          </p:cNvSpPr>
          <p:nvPr>
            <p:ph sz="half" idx="1"/>
          </p:nvPr>
        </p:nvSpPr>
        <p:spPr>
          <a:xfrm>
            <a:off x="154745" y="1543988"/>
            <a:ext cx="6515878" cy="5116416"/>
          </a:xfrm>
          <a:noFill/>
          <a:ln>
            <a:noFill/>
          </a:ln>
        </p:spPr>
        <p:txBody>
          <a:bodyPr>
            <a:normAutofit fontScale="77500" lnSpcReduction="20000"/>
          </a:bodyPr>
          <a:lstStyle/>
          <a:p>
            <a:pPr marL="0" indent="0" algn="ctr">
              <a:buNone/>
            </a:pPr>
            <a:r>
              <a:rPr lang="en-GB" sz="3200" b="1" dirty="0">
                <a:solidFill>
                  <a:schemeClr val="accent6">
                    <a:lumMod val="50000"/>
                  </a:schemeClr>
                </a:solidFill>
              </a:rPr>
              <a:t>Walking</a:t>
            </a:r>
            <a:br>
              <a:rPr lang="en-GB" dirty="0">
                <a:solidFill>
                  <a:schemeClr val="accent6">
                    <a:lumMod val="50000"/>
                  </a:schemeClr>
                </a:solidFill>
              </a:rPr>
            </a:br>
            <a:endParaRPr lang="en-GB" dirty="0">
              <a:solidFill>
                <a:schemeClr val="accent6">
                  <a:lumMod val="50000"/>
                </a:schemeClr>
              </a:solidFill>
            </a:endParaRPr>
          </a:p>
        </p:txBody>
      </p:sp>
      <p:sp>
        <p:nvSpPr>
          <p:cNvPr id="7" name="Content Placeholder 6">
            <a:extLst>
              <a:ext uri="{FF2B5EF4-FFF2-40B4-BE49-F238E27FC236}">
                <a16:creationId xmlns:a16="http://schemas.microsoft.com/office/drawing/2014/main" id="{3C43294C-A78F-4A93-B8A3-7E598CF3FFF1}"/>
              </a:ext>
            </a:extLst>
          </p:cNvPr>
          <p:cNvSpPr>
            <a:spLocks noGrp="1"/>
          </p:cNvSpPr>
          <p:nvPr>
            <p:ph sz="half" idx="2"/>
          </p:nvPr>
        </p:nvSpPr>
        <p:spPr>
          <a:xfrm>
            <a:off x="6670623" y="1543987"/>
            <a:ext cx="5366632" cy="5116416"/>
          </a:xfrm>
          <a:solidFill>
            <a:schemeClr val="bg1"/>
          </a:solidFill>
          <a:ln>
            <a:solidFill>
              <a:schemeClr val="accent6">
                <a:lumMod val="50000"/>
              </a:schemeClr>
            </a:solidFill>
          </a:ln>
        </p:spPr>
        <p:txBody>
          <a:bodyPr anchor="ctr">
            <a:normAutofit fontScale="77500" lnSpcReduction="20000"/>
          </a:bodyPr>
          <a:lstStyle/>
          <a:p>
            <a:pPr marL="0" indent="0" algn="ctr">
              <a:spcBef>
                <a:spcPts val="0"/>
              </a:spcBef>
              <a:buNone/>
            </a:pPr>
            <a:r>
              <a:rPr lang="en-GB" b="1" dirty="0">
                <a:solidFill>
                  <a:schemeClr val="accent6">
                    <a:lumMod val="50000"/>
                  </a:schemeClr>
                </a:solidFill>
              </a:rPr>
              <a:t>Walking holidays</a:t>
            </a:r>
            <a:endParaRPr lang="en-GB" dirty="0">
              <a:solidFill>
                <a:schemeClr val="accent6">
                  <a:lumMod val="50000"/>
                </a:schemeClr>
              </a:solidFill>
            </a:endParaRPr>
          </a:p>
          <a:p>
            <a:r>
              <a:rPr lang="en-GB" sz="2600" dirty="0">
                <a:solidFill>
                  <a:schemeClr val="accent6">
                    <a:lumMod val="50000"/>
                  </a:schemeClr>
                </a:solidFill>
              </a:rPr>
              <a:t>Social: </a:t>
            </a:r>
          </a:p>
          <a:p>
            <a:pPr lvl="1"/>
            <a:r>
              <a:rPr lang="en-GB" sz="2300" dirty="0">
                <a:solidFill>
                  <a:schemeClr val="accent6">
                    <a:lumMod val="50000"/>
                  </a:schemeClr>
                </a:solidFill>
              </a:rPr>
              <a:t>Meeting and spending time with new people</a:t>
            </a:r>
          </a:p>
          <a:p>
            <a:pPr lvl="1"/>
            <a:r>
              <a:rPr lang="en-GB" sz="2300" dirty="0">
                <a:solidFill>
                  <a:schemeClr val="accent6">
                    <a:lumMod val="50000"/>
                  </a:schemeClr>
                </a:solidFill>
              </a:rPr>
              <a:t>Group mentality- team</a:t>
            </a:r>
          </a:p>
          <a:p>
            <a:r>
              <a:rPr lang="en-GB" sz="2600" dirty="0">
                <a:solidFill>
                  <a:schemeClr val="accent6">
                    <a:lumMod val="50000"/>
                  </a:schemeClr>
                </a:solidFill>
              </a:rPr>
              <a:t>Safety</a:t>
            </a:r>
          </a:p>
          <a:p>
            <a:r>
              <a:rPr lang="en-GB" sz="2600" dirty="0">
                <a:solidFill>
                  <a:schemeClr val="accent6">
                    <a:lumMod val="50000"/>
                  </a:schemeClr>
                </a:solidFill>
              </a:rPr>
              <a:t>Helps to get back into a walking routine-confidence</a:t>
            </a:r>
          </a:p>
          <a:p>
            <a:r>
              <a:rPr lang="en-GB" sz="2600" dirty="0">
                <a:solidFill>
                  <a:schemeClr val="accent6">
                    <a:lumMod val="50000"/>
                  </a:schemeClr>
                </a:solidFill>
              </a:rPr>
              <a:t>Learning</a:t>
            </a:r>
          </a:p>
          <a:p>
            <a:pPr lvl="1"/>
            <a:r>
              <a:rPr lang="en-GB" sz="2300" dirty="0">
                <a:solidFill>
                  <a:schemeClr val="accent6">
                    <a:lumMod val="50000"/>
                  </a:schemeClr>
                </a:solidFill>
              </a:rPr>
              <a:t>From people-diverse origin</a:t>
            </a:r>
          </a:p>
          <a:p>
            <a:pPr lvl="1"/>
            <a:r>
              <a:rPr lang="en-GB" sz="2300" dirty="0">
                <a:solidFill>
                  <a:schemeClr val="accent6">
                    <a:lumMod val="50000"/>
                  </a:schemeClr>
                </a:solidFill>
              </a:rPr>
              <a:t>About landscape, nature, cultural landmarks</a:t>
            </a:r>
          </a:p>
          <a:p>
            <a:pPr lvl="1"/>
            <a:r>
              <a:rPr lang="en-GB" sz="2300" dirty="0">
                <a:solidFill>
                  <a:schemeClr val="accent6">
                    <a:lumMod val="50000"/>
                  </a:schemeClr>
                </a:solidFill>
              </a:rPr>
              <a:t>Local food</a:t>
            </a:r>
          </a:p>
          <a:p>
            <a:r>
              <a:rPr lang="en-GB" sz="2600" dirty="0">
                <a:solidFill>
                  <a:schemeClr val="accent6">
                    <a:lumMod val="50000"/>
                  </a:schemeClr>
                </a:solidFill>
              </a:rPr>
              <a:t>Comfort, organised-no responsibility</a:t>
            </a:r>
          </a:p>
          <a:p>
            <a:pPr lvl="1"/>
            <a:r>
              <a:rPr lang="en-GB" sz="2300" dirty="0">
                <a:solidFill>
                  <a:schemeClr val="accent6">
                    <a:lumMod val="50000"/>
                  </a:schemeClr>
                </a:solidFill>
              </a:rPr>
              <a:t>Walk choices (3 levels)</a:t>
            </a:r>
          </a:p>
          <a:p>
            <a:r>
              <a:rPr lang="en-GB" sz="2600" dirty="0">
                <a:solidFill>
                  <a:schemeClr val="accent6">
                    <a:lumMod val="50000"/>
                  </a:schemeClr>
                </a:solidFill>
              </a:rPr>
              <a:t>Structure (regiment)-freedom balance</a:t>
            </a:r>
          </a:p>
          <a:p>
            <a:pPr lvl="1"/>
            <a:r>
              <a:rPr lang="en-GB" sz="2300" dirty="0">
                <a:solidFill>
                  <a:schemeClr val="accent6">
                    <a:lumMod val="50000"/>
                  </a:schemeClr>
                </a:solidFill>
              </a:rPr>
              <a:t>Activities</a:t>
            </a:r>
          </a:p>
          <a:p>
            <a:pPr lvl="1"/>
            <a:r>
              <a:rPr lang="en-GB" sz="2300" dirty="0">
                <a:solidFill>
                  <a:schemeClr val="accent6">
                    <a:lumMod val="50000"/>
                  </a:schemeClr>
                </a:solidFill>
              </a:rPr>
              <a:t>Oblige the leader!</a:t>
            </a:r>
          </a:p>
        </p:txBody>
      </p:sp>
      <p:pic>
        <p:nvPicPr>
          <p:cNvPr id="8" name="Picture 7">
            <a:extLst>
              <a:ext uri="{FF2B5EF4-FFF2-40B4-BE49-F238E27FC236}">
                <a16:creationId xmlns:a16="http://schemas.microsoft.com/office/drawing/2014/main" id="{0076D533-8E60-4CBE-86AB-99FC45FFDCFE}"/>
              </a:ext>
            </a:extLst>
          </p:cNvPr>
          <p:cNvPicPr>
            <a:picLocks noChangeAspect="1"/>
          </p:cNvPicPr>
          <p:nvPr/>
        </p:nvPicPr>
        <p:blipFill>
          <a:blip r:embed="rId5"/>
          <a:stretch>
            <a:fillRect/>
          </a:stretch>
        </p:blipFill>
        <p:spPr>
          <a:xfrm>
            <a:off x="334627" y="2279838"/>
            <a:ext cx="6156114" cy="4049477"/>
          </a:xfrm>
          <a:prstGeom prst="rect">
            <a:avLst/>
          </a:prstGeom>
        </p:spPr>
      </p:pic>
    </p:spTree>
    <p:extLst>
      <p:ext uri="{BB962C8B-B14F-4D97-AF65-F5344CB8AC3E}">
        <p14:creationId xmlns:p14="http://schemas.microsoft.com/office/powerpoint/2010/main" val="144808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6A8609-5F8D-4A86-8771-6C509016C7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3" name="Picture 2">
            <a:extLst>
              <a:ext uri="{FF2B5EF4-FFF2-40B4-BE49-F238E27FC236}">
                <a16:creationId xmlns:a16="http://schemas.microsoft.com/office/drawing/2014/main" id="{350FB65A-D625-41A7-9D90-6CE6836CB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4" name="Title 3">
            <a:extLst>
              <a:ext uri="{FF2B5EF4-FFF2-40B4-BE49-F238E27FC236}">
                <a16:creationId xmlns:a16="http://schemas.microsoft.com/office/drawing/2014/main" id="{91851C8E-E31A-4730-9365-8F995CABBF42}"/>
              </a:ext>
            </a:extLst>
          </p:cNvPr>
          <p:cNvSpPr>
            <a:spLocks noGrp="1"/>
          </p:cNvSpPr>
          <p:nvPr>
            <p:ph type="title"/>
          </p:nvPr>
        </p:nvSpPr>
        <p:spPr>
          <a:xfrm>
            <a:off x="838200" y="576216"/>
            <a:ext cx="10515600" cy="1325563"/>
          </a:xfrm>
        </p:spPr>
        <p:txBody>
          <a:bodyPr/>
          <a:lstStyle/>
          <a:p>
            <a:pPr algn="ctr"/>
            <a:r>
              <a:rPr lang="en-GB" b="1" dirty="0">
                <a:solidFill>
                  <a:schemeClr val="accent6">
                    <a:lumMod val="50000"/>
                  </a:schemeClr>
                </a:solidFill>
              </a:rPr>
              <a:t>Walking activity outside of holidays</a:t>
            </a:r>
          </a:p>
        </p:txBody>
      </p:sp>
      <p:sp>
        <p:nvSpPr>
          <p:cNvPr id="6" name="Content Placeholder 5">
            <a:extLst>
              <a:ext uri="{FF2B5EF4-FFF2-40B4-BE49-F238E27FC236}">
                <a16:creationId xmlns:a16="http://schemas.microsoft.com/office/drawing/2014/main" id="{C050ACCB-0B9A-4043-A986-B245888310FA}"/>
              </a:ext>
            </a:extLst>
          </p:cNvPr>
          <p:cNvSpPr>
            <a:spLocks noGrp="1"/>
          </p:cNvSpPr>
          <p:nvPr>
            <p:ph sz="half" idx="1"/>
          </p:nvPr>
        </p:nvSpPr>
        <p:spPr>
          <a:xfrm>
            <a:off x="424070" y="1825624"/>
            <a:ext cx="5595730" cy="4834781"/>
          </a:xfrm>
          <a:solidFill>
            <a:schemeClr val="bg1"/>
          </a:solidFill>
          <a:ln>
            <a:solidFill>
              <a:schemeClr val="accent6">
                <a:lumMod val="50000"/>
              </a:schemeClr>
            </a:solidFill>
          </a:ln>
        </p:spPr>
        <p:txBody>
          <a:bodyPr>
            <a:normAutofit fontScale="85000" lnSpcReduction="20000"/>
          </a:bodyPr>
          <a:lstStyle/>
          <a:p>
            <a:pPr marL="0" indent="0" algn="ctr">
              <a:buNone/>
            </a:pPr>
            <a:br>
              <a:rPr lang="en-GB" b="1" dirty="0">
                <a:solidFill>
                  <a:schemeClr val="accent6">
                    <a:lumMod val="50000"/>
                  </a:schemeClr>
                </a:solidFill>
              </a:rPr>
            </a:br>
            <a:r>
              <a:rPr lang="en-GB" b="1" dirty="0">
                <a:solidFill>
                  <a:schemeClr val="accent6">
                    <a:lumMod val="50000"/>
                  </a:schemeClr>
                </a:solidFill>
              </a:rPr>
              <a:t>Walk leaders</a:t>
            </a:r>
          </a:p>
          <a:p>
            <a:pPr marL="0" indent="0">
              <a:buNone/>
            </a:pPr>
            <a:r>
              <a:rPr lang="en-GB" dirty="0">
                <a:solidFill>
                  <a:schemeClr val="accent6">
                    <a:lumMod val="50000"/>
                  </a:schemeClr>
                </a:solidFill>
              </a:rPr>
              <a:t>Regular activity</a:t>
            </a:r>
          </a:p>
          <a:p>
            <a:r>
              <a:rPr lang="en-GB" dirty="0">
                <a:solidFill>
                  <a:schemeClr val="accent6">
                    <a:lumMod val="50000"/>
                  </a:schemeClr>
                </a:solidFill>
              </a:rPr>
              <a:t>Local walk leading</a:t>
            </a:r>
          </a:p>
          <a:p>
            <a:r>
              <a:rPr lang="en-GB" dirty="0">
                <a:solidFill>
                  <a:schemeClr val="accent6">
                    <a:lumMod val="50000"/>
                  </a:schemeClr>
                </a:solidFill>
              </a:rPr>
              <a:t>Training for leading</a:t>
            </a:r>
          </a:p>
          <a:p>
            <a:r>
              <a:rPr lang="en-GB" sz="2800" dirty="0">
                <a:solidFill>
                  <a:schemeClr val="accent6">
                    <a:lumMod val="50000"/>
                  </a:schemeClr>
                </a:solidFill>
              </a:rPr>
              <a:t>Individual or small group (friends) hill walking for pleasure- d</a:t>
            </a:r>
            <a:r>
              <a:rPr lang="en-GB" dirty="0">
                <a:solidFill>
                  <a:schemeClr val="accent6">
                    <a:lumMod val="50000"/>
                  </a:schemeClr>
                </a:solidFill>
              </a:rPr>
              <a:t>ifferent focus</a:t>
            </a:r>
          </a:p>
          <a:p>
            <a:pPr lvl="1"/>
            <a:r>
              <a:rPr lang="en-GB" dirty="0">
                <a:solidFill>
                  <a:schemeClr val="accent6">
                    <a:lumMod val="50000"/>
                  </a:schemeClr>
                </a:solidFill>
              </a:rPr>
              <a:t>Freedom</a:t>
            </a:r>
          </a:p>
          <a:p>
            <a:pPr lvl="1"/>
            <a:r>
              <a:rPr lang="en-GB" dirty="0">
                <a:solidFill>
                  <a:schemeClr val="accent6">
                    <a:lumMod val="50000"/>
                  </a:schemeClr>
                </a:solidFill>
              </a:rPr>
              <a:t>Risk taking- more difficult routes and walking environment</a:t>
            </a:r>
          </a:p>
          <a:p>
            <a:pPr lvl="1"/>
            <a:r>
              <a:rPr lang="en-GB" dirty="0">
                <a:solidFill>
                  <a:schemeClr val="accent6">
                    <a:lumMod val="50000"/>
                  </a:schemeClr>
                </a:solidFill>
              </a:rPr>
              <a:t>“Munro bagging”</a:t>
            </a:r>
          </a:p>
          <a:p>
            <a:r>
              <a:rPr lang="en-GB" sz="2800" dirty="0">
                <a:solidFill>
                  <a:schemeClr val="accent6">
                    <a:lumMod val="50000"/>
                  </a:schemeClr>
                </a:solidFill>
              </a:rPr>
              <a:t>Active transport</a:t>
            </a:r>
          </a:p>
          <a:p>
            <a:pPr lvl="1"/>
            <a:r>
              <a:rPr lang="en-GB" dirty="0">
                <a:solidFill>
                  <a:schemeClr val="accent6">
                    <a:lumMod val="50000"/>
                  </a:schemeClr>
                </a:solidFill>
              </a:rPr>
              <a:t>Depends on distance and time commitments</a:t>
            </a:r>
          </a:p>
          <a:p>
            <a:pPr lvl="1"/>
            <a:r>
              <a:rPr lang="en-GB" dirty="0">
                <a:solidFill>
                  <a:schemeClr val="accent6">
                    <a:lumMod val="50000"/>
                  </a:schemeClr>
                </a:solidFill>
              </a:rPr>
              <a:t>Approx. half of the  leaders reported regular walking or cycling for transport</a:t>
            </a:r>
            <a:br>
              <a:rPr lang="en-GB" dirty="0">
                <a:solidFill>
                  <a:schemeClr val="accent6">
                    <a:lumMod val="50000"/>
                  </a:schemeClr>
                </a:solidFill>
              </a:rPr>
            </a:br>
            <a:endParaRPr lang="en-GB" dirty="0">
              <a:solidFill>
                <a:schemeClr val="accent6">
                  <a:lumMod val="50000"/>
                </a:schemeClr>
              </a:solidFill>
            </a:endParaRPr>
          </a:p>
        </p:txBody>
      </p:sp>
      <p:sp>
        <p:nvSpPr>
          <p:cNvPr id="7" name="Content Placeholder 6">
            <a:extLst>
              <a:ext uri="{FF2B5EF4-FFF2-40B4-BE49-F238E27FC236}">
                <a16:creationId xmlns:a16="http://schemas.microsoft.com/office/drawing/2014/main" id="{9E2EBD77-895F-4ACC-B4DA-BC942CE0E1CA}"/>
              </a:ext>
            </a:extLst>
          </p:cNvPr>
          <p:cNvSpPr>
            <a:spLocks noGrp="1"/>
          </p:cNvSpPr>
          <p:nvPr>
            <p:ph sz="half" idx="2"/>
          </p:nvPr>
        </p:nvSpPr>
        <p:spPr>
          <a:xfrm>
            <a:off x="6172199" y="1825624"/>
            <a:ext cx="5595729" cy="4834781"/>
          </a:xfrm>
          <a:solidFill>
            <a:schemeClr val="bg1"/>
          </a:solidFill>
          <a:ln>
            <a:solidFill>
              <a:schemeClr val="accent6">
                <a:lumMod val="50000"/>
              </a:schemeClr>
            </a:solidFill>
          </a:ln>
        </p:spPr>
        <p:txBody>
          <a:bodyPr>
            <a:normAutofit fontScale="85000" lnSpcReduction="20000"/>
          </a:bodyPr>
          <a:lstStyle/>
          <a:p>
            <a:pPr marL="0" indent="0" algn="ctr">
              <a:spcBef>
                <a:spcPts val="0"/>
              </a:spcBef>
              <a:buNone/>
            </a:pPr>
            <a:br>
              <a:rPr lang="en-GB" b="1" dirty="0">
                <a:solidFill>
                  <a:schemeClr val="accent6">
                    <a:lumMod val="50000"/>
                  </a:schemeClr>
                </a:solidFill>
              </a:rPr>
            </a:br>
            <a:r>
              <a:rPr lang="en-GB" b="1" dirty="0">
                <a:solidFill>
                  <a:schemeClr val="accent6">
                    <a:lumMod val="50000"/>
                  </a:schemeClr>
                </a:solidFill>
              </a:rPr>
              <a:t>Guests</a:t>
            </a:r>
            <a:endParaRPr lang="en-GB" dirty="0">
              <a:solidFill>
                <a:schemeClr val="accent6">
                  <a:lumMod val="50000"/>
                </a:schemeClr>
              </a:solidFill>
              <a:highlight>
                <a:srgbClr val="FFFF00"/>
              </a:highlight>
            </a:endParaRPr>
          </a:p>
          <a:p>
            <a:r>
              <a:rPr lang="en-GB" dirty="0">
                <a:solidFill>
                  <a:schemeClr val="accent6">
                    <a:lumMod val="50000"/>
                  </a:schemeClr>
                </a:solidFill>
              </a:rPr>
              <a:t>Recreational walking trips: depends on access (e.g. home location)</a:t>
            </a:r>
          </a:p>
          <a:p>
            <a:pPr lvl="1"/>
            <a:r>
              <a:rPr lang="en-GB" dirty="0">
                <a:solidFill>
                  <a:schemeClr val="accent6">
                    <a:lumMod val="50000"/>
                  </a:schemeClr>
                </a:solidFill>
              </a:rPr>
              <a:t>Walking groups at home (incl. friends, family)</a:t>
            </a:r>
          </a:p>
          <a:p>
            <a:pPr lvl="2"/>
            <a:r>
              <a:rPr lang="en-GB" sz="2100" dirty="0">
                <a:solidFill>
                  <a:schemeClr val="accent6">
                    <a:lumMod val="50000"/>
                  </a:schemeClr>
                </a:solidFill>
              </a:rPr>
              <a:t>Opening up: side-by-side</a:t>
            </a:r>
            <a:br>
              <a:rPr lang="en-GB" dirty="0">
                <a:solidFill>
                  <a:schemeClr val="accent6">
                    <a:lumMod val="50000"/>
                  </a:schemeClr>
                </a:solidFill>
              </a:rPr>
            </a:br>
            <a:endParaRPr lang="en-GB" dirty="0">
              <a:solidFill>
                <a:schemeClr val="accent6">
                  <a:lumMod val="50000"/>
                </a:schemeClr>
              </a:solidFill>
            </a:endParaRPr>
          </a:p>
          <a:p>
            <a:pPr lvl="1"/>
            <a:r>
              <a:rPr lang="en-GB" dirty="0">
                <a:solidFill>
                  <a:schemeClr val="accent6">
                    <a:lumMod val="50000"/>
                  </a:schemeClr>
                </a:solidFill>
              </a:rPr>
              <a:t>“Training” for holiday</a:t>
            </a:r>
          </a:p>
          <a:p>
            <a:r>
              <a:rPr lang="en-GB" dirty="0">
                <a:solidFill>
                  <a:schemeClr val="accent6">
                    <a:lumMod val="50000"/>
                  </a:schemeClr>
                </a:solidFill>
              </a:rPr>
              <a:t>Active transport (when time/weather allows) - 2 main attitudes:</a:t>
            </a:r>
          </a:p>
          <a:p>
            <a:pPr lvl="1"/>
            <a:r>
              <a:rPr lang="en-GB" dirty="0">
                <a:solidFill>
                  <a:schemeClr val="accent6">
                    <a:lumMod val="50000"/>
                  </a:schemeClr>
                </a:solidFill>
              </a:rPr>
              <a:t>Walking as a principle- active transport</a:t>
            </a:r>
          </a:p>
          <a:p>
            <a:pPr lvl="1"/>
            <a:r>
              <a:rPr lang="en-GB" dirty="0">
                <a:solidFill>
                  <a:schemeClr val="accent6">
                    <a:lumMod val="50000"/>
                  </a:schemeClr>
                </a:solidFill>
              </a:rPr>
              <a:t>Walking as recreation: nature based</a:t>
            </a:r>
          </a:p>
          <a:p>
            <a:r>
              <a:rPr lang="en-GB" dirty="0">
                <a:solidFill>
                  <a:schemeClr val="accent6">
                    <a:lumMod val="50000"/>
                  </a:schemeClr>
                </a:solidFill>
              </a:rPr>
              <a:t>Barriers: work and other commitments, health*</a:t>
            </a:r>
          </a:p>
          <a:p>
            <a:r>
              <a:rPr lang="en-GB" dirty="0">
                <a:solidFill>
                  <a:schemeClr val="accent6">
                    <a:lumMod val="50000"/>
                  </a:schemeClr>
                </a:solidFill>
              </a:rPr>
              <a:t>Group walking challenges - adaptation: pace, people, points of interest</a:t>
            </a:r>
          </a:p>
          <a:p>
            <a:endParaRPr lang="en-GB" dirty="0">
              <a:solidFill>
                <a:schemeClr val="accent6">
                  <a:lumMod val="50000"/>
                </a:schemeClr>
              </a:solidFill>
            </a:endParaRPr>
          </a:p>
        </p:txBody>
      </p:sp>
    </p:spTree>
    <p:extLst>
      <p:ext uri="{BB962C8B-B14F-4D97-AF65-F5344CB8AC3E}">
        <p14:creationId xmlns:p14="http://schemas.microsoft.com/office/powerpoint/2010/main" val="40442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0A972-AA81-43C0-A7BB-8A94C83BDB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3" name="Picture 2">
            <a:extLst>
              <a:ext uri="{FF2B5EF4-FFF2-40B4-BE49-F238E27FC236}">
                <a16:creationId xmlns:a16="http://schemas.microsoft.com/office/drawing/2014/main" id="{ACDD217C-DB52-4613-8E1C-F5F7BAC39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4" name="Title 3">
            <a:extLst>
              <a:ext uri="{FF2B5EF4-FFF2-40B4-BE49-F238E27FC236}">
                <a16:creationId xmlns:a16="http://schemas.microsoft.com/office/drawing/2014/main" id="{66393608-F146-471A-94D4-7B4EA0305C73}"/>
              </a:ext>
            </a:extLst>
          </p:cNvPr>
          <p:cNvSpPr>
            <a:spLocks noGrp="1"/>
          </p:cNvSpPr>
          <p:nvPr>
            <p:ph type="title"/>
          </p:nvPr>
        </p:nvSpPr>
        <p:spPr/>
        <p:txBody>
          <a:bodyPr/>
          <a:lstStyle/>
          <a:p>
            <a:pPr algn="ctr"/>
            <a:r>
              <a:rPr lang="en-GB" b="1" dirty="0">
                <a:solidFill>
                  <a:schemeClr val="accent6">
                    <a:lumMod val="50000"/>
                  </a:schemeClr>
                </a:solidFill>
              </a:rPr>
              <a:t>Further directions</a:t>
            </a:r>
          </a:p>
        </p:txBody>
      </p:sp>
      <p:sp>
        <p:nvSpPr>
          <p:cNvPr id="9" name="Content Placeholder 5">
            <a:extLst>
              <a:ext uri="{FF2B5EF4-FFF2-40B4-BE49-F238E27FC236}">
                <a16:creationId xmlns:a16="http://schemas.microsoft.com/office/drawing/2014/main" id="{0920B399-9CC3-4D58-B731-D0879E9B3A9F}"/>
              </a:ext>
            </a:extLst>
          </p:cNvPr>
          <p:cNvSpPr>
            <a:spLocks noGrp="1"/>
          </p:cNvSpPr>
          <p:nvPr>
            <p:ph idx="1"/>
          </p:nvPr>
        </p:nvSpPr>
        <p:spPr>
          <a:xfrm>
            <a:off x="838200" y="1825625"/>
            <a:ext cx="10869118" cy="4351338"/>
          </a:xfrm>
          <a:solidFill>
            <a:schemeClr val="bg1"/>
          </a:solidFill>
        </p:spPr>
        <p:txBody>
          <a:bodyPr>
            <a:normAutofit fontScale="92500" lnSpcReduction="20000"/>
          </a:bodyPr>
          <a:lstStyle/>
          <a:p>
            <a:pPr marL="0" indent="0" algn="ctr">
              <a:buNone/>
            </a:pPr>
            <a:r>
              <a:rPr lang="en-GB" sz="3200" dirty="0">
                <a:solidFill>
                  <a:schemeClr val="accent6">
                    <a:lumMod val="50000"/>
                  </a:schemeClr>
                </a:solidFill>
              </a:rPr>
              <a:t>Study 3- in preparation</a:t>
            </a:r>
          </a:p>
          <a:p>
            <a:pPr marL="0" indent="0">
              <a:buNone/>
            </a:pPr>
            <a:r>
              <a:rPr lang="en-GB" sz="3200" dirty="0">
                <a:solidFill>
                  <a:schemeClr val="accent6">
                    <a:lumMod val="50000"/>
                  </a:schemeClr>
                </a:solidFill>
              </a:rPr>
              <a:t>Quantitative questionnaire based project with both holiday guests and walk leaders</a:t>
            </a:r>
            <a:br>
              <a:rPr lang="en-GB" sz="3200" dirty="0">
                <a:solidFill>
                  <a:schemeClr val="accent6">
                    <a:lumMod val="50000"/>
                  </a:schemeClr>
                </a:solidFill>
              </a:rPr>
            </a:br>
            <a:endParaRPr lang="en-GB" sz="3200" dirty="0">
              <a:solidFill>
                <a:schemeClr val="accent6">
                  <a:lumMod val="50000"/>
                </a:schemeClr>
              </a:solidFill>
            </a:endParaRPr>
          </a:p>
          <a:p>
            <a:r>
              <a:rPr lang="en-GB" sz="3100" dirty="0">
                <a:solidFill>
                  <a:schemeClr val="accent6">
                    <a:lumMod val="50000"/>
                  </a:schemeClr>
                </a:solidFill>
              </a:rPr>
              <a:t>Hillwalking motivations and perceived benefits</a:t>
            </a:r>
          </a:p>
          <a:p>
            <a:r>
              <a:rPr lang="en-GB" sz="3100" dirty="0">
                <a:solidFill>
                  <a:schemeClr val="accent6">
                    <a:lumMod val="50000"/>
                  </a:schemeClr>
                </a:solidFill>
              </a:rPr>
              <a:t>Walking related physical activity</a:t>
            </a:r>
          </a:p>
          <a:p>
            <a:r>
              <a:rPr lang="en-GB" sz="3100" dirty="0">
                <a:solidFill>
                  <a:schemeClr val="accent6">
                    <a:lumMod val="50000"/>
                  </a:schemeClr>
                </a:solidFill>
              </a:rPr>
              <a:t>Perceived abilities and skills</a:t>
            </a:r>
          </a:p>
          <a:p>
            <a:r>
              <a:rPr lang="en-GB" sz="3100" dirty="0">
                <a:solidFill>
                  <a:schemeClr val="accent6">
                    <a:lumMod val="50000"/>
                  </a:schemeClr>
                </a:solidFill>
              </a:rPr>
              <a:t>Values questionnaire (socio-political, environmental, personal) </a:t>
            </a:r>
          </a:p>
          <a:p>
            <a:r>
              <a:rPr lang="en-GB" sz="3100" dirty="0">
                <a:solidFill>
                  <a:schemeClr val="accent6">
                    <a:lumMod val="50000"/>
                  </a:schemeClr>
                </a:solidFill>
              </a:rPr>
              <a:t>Environmental awareness and attitudes</a:t>
            </a:r>
          </a:p>
          <a:p>
            <a:r>
              <a:rPr lang="en-GB" sz="3100" dirty="0">
                <a:solidFill>
                  <a:schemeClr val="accent6">
                    <a:lumMod val="50000"/>
                  </a:schemeClr>
                </a:solidFill>
              </a:rPr>
              <a:t>Nature connectedness</a:t>
            </a:r>
          </a:p>
          <a:p>
            <a:endParaRPr lang="en-GB" dirty="0"/>
          </a:p>
        </p:txBody>
      </p:sp>
    </p:spTree>
    <p:extLst>
      <p:ext uri="{BB962C8B-B14F-4D97-AF65-F5344CB8AC3E}">
        <p14:creationId xmlns:p14="http://schemas.microsoft.com/office/powerpoint/2010/main" val="2966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00145C-3BE7-4CD0-A0A5-44D3224A7E6C}"/>
              </a:ext>
            </a:extLst>
          </p:cNvPr>
          <p:cNvSpPr>
            <a:spLocks noGrp="1"/>
          </p:cNvSpPr>
          <p:nvPr>
            <p:ph idx="1"/>
          </p:nvPr>
        </p:nvSpPr>
        <p:spPr>
          <a:xfrm>
            <a:off x="838200" y="595351"/>
            <a:ext cx="10515600" cy="5667297"/>
          </a:xfrm>
          <a:solidFill>
            <a:schemeClr val="bg1"/>
          </a:solidFill>
          <a:ln w="50800">
            <a:gradFill>
              <a:gsLst>
                <a:gs pos="0">
                  <a:schemeClr val="accent2">
                    <a:lumMod val="75000"/>
                  </a:schemeClr>
                </a:gs>
                <a:gs pos="51000">
                  <a:schemeClr val="accent6">
                    <a:lumMod val="60000"/>
                    <a:lumOff val="40000"/>
                  </a:schemeClr>
                </a:gs>
                <a:gs pos="73000">
                  <a:schemeClr val="accent6">
                    <a:lumMod val="75000"/>
                  </a:schemeClr>
                </a:gs>
                <a:gs pos="100000">
                  <a:schemeClr val="accent6">
                    <a:lumMod val="50000"/>
                  </a:schemeClr>
                </a:gs>
              </a:gsLst>
              <a:lin ang="5400000" scaled="1"/>
            </a:gradFill>
          </a:ln>
        </p:spPr>
        <p:txBody>
          <a:bodyPr>
            <a:normAutofit fontScale="92500"/>
          </a:bodyPr>
          <a:lstStyle/>
          <a:p>
            <a:pPr marL="0" indent="0">
              <a:lnSpc>
                <a:spcPct val="150000"/>
              </a:lnSpc>
              <a:buNone/>
            </a:pPr>
            <a:r>
              <a:rPr lang="en-GB" b="1" dirty="0">
                <a:solidFill>
                  <a:schemeClr val="accent6">
                    <a:lumMod val="50000"/>
                  </a:schemeClr>
                </a:solidFill>
                <a:latin typeface="Arial" panose="020B0604020202020204" pitchFamily="34" charset="0"/>
                <a:cs typeface="Arial" panose="020B0604020202020204" pitchFamily="34" charset="0"/>
              </a:rPr>
              <a:t>“Until now, I have tried the obvious explanation, the one you turn to because it’s quick and easy and the opposite of the essence of walking, which is slowness: I explain that he who walks lives longer. The memory sharpens. The blood pressure falls. Your immune system gets stronger. But each time I said it, I knew it was only half the truth. To walk is something much larger than a list of advantages you can read in an ad for vitamins. So what is the other half of this truth?”</a:t>
            </a:r>
          </a:p>
          <a:p>
            <a:pPr marL="0" indent="0" algn="r">
              <a:lnSpc>
                <a:spcPct val="150000"/>
              </a:lnSpc>
              <a:buNone/>
            </a:pPr>
            <a:r>
              <a:rPr lang="en-GB" i="1" dirty="0" err="1">
                <a:latin typeface="Arial" panose="020B0604020202020204" pitchFamily="34" charset="0"/>
                <a:cs typeface="Arial" panose="020B0604020202020204" pitchFamily="34" charset="0"/>
              </a:rPr>
              <a:t>Erling</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Kagge</a:t>
            </a:r>
            <a:r>
              <a:rPr lang="en-GB" i="1" dirty="0">
                <a:latin typeface="Arial" panose="020B0604020202020204" pitchFamily="34" charset="0"/>
                <a:cs typeface="Arial" panose="020B0604020202020204" pitchFamily="34" charset="0"/>
              </a:rPr>
              <a:t>: Walking, one step at a time</a:t>
            </a:r>
          </a:p>
        </p:txBody>
      </p:sp>
    </p:spTree>
    <p:extLst>
      <p:ext uri="{BB962C8B-B14F-4D97-AF65-F5344CB8AC3E}">
        <p14:creationId xmlns:p14="http://schemas.microsoft.com/office/powerpoint/2010/main" val="212010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0A972-AA81-43C0-A7BB-8A94C83BDB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3" name="Picture 2">
            <a:extLst>
              <a:ext uri="{FF2B5EF4-FFF2-40B4-BE49-F238E27FC236}">
                <a16:creationId xmlns:a16="http://schemas.microsoft.com/office/drawing/2014/main" id="{ACDD217C-DB52-4613-8E1C-F5F7BAC39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4" name="Title 3">
            <a:extLst>
              <a:ext uri="{FF2B5EF4-FFF2-40B4-BE49-F238E27FC236}">
                <a16:creationId xmlns:a16="http://schemas.microsoft.com/office/drawing/2014/main" id="{66393608-F146-471A-94D4-7B4EA0305C73}"/>
              </a:ext>
            </a:extLst>
          </p:cNvPr>
          <p:cNvSpPr>
            <a:spLocks noGrp="1"/>
          </p:cNvSpPr>
          <p:nvPr>
            <p:ph type="title"/>
          </p:nvPr>
        </p:nvSpPr>
        <p:spPr/>
        <p:txBody>
          <a:bodyPr/>
          <a:lstStyle/>
          <a:p>
            <a:pPr algn="ctr"/>
            <a:r>
              <a:rPr lang="en-GB" b="1" dirty="0">
                <a:solidFill>
                  <a:schemeClr val="accent6">
                    <a:lumMod val="50000"/>
                  </a:schemeClr>
                </a:solidFill>
              </a:rPr>
              <a:t>Moving towards promotion</a:t>
            </a:r>
          </a:p>
        </p:txBody>
      </p:sp>
      <p:cxnSp>
        <p:nvCxnSpPr>
          <p:cNvPr id="37" name="Straight Arrow Connector 36">
            <a:extLst>
              <a:ext uri="{FF2B5EF4-FFF2-40B4-BE49-F238E27FC236}">
                <a16:creationId xmlns:a16="http://schemas.microsoft.com/office/drawing/2014/main" id="{CEB4365B-3B03-4A47-88BE-09FFAB6C58A5}"/>
              </a:ext>
            </a:extLst>
          </p:cNvPr>
          <p:cNvCxnSpPr>
            <a:stCxn id="24" idx="0"/>
          </p:cNvCxnSpPr>
          <p:nvPr/>
        </p:nvCxnSpPr>
        <p:spPr>
          <a:xfrm flipV="1">
            <a:off x="3221795" y="2744117"/>
            <a:ext cx="0" cy="35051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617964C1-8762-48CB-8C64-0D7C49A08594}"/>
              </a:ext>
            </a:extLst>
          </p:cNvPr>
          <p:cNvGrpSpPr/>
          <p:nvPr/>
        </p:nvGrpSpPr>
        <p:grpSpPr>
          <a:xfrm>
            <a:off x="211016" y="1656828"/>
            <a:ext cx="4037428" cy="2569523"/>
            <a:chOff x="225083" y="1690688"/>
            <a:chExt cx="4037428" cy="2569523"/>
          </a:xfrm>
        </p:grpSpPr>
        <p:sp>
          <p:nvSpPr>
            <p:cNvPr id="40" name="Rectangle: Rounded Corners 39">
              <a:extLst>
                <a:ext uri="{FF2B5EF4-FFF2-40B4-BE49-F238E27FC236}">
                  <a16:creationId xmlns:a16="http://schemas.microsoft.com/office/drawing/2014/main" id="{CA793272-2642-48EF-AC47-6DEAC47072F5}"/>
                </a:ext>
              </a:extLst>
            </p:cNvPr>
            <p:cNvSpPr/>
            <p:nvPr/>
          </p:nvSpPr>
          <p:spPr>
            <a:xfrm>
              <a:off x="225083" y="1690688"/>
              <a:ext cx="4037428" cy="256952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4DB2746-367E-4409-9C9C-8C0AE3EFDCE7}"/>
                </a:ext>
              </a:extLst>
            </p:cNvPr>
            <p:cNvSpPr/>
            <p:nvPr/>
          </p:nvSpPr>
          <p:spPr>
            <a:xfrm>
              <a:off x="370177" y="2032389"/>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Variety/ new stimulus</a:t>
              </a:r>
            </a:p>
          </p:txBody>
        </p:sp>
        <p:sp>
          <p:nvSpPr>
            <p:cNvPr id="23" name="Rectangle 22">
              <a:extLst>
                <a:ext uri="{FF2B5EF4-FFF2-40B4-BE49-F238E27FC236}">
                  <a16:creationId xmlns:a16="http://schemas.microsoft.com/office/drawing/2014/main" id="{D837491D-7443-493B-AFAD-07D17C770E36}"/>
                </a:ext>
              </a:extLst>
            </p:cNvPr>
            <p:cNvSpPr/>
            <p:nvPr/>
          </p:nvSpPr>
          <p:spPr>
            <a:xfrm>
              <a:off x="2468582" y="2046457"/>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Familiarity/</a:t>
              </a:r>
            </a:p>
            <a:p>
              <a:pPr algn="ctr"/>
              <a:r>
                <a:rPr lang="en-GB" dirty="0">
                  <a:solidFill>
                    <a:schemeClr val="accent6">
                      <a:lumMod val="50000"/>
                    </a:schemeClr>
                  </a:solidFill>
                </a:rPr>
                <a:t>comfort</a:t>
              </a:r>
            </a:p>
          </p:txBody>
        </p:sp>
        <p:sp>
          <p:nvSpPr>
            <p:cNvPr id="24" name="Rectangle 23">
              <a:extLst>
                <a:ext uri="{FF2B5EF4-FFF2-40B4-BE49-F238E27FC236}">
                  <a16:creationId xmlns:a16="http://schemas.microsoft.com/office/drawing/2014/main" id="{B3491BD5-97C9-488A-996F-97F0B0FAD4D1}"/>
                </a:ext>
              </a:extLst>
            </p:cNvPr>
            <p:cNvSpPr/>
            <p:nvPr/>
          </p:nvSpPr>
          <p:spPr>
            <a:xfrm>
              <a:off x="2436641" y="3128491"/>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Safety concerns</a:t>
              </a:r>
            </a:p>
          </p:txBody>
        </p:sp>
        <p:sp>
          <p:nvSpPr>
            <p:cNvPr id="25" name="Rectangle 24">
              <a:extLst>
                <a:ext uri="{FF2B5EF4-FFF2-40B4-BE49-F238E27FC236}">
                  <a16:creationId xmlns:a16="http://schemas.microsoft.com/office/drawing/2014/main" id="{333943E9-A2C1-4AE8-83A3-FE774B3EB9BB}"/>
                </a:ext>
              </a:extLst>
            </p:cNvPr>
            <p:cNvSpPr/>
            <p:nvPr/>
          </p:nvSpPr>
          <p:spPr>
            <a:xfrm>
              <a:off x="370177" y="3128491"/>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Sustainability?</a:t>
              </a:r>
            </a:p>
          </p:txBody>
        </p:sp>
        <p:cxnSp>
          <p:nvCxnSpPr>
            <p:cNvPr id="29" name="Straight Arrow Connector 28">
              <a:extLst>
                <a:ext uri="{FF2B5EF4-FFF2-40B4-BE49-F238E27FC236}">
                  <a16:creationId xmlns:a16="http://schemas.microsoft.com/office/drawing/2014/main" id="{1FE14750-A318-4DFB-BAA4-EE4B3BBB13BF}"/>
                </a:ext>
              </a:extLst>
            </p:cNvPr>
            <p:cNvCxnSpPr>
              <a:endCxn id="25" idx="0"/>
            </p:cNvCxnSpPr>
            <p:nvPr/>
          </p:nvCxnSpPr>
          <p:spPr>
            <a:xfrm>
              <a:off x="1169398" y="2777977"/>
              <a:ext cx="0" cy="35051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9955171-B40B-4168-953B-5280D4569CC7}"/>
                </a:ext>
              </a:extLst>
            </p:cNvPr>
            <p:cNvCxnSpPr>
              <a:stCxn id="22" idx="3"/>
              <a:endCxn id="23" idx="1"/>
            </p:cNvCxnSpPr>
            <p:nvPr/>
          </p:nvCxnSpPr>
          <p:spPr>
            <a:xfrm>
              <a:off x="1968619" y="2398149"/>
              <a:ext cx="499963" cy="1406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7A7FA95-1A6E-4A8A-8A24-7CC744369758}"/>
                </a:ext>
              </a:extLst>
            </p:cNvPr>
            <p:cNvCxnSpPr>
              <a:stCxn id="24" idx="0"/>
            </p:cNvCxnSpPr>
            <p:nvPr/>
          </p:nvCxnSpPr>
          <p:spPr>
            <a:xfrm flipH="1" flipV="1">
              <a:off x="1968619" y="2412217"/>
              <a:ext cx="1267243" cy="71627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06E29DF-9938-4AEE-9B7E-33ED114E8CE6}"/>
              </a:ext>
            </a:extLst>
          </p:cNvPr>
          <p:cNvGrpSpPr/>
          <p:nvPr/>
        </p:nvGrpSpPr>
        <p:grpSpPr>
          <a:xfrm>
            <a:off x="4935415" y="1652253"/>
            <a:ext cx="2321169" cy="2569523"/>
            <a:chOff x="5247249" y="1690688"/>
            <a:chExt cx="2321169" cy="2569523"/>
          </a:xfrm>
        </p:grpSpPr>
        <p:sp>
          <p:nvSpPr>
            <p:cNvPr id="42" name="Rectangle: Rounded Corners 41">
              <a:extLst>
                <a:ext uri="{FF2B5EF4-FFF2-40B4-BE49-F238E27FC236}">
                  <a16:creationId xmlns:a16="http://schemas.microsoft.com/office/drawing/2014/main" id="{CA292688-E908-46E8-9A5F-0EDCF5EAE13E}"/>
                </a:ext>
              </a:extLst>
            </p:cNvPr>
            <p:cNvSpPr/>
            <p:nvPr/>
          </p:nvSpPr>
          <p:spPr>
            <a:xfrm>
              <a:off x="5247249" y="1690688"/>
              <a:ext cx="2321169" cy="256952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6198E3A6-9973-4FBF-A2AC-7F2F90F4796B}"/>
                </a:ext>
              </a:extLst>
            </p:cNvPr>
            <p:cNvGrpSpPr/>
            <p:nvPr/>
          </p:nvGrpSpPr>
          <p:grpSpPr>
            <a:xfrm>
              <a:off x="5608612" y="1965008"/>
              <a:ext cx="1598442" cy="2196465"/>
              <a:chOff x="5608612" y="1965008"/>
              <a:chExt cx="1598442" cy="2196465"/>
            </a:xfrm>
          </p:grpSpPr>
          <p:sp>
            <p:nvSpPr>
              <p:cNvPr id="43" name="Rectangle 42">
                <a:extLst>
                  <a:ext uri="{FF2B5EF4-FFF2-40B4-BE49-F238E27FC236}">
                    <a16:creationId xmlns:a16="http://schemas.microsoft.com/office/drawing/2014/main" id="{E2E18B65-0968-4E69-A933-D3D7C8F9FC80}"/>
                  </a:ext>
                </a:extLst>
              </p:cNvPr>
              <p:cNvSpPr/>
              <p:nvPr/>
            </p:nvSpPr>
            <p:spPr>
              <a:xfrm>
                <a:off x="5608612" y="1965008"/>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Abilities</a:t>
                </a:r>
              </a:p>
              <a:p>
                <a:pPr algn="ctr"/>
                <a:r>
                  <a:rPr lang="en-GB" dirty="0">
                    <a:solidFill>
                      <a:schemeClr val="accent6">
                        <a:lumMod val="50000"/>
                      </a:schemeClr>
                    </a:solidFill>
                  </a:rPr>
                  <a:t>Skills</a:t>
                </a:r>
              </a:p>
            </p:txBody>
          </p:sp>
          <p:sp>
            <p:nvSpPr>
              <p:cNvPr id="44" name="Rectangle 43">
                <a:extLst>
                  <a:ext uri="{FF2B5EF4-FFF2-40B4-BE49-F238E27FC236}">
                    <a16:creationId xmlns:a16="http://schemas.microsoft.com/office/drawing/2014/main" id="{57D5E86F-48A6-490F-A0F5-8C7B7481AE1E}"/>
                  </a:ext>
                </a:extLst>
              </p:cNvPr>
              <p:cNvSpPr/>
              <p:nvPr/>
            </p:nvSpPr>
            <p:spPr>
              <a:xfrm>
                <a:off x="5608612" y="3134573"/>
                <a:ext cx="1598442" cy="10269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Desired outcome, i.e. motivations</a:t>
                </a:r>
              </a:p>
            </p:txBody>
          </p:sp>
          <p:cxnSp>
            <p:nvCxnSpPr>
              <p:cNvPr id="46" name="Straight Connector 45">
                <a:extLst>
                  <a:ext uri="{FF2B5EF4-FFF2-40B4-BE49-F238E27FC236}">
                    <a16:creationId xmlns:a16="http://schemas.microsoft.com/office/drawing/2014/main" id="{C2332575-794A-48DC-A956-CCF5FFCA101F}"/>
                  </a:ext>
                </a:extLst>
              </p:cNvPr>
              <p:cNvCxnSpPr>
                <a:cxnSpLocks/>
                <a:stCxn id="43" idx="2"/>
                <a:endCxn id="44" idx="0"/>
              </p:cNvCxnSpPr>
              <p:nvPr/>
            </p:nvCxnSpPr>
            <p:spPr>
              <a:xfrm>
                <a:off x="6407833" y="2696528"/>
                <a:ext cx="0" cy="43804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5ADCC61A-3B70-4F58-A215-6DCB92B0C05D}"/>
              </a:ext>
            </a:extLst>
          </p:cNvPr>
          <p:cNvGrpSpPr/>
          <p:nvPr/>
        </p:nvGrpSpPr>
        <p:grpSpPr>
          <a:xfrm>
            <a:off x="7943555" y="1652252"/>
            <a:ext cx="4037428" cy="2569523"/>
            <a:chOff x="225083" y="1690688"/>
            <a:chExt cx="4037428" cy="2569523"/>
          </a:xfrm>
        </p:grpSpPr>
        <p:sp>
          <p:nvSpPr>
            <p:cNvPr id="56" name="Rectangle: Rounded Corners 55">
              <a:extLst>
                <a:ext uri="{FF2B5EF4-FFF2-40B4-BE49-F238E27FC236}">
                  <a16:creationId xmlns:a16="http://schemas.microsoft.com/office/drawing/2014/main" id="{B77AC9E4-43A8-4FC1-B44C-62FFEDD155CC}"/>
                </a:ext>
              </a:extLst>
            </p:cNvPr>
            <p:cNvSpPr/>
            <p:nvPr/>
          </p:nvSpPr>
          <p:spPr>
            <a:xfrm>
              <a:off x="225083" y="1690688"/>
              <a:ext cx="4037428" cy="256952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7E850C1F-1C0C-4BDD-B950-9D6AD043D8A5}"/>
                </a:ext>
              </a:extLst>
            </p:cNvPr>
            <p:cNvSpPr/>
            <p:nvPr/>
          </p:nvSpPr>
          <p:spPr>
            <a:xfrm>
              <a:off x="370177" y="2032389"/>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Personal life demands</a:t>
              </a:r>
            </a:p>
          </p:txBody>
        </p:sp>
        <p:sp>
          <p:nvSpPr>
            <p:cNvPr id="51" name="Rectangle 50">
              <a:extLst>
                <a:ext uri="{FF2B5EF4-FFF2-40B4-BE49-F238E27FC236}">
                  <a16:creationId xmlns:a16="http://schemas.microsoft.com/office/drawing/2014/main" id="{43080C16-D812-4EF3-A5D0-0A32C4A8B28B}"/>
                </a:ext>
              </a:extLst>
            </p:cNvPr>
            <p:cNvSpPr/>
            <p:nvPr/>
          </p:nvSpPr>
          <p:spPr>
            <a:xfrm>
              <a:off x="2436641" y="2032389"/>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Infrastructure</a:t>
              </a:r>
            </a:p>
          </p:txBody>
        </p:sp>
        <p:sp>
          <p:nvSpPr>
            <p:cNvPr id="52" name="Rectangle 51">
              <a:extLst>
                <a:ext uri="{FF2B5EF4-FFF2-40B4-BE49-F238E27FC236}">
                  <a16:creationId xmlns:a16="http://schemas.microsoft.com/office/drawing/2014/main" id="{6F18605E-6561-45B1-AB0B-99CA3AFDD051}"/>
                </a:ext>
              </a:extLst>
            </p:cNvPr>
            <p:cNvSpPr/>
            <p:nvPr/>
          </p:nvSpPr>
          <p:spPr>
            <a:xfrm>
              <a:off x="2436641" y="3134574"/>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Accessibility</a:t>
              </a:r>
            </a:p>
          </p:txBody>
        </p:sp>
        <p:sp>
          <p:nvSpPr>
            <p:cNvPr id="53" name="Rectangle 52">
              <a:extLst>
                <a:ext uri="{FF2B5EF4-FFF2-40B4-BE49-F238E27FC236}">
                  <a16:creationId xmlns:a16="http://schemas.microsoft.com/office/drawing/2014/main" id="{7AB22B9D-81FA-42F2-A174-9B3F530B8567}"/>
                </a:ext>
              </a:extLst>
            </p:cNvPr>
            <p:cNvSpPr/>
            <p:nvPr/>
          </p:nvSpPr>
          <p:spPr>
            <a:xfrm>
              <a:off x="370177" y="3127875"/>
              <a:ext cx="1598442" cy="73152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Potential barriers</a:t>
              </a:r>
            </a:p>
          </p:txBody>
        </p:sp>
        <p:cxnSp>
          <p:nvCxnSpPr>
            <p:cNvPr id="54" name="Straight Arrow Connector 53">
              <a:extLst>
                <a:ext uri="{FF2B5EF4-FFF2-40B4-BE49-F238E27FC236}">
                  <a16:creationId xmlns:a16="http://schemas.microsoft.com/office/drawing/2014/main" id="{4C4D99A9-2DBC-46C2-98F5-20400D03F1BB}"/>
                </a:ext>
              </a:extLst>
            </p:cNvPr>
            <p:cNvCxnSpPr>
              <a:cxnSpLocks/>
              <a:endCxn id="53" idx="0"/>
            </p:cNvCxnSpPr>
            <p:nvPr/>
          </p:nvCxnSpPr>
          <p:spPr>
            <a:xfrm>
              <a:off x="1169398" y="2777361"/>
              <a:ext cx="0" cy="35051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0CCA79-EDEC-4FCA-9D62-A81F8A5494A5}"/>
                </a:ext>
              </a:extLst>
            </p:cNvPr>
            <p:cNvCxnSpPr>
              <a:stCxn id="50" idx="3"/>
              <a:endCxn id="51" idx="1"/>
            </p:cNvCxnSpPr>
            <p:nvPr/>
          </p:nvCxnSpPr>
          <p:spPr>
            <a:xfrm>
              <a:off x="1968619" y="2398149"/>
              <a:ext cx="46802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65AEAE-060F-47FA-8AD1-73592B2C860B}"/>
                </a:ext>
              </a:extLst>
            </p:cNvPr>
            <p:cNvCxnSpPr>
              <a:cxnSpLocks/>
            </p:cNvCxnSpPr>
            <p:nvPr/>
          </p:nvCxnSpPr>
          <p:spPr>
            <a:xfrm flipH="1">
              <a:off x="1968618" y="3479035"/>
              <a:ext cx="468025"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DAA56420-EF91-4680-A085-2CB26C2B8D0D}"/>
              </a:ext>
            </a:extLst>
          </p:cNvPr>
          <p:cNvCxnSpPr>
            <a:stCxn id="51" idx="2"/>
            <a:endCxn id="52" idx="0"/>
          </p:cNvCxnSpPr>
          <p:nvPr/>
        </p:nvCxnSpPr>
        <p:spPr>
          <a:xfrm>
            <a:off x="10954334" y="2725473"/>
            <a:ext cx="0" cy="37066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0" name="Arrow: Down 69">
            <a:extLst>
              <a:ext uri="{FF2B5EF4-FFF2-40B4-BE49-F238E27FC236}">
                <a16:creationId xmlns:a16="http://schemas.microsoft.com/office/drawing/2014/main" id="{40BDB979-CB05-4E7D-8403-480E733BA826}"/>
              </a:ext>
            </a:extLst>
          </p:cNvPr>
          <p:cNvSpPr/>
          <p:nvPr/>
        </p:nvSpPr>
        <p:spPr>
          <a:xfrm>
            <a:off x="5978767" y="4350421"/>
            <a:ext cx="234463" cy="439658"/>
          </a:xfrm>
          <a:prstGeom prst="down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Arrow: Down 70">
            <a:extLst>
              <a:ext uri="{FF2B5EF4-FFF2-40B4-BE49-F238E27FC236}">
                <a16:creationId xmlns:a16="http://schemas.microsoft.com/office/drawing/2014/main" id="{162E3EC2-7DAE-41F1-8DBA-59828A70592B}"/>
              </a:ext>
            </a:extLst>
          </p:cNvPr>
          <p:cNvSpPr/>
          <p:nvPr/>
        </p:nvSpPr>
        <p:spPr>
          <a:xfrm rot="19303109">
            <a:off x="4334991" y="4343196"/>
            <a:ext cx="234463" cy="439658"/>
          </a:xfrm>
          <a:prstGeom prst="down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Down 71">
            <a:extLst>
              <a:ext uri="{FF2B5EF4-FFF2-40B4-BE49-F238E27FC236}">
                <a16:creationId xmlns:a16="http://schemas.microsoft.com/office/drawing/2014/main" id="{A2DE21E3-3074-4CBD-B67B-074ADBE527C2}"/>
              </a:ext>
            </a:extLst>
          </p:cNvPr>
          <p:cNvSpPr/>
          <p:nvPr/>
        </p:nvSpPr>
        <p:spPr>
          <a:xfrm rot="2437881">
            <a:off x="7594204" y="4340146"/>
            <a:ext cx="234463" cy="439658"/>
          </a:xfrm>
          <a:prstGeom prst="down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47646670-230E-4E2D-9DD3-E2E3930588C1}"/>
              </a:ext>
            </a:extLst>
          </p:cNvPr>
          <p:cNvCxnSpPr>
            <a:stCxn id="42" idx="1"/>
            <a:endCxn id="40" idx="3"/>
          </p:cNvCxnSpPr>
          <p:nvPr/>
        </p:nvCxnSpPr>
        <p:spPr>
          <a:xfrm flipH="1">
            <a:off x="4248444" y="2937015"/>
            <a:ext cx="686971" cy="4575"/>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CC6AB3D-968C-4D1D-B6EF-2FFF2619CBAF}"/>
              </a:ext>
            </a:extLst>
          </p:cNvPr>
          <p:cNvCxnSpPr>
            <a:stCxn id="56" idx="1"/>
            <a:endCxn id="42" idx="3"/>
          </p:cNvCxnSpPr>
          <p:nvPr/>
        </p:nvCxnSpPr>
        <p:spPr>
          <a:xfrm flipH="1">
            <a:off x="7256584" y="2937014"/>
            <a:ext cx="686971" cy="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2391369C-F51E-4397-B2C8-6DE37DC7563A}"/>
              </a:ext>
            </a:extLst>
          </p:cNvPr>
          <p:cNvGrpSpPr/>
          <p:nvPr/>
        </p:nvGrpSpPr>
        <p:grpSpPr>
          <a:xfrm>
            <a:off x="2229730" y="4838164"/>
            <a:ext cx="7746600" cy="1983238"/>
            <a:chOff x="2229730" y="4838164"/>
            <a:chExt cx="7746600" cy="1983238"/>
          </a:xfrm>
        </p:grpSpPr>
        <p:grpSp>
          <p:nvGrpSpPr>
            <p:cNvPr id="21" name="Group 20">
              <a:extLst>
                <a:ext uri="{FF2B5EF4-FFF2-40B4-BE49-F238E27FC236}">
                  <a16:creationId xmlns:a16="http://schemas.microsoft.com/office/drawing/2014/main" id="{FD623D86-8A82-47B1-B0E1-069BBB54FD99}"/>
                </a:ext>
              </a:extLst>
            </p:cNvPr>
            <p:cNvGrpSpPr/>
            <p:nvPr/>
          </p:nvGrpSpPr>
          <p:grpSpPr>
            <a:xfrm>
              <a:off x="3267803" y="5158833"/>
              <a:ext cx="5664005" cy="1527818"/>
              <a:chOff x="131884" y="2487638"/>
              <a:chExt cx="5664005" cy="1527818"/>
            </a:xfrm>
          </p:grpSpPr>
          <p:sp>
            <p:nvSpPr>
              <p:cNvPr id="7" name="Rectangle 6">
                <a:extLst>
                  <a:ext uri="{FF2B5EF4-FFF2-40B4-BE49-F238E27FC236}">
                    <a16:creationId xmlns:a16="http://schemas.microsoft.com/office/drawing/2014/main" id="{7DF1D095-B527-4CF0-A26F-2CB65F26A2E3}"/>
                  </a:ext>
                </a:extLst>
              </p:cNvPr>
              <p:cNvSpPr/>
              <p:nvPr/>
            </p:nvSpPr>
            <p:spPr>
              <a:xfrm>
                <a:off x="2091690" y="2487638"/>
                <a:ext cx="1412631" cy="54864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Recreational walking</a:t>
                </a:r>
              </a:p>
            </p:txBody>
          </p:sp>
          <p:sp>
            <p:nvSpPr>
              <p:cNvPr id="8" name="Rectangle 7">
                <a:extLst>
                  <a:ext uri="{FF2B5EF4-FFF2-40B4-BE49-F238E27FC236}">
                    <a16:creationId xmlns:a16="http://schemas.microsoft.com/office/drawing/2014/main" id="{FBEF7847-DF7C-45CA-9146-A6807A106BE8}"/>
                  </a:ext>
                </a:extLst>
              </p:cNvPr>
              <p:cNvSpPr/>
              <p:nvPr/>
            </p:nvSpPr>
            <p:spPr>
              <a:xfrm>
                <a:off x="4051496" y="2487638"/>
                <a:ext cx="1744393" cy="54864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Mountaineering</a:t>
                </a:r>
              </a:p>
            </p:txBody>
          </p:sp>
          <p:sp>
            <p:nvSpPr>
              <p:cNvPr id="9" name="Rectangle 8">
                <a:extLst>
                  <a:ext uri="{FF2B5EF4-FFF2-40B4-BE49-F238E27FC236}">
                    <a16:creationId xmlns:a16="http://schemas.microsoft.com/office/drawing/2014/main" id="{1184F3D4-DD40-4BE4-B862-7347F6E00926}"/>
                  </a:ext>
                </a:extLst>
              </p:cNvPr>
              <p:cNvSpPr/>
              <p:nvPr/>
            </p:nvSpPr>
            <p:spPr>
              <a:xfrm>
                <a:off x="131884" y="2487638"/>
                <a:ext cx="1412631" cy="54864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“Utilitarian”  walking</a:t>
                </a:r>
              </a:p>
            </p:txBody>
          </p:sp>
          <p:cxnSp>
            <p:nvCxnSpPr>
              <p:cNvPr id="11" name="Straight Connector 10">
                <a:extLst>
                  <a:ext uri="{FF2B5EF4-FFF2-40B4-BE49-F238E27FC236}">
                    <a16:creationId xmlns:a16="http://schemas.microsoft.com/office/drawing/2014/main" id="{20D02E09-87D5-4618-B9DE-586354B279F9}"/>
                  </a:ext>
                </a:extLst>
              </p:cNvPr>
              <p:cNvCxnSpPr/>
              <p:nvPr/>
            </p:nvCxnSpPr>
            <p:spPr>
              <a:xfrm>
                <a:off x="1544515" y="2761958"/>
                <a:ext cx="547175"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7DE372C6-CD24-4859-B536-D455E74FA96E}"/>
                  </a:ext>
                </a:extLst>
              </p:cNvPr>
              <p:cNvCxnSpPr>
                <a:stCxn id="7" idx="3"/>
                <a:endCxn id="8" idx="1"/>
              </p:cNvCxnSpPr>
              <p:nvPr/>
            </p:nvCxnSpPr>
            <p:spPr>
              <a:xfrm>
                <a:off x="3504321" y="2761958"/>
                <a:ext cx="5471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C38F71-73DE-47A3-AFEB-C2593D5B8529}"/>
                  </a:ext>
                </a:extLst>
              </p:cNvPr>
              <p:cNvSpPr/>
              <p:nvPr/>
            </p:nvSpPr>
            <p:spPr>
              <a:xfrm>
                <a:off x="381003" y="3428999"/>
                <a:ext cx="5064366" cy="586457"/>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Different attitudes- different promotional messages</a:t>
                </a:r>
              </a:p>
              <a:p>
                <a:pPr algn="ctr"/>
                <a:r>
                  <a:rPr lang="en-GB" b="1" dirty="0">
                    <a:solidFill>
                      <a:schemeClr val="accent6">
                        <a:lumMod val="50000"/>
                      </a:schemeClr>
                    </a:solidFill>
                  </a:rPr>
                  <a:t>Engagement sustainability?</a:t>
                </a:r>
              </a:p>
            </p:txBody>
          </p:sp>
          <p:cxnSp>
            <p:nvCxnSpPr>
              <p:cNvPr id="16" name="Straight Arrow Connector 15">
                <a:extLst>
                  <a:ext uri="{FF2B5EF4-FFF2-40B4-BE49-F238E27FC236}">
                    <a16:creationId xmlns:a16="http://schemas.microsoft.com/office/drawing/2014/main" id="{23233C58-2F39-4C92-A6FD-8A111EB19539}"/>
                  </a:ext>
                </a:extLst>
              </p:cNvPr>
              <p:cNvCxnSpPr>
                <a:stCxn id="9" idx="2"/>
              </p:cNvCxnSpPr>
              <p:nvPr/>
            </p:nvCxnSpPr>
            <p:spPr>
              <a:xfrm>
                <a:off x="838200" y="3036278"/>
                <a:ext cx="0" cy="3927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130D70-CA46-4078-8A78-8290FEE60230}"/>
                  </a:ext>
                </a:extLst>
              </p:cNvPr>
              <p:cNvCxnSpPr/>
              <p:nvPr/>
            </p:nvCxnSpPr>
            <p:spPr>
              <a:xfrm>
                <a:off x="2813538" y="3036278"/>
                <a:ext cx="0" cy="3927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FA1A124-5EE6-43BD-A38F-F884E28760BD}"/>
                  </a:ext>
                </a:extLst>
              </p:cNvPr>
              <p:cNvCxnSpPr>
                <a:stCxn id="8" idx="2"/>
              </p:cNvCxnSpPr>
              <p:nvPr/>
            </p:nvCxnSpPr>
            <p:spPr>
              <a:xfrm flipH="1">
                <a:off x="4923692" y="3036278"/>
                <a:ext cx="1" cy="3927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Oval 88">
              <a:extLst>
                <a:ext uri="{FF2B5EF4-FFF2-40B4-BE49-F238E27FC236}">
                  <a16:creationId xmlns:a16="http://schemas.microsoft.com/office/drawing/2014/main" id="{679ADEC8-7485-4F92-8C78-115A594821AD}"/>
                </a:ext>
              </a:extLst>
            </p:cNvPr>
            <p:cNvSpPr/>
            <p:nvPr/>
          </p:nvSpPr>
          <p:spPr>
            <a:xfrm>
              <a:off x="2229730" y="4838164"/>
              <a:ext cx="7746600" cy="19832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68293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838200" y="225629"/>
            <a:ext cx="10515600" cy="1325563"/>
          </a:xfrm>
        </p:spPr>
        <p:txBody>
          <a:bodyPr/>
          <a:lstStyle/>
          <a:p>
            <a:r>
              <a:rPr lang="en-GB" b="1" dirty="0">
                <a:solidFill>
                  <a:srgbClr val="FFFF00"/>
                </a:solidFill>
                <a:effectLst>
                  <a:outerShdw blurRad="38100" dist="38100" dir="2700000" algn="tl">
                    <a:srgbClr val="000000">
                      <a:alpha val="43137"/>
                    </a:srgbClr>
                  </a:outerShdw>
                </a:effectLst>
              </a:rPr>
              <a:t>My perspective as a walk leader</a:t>
            </a:r>
            <a:endParaRPr lang="en-GB" dirty="0"/>
          </a:p>
        </p:txBody>
      </p:sp>
      <p:sp>
        <p:nvSpPr>
          <p:cNvPr id="5" name="Content Placeholder 4"/>
          <p:cNvSpPr>
            <a:spLocks noGrp="1"/>
          </p:cNvSpPr>
          <p:nvPr>
            <p:ph idx="1"/>
          </p:nvPr>
        </p:nvSpPr>
        <p:spPr>
          <a:xfrm>
            <a:off x="410689" y="1552494"/>
            <a:ext cx="10515600" cy="4351338"/>
          </a:xfrm>
        </p:spPr>
        <p:txBody>
          <a:bodyPr/>
          <a:lstStyle/>
          <a:p>
            <a:r>
              <a:rPr lang="en-GB" dirty="0">
                <a:solidFill>
                  <a:srgbClr val="FFFF00"/>
                </a:solidFill>
                <a:effectLst>
                  <a:outerShdw blurRad="38100" dist="38100" dir="2700000" algn="tl">
                    <a:srgbClr val="000000">
                      <a:alpha val="43137"/>
                    </a:srgbClr>
                  </a:outerShdw>
                </a:effectLst>
              </a:rPr>
              <a:t>Choice of walks: Easier (5-10km); Medium (7-12 km); Harder (8-16 km)</a:t>
            </a:r>
          </a:p>
          <a:p>
            <a:r>
              <a:rPr lang="en-GB" dirty="0">
                <a:solidFill>
                  <a:srgbClr val="FFFF00"/>
                </a:solidFill>
                <a:effectLst>
                  <a:outerShdw blurRad="38100" dist="38100" dir="2700000" algn="tl">
                    <a:srgbClr val="000000">
                      <a:alpha val="43137"/>
                    </a:srgbClr>
                  </a:outerShdw>
                </a:effectLst>
              </a:rPr>
              <a:t>Defined/advertised routes – leader must follow exactly; risk assessed routes; field officer; update book; pre-booked transport (only 1 day walk back to the house/hotel); usually 30 min lunch; up to 1 hr before pickup; pickup near café/pub/hotel </a:t>
            </a:r>
          </a:p>
          <a:p>
            <a:r>
              <a:rPr lang="en-GB" dirty="0">
                <a:solidFill>
                  <a:srgbClr val="FFFF00"/>
                </a:solidFill>
                <a:effectLst>
                  <a:outerShdw blurRad="38100" dist="38100" dir="2700000" algn="tl">
                    <a:srgbClr val="000000">
                      <a:alpha val="43137"/>
                    </a:srgbClr>
                  </a:outerShdw>
                </a:effectLst>
              </a:rPr>
              <a:t>Eating: full breakfast menu; packed lunch; 3-4 course evening meals.  Circular tables; 1 leader per table; sociable</a:t>
            </a:r>
          </a:p>
          <a:p>
            <a:r>
              <a:rPr lang="en-GB" dirty="0">
                <a:solidFill>
                  <a:srgbClr val="FFFF00"/>
                </a:solidFill>
                <a:effectLst>
                  <a:outerShdw blurRad="38100" dist="38100" dir="2700000" algn="tl">
                    <a:srgbClr val="000000">
                      <a:alpha val="43137"/>
                    </a:srgbClr>
                  </a:outerShdw>
                </a:effectLst>
              </a:rPr>
              <a:t>Evening social activities (optional): quiz, local talk, dancing, team games, visits</a:t>
            </a:r>
          </a:p>
          <a:p>
            <a:endParaRPr lang="en-GB"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6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838200" y="225629"/>
            <a:ext cx="10515600" cy="1325563"/>
          </a:xfrm>
        </p:spPr>
        <p:txBody>
          <a:bodyPr/>
          <a:lstStyle/>
          <a:p>
            <a:r>
              <a:rPr lang="en-GB" b="1" dirty="0">
                <a:solidFill>
                  <a:srgbClr val="FFFF00"/>
                </a:solidFill>
                <a:effectLst>
                  <a:outerShdw blurRad="38100" dist="38100" dir="2700000" algn="tl">
                    <a:srgbClr val="000000">
                      <a:alpha val="43137"/>
                    </a:srgbClr>
                  </a:outerShdw>
                </a:effectLst>
              </a:rPr>
              <a:t>My perspective as a walk leader</a:t>
            </a:r>
            <a:endParaRPr lang="en-GB" dirty="0"/>
          </a:p>
        </p:txBody>
      </p:sp>
      <p:sp>
        <p:nvSpPr>
          <p:cNvPr id="5" name="Content Placeholder 4"/>
          <p:cNvSpPr>
            <a:spLocks noGrp="1"/>
          </p:cNvSpPr>
          <p:nvPr>
            <p:ph idx="1"/>
          </p:nvPr>
        </p:nvSpPr>
        <p:spPr>
          <a:xfrm>
            <a:off x="410689" y="1552494"/>
            <a:ext cx="10515600" cy="4351338"/>
          </a:xfrm>
        </p:spPr>
        <p:txBody>
          <a:bodyPr/>
          <a:lstStyle/>
          <a:p>
            <a:r>
              <a:rPr lang="en-GB" dirty="0">
                <a:solidFill>
                  <a:srgbClr val="92D050"/>
                </a:solidFill>
                <a:effectLst>
                  <a:outerShdw blurRad="38100" dist="38100" dir="2700000" algn="tl">
                    <a:srgbClr val="000000">
                      <a:alpha val="43137"/>
                    </a:srgbClr>
                  </a:outerShdw>
                </a:effectLst>
              </a:rPr>
              <a:t>Choice of walks: Easier (5-10km); Medium (7-12 km); Harder (8-16 km)</a:t>
            </a:r>
          </a:p>
          <a:p>
            <a:r>
              <a:rPr lang="en-GB" dirty="0">
                <a:solidFill>
                  <a:srgbClr val="92D050"/>
                </a:solidFill>
                <a:effectLst>
                  <a:outerShdw blurRad="38100" dist="38100" dir="2700000" algn="tl">
                    <a:srgbClr val="000000">
                      <a:alpha val="43137"/>
                    </a:srgbClr>
                  </a:outerShdw>
                </a:effectLst>
              </a:rPr>
              <a:t>Defined/advertised routes – leader must follow exactly; risk assessed routes; field officer; update book; pre-booked transport </a:t>
            </a:r>
            <a:r>
              <a:rPr lang="en-GB" dirty="0">
                <a:solidFill>
                  <a:srgbClr val="FFC000"/>
                </a:solidFill>
                <a:effectLst>
                  <a:outerShdw blurRad="38100" dist="38100" dir="2700000" algn="tl">
                    <a:srgbClr val="000000">
                      <a:alpha val="43137"/>
                    </a:srgbClr>
                  </a:outerShdw>
                </a:effectLst>
              </a:rPr>
              <a:t>(only 1 day walk back to the house/hotel)</a:t>
            </a:r>
            <a:r>
              <a:rPr lang="en-GB" dirty="0">
                <a:solidFill>
                  <a:srgbClr val="FFFF00"/>
                </a:solidFill>
                <a:effectLst>
                  <a:outerShdw blurRad="38100" dist="38100" dir="2700000" algn="tl">
                    <a:srgbClr val="000000">
                      <a:alpha val="43137"/>
                    </a:srgbClr>
                  </a:outerShdw>
                </a:effectLst>
              </a:rPr>
              <a:t>; usually 30 min lunch; up to 1 hr before pickup; pickup near café/pub/hotel </a:t>
            </a:r>
          </a:p>
          <a:p>
            <a:r>
              <a:rPr lang="en-GB" dirty="0">
                <a:solidFill>
                  <a:srgbClr val="FF0000"/>
                </a:solidFill>
                <a:effectLst>
                  <a:outerShdw blurRad="38100" dist="38100" dir="2700000" algn="tl">
                    <a:srgbClr val="000000">
                      <a:alpha val="43137"/>
                    </a:srgbClr>
                  </a:outerShdw>
                </a:effectLst>
              </a:rPr>
              <a:t>Eating: full breakfast menu; packed lunch; 3-4 course evening meals.  Circular tables; 1 leader per table; sociable</a:t>
            </a:r>
          </a:p>
          <a:p>
            <a:r>
              <a:rPr lang="en-GB" dirty="0">
                <a:solidFill>
                  <a:srgbClr val="FF0000"/>
                </a:solidFill>
                <a:effectLst>
                  <a:outerShdw blurRad="38100" dist="38100" dir="2700000" algn="tl">
                    <a:srgbClr val="000000">
                      <a:alpha val="43137"/>
                    </a:srgbClr>
                  </a:outerShdw>
                </a:effectLst>
              </a:rPr>
              <a:t>Evening social activities (optional): quiz, local talk, dancing, team games, visits</a:t>
            </a:r>
          </a:p>
          <a:p>
            <a:endParaRPr lang="en-GB"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8953994" y="261256"/>
            <a:ext cx="2493440" cy="923330"/>
          </a:xfrm>
          <a:prstGeom prst="rect">
            <a:avLst/>
          </a:prstGeom>
          <a:noFill/>
        </p:spPr>
        <p:txBody>
          <a:bodyPr wrap="none" rtlCol="0">
            <a:spAutoFit/>
          </a:bodyPr>
          <a:lstStyle/>
          <a:p>
            <a:r>
              <a:rPr lang="en-GB" dirty="0">
                <a:solidFill>
                  <a:srgbClr val="92D050"/>
                </a:solidFill>
                <a:effectLst>
                  <a:outerShdw blurRad="38100" dist="38100" dir="2700000" algn="tl">
                    <a:srgbClr val="000000">
                      <a:alpha val="43137"/>
                    </a:srgbClr>
                  </a:outerShdw>
                </a:effectLst>
              </a:rPr>
              <a:t>Green = like</a:t>
            </a:r>
          </a:p>
          <a:p>
            <a:r>
              <a:rPr lang="en-GB" dirty="0">
                <a:solidFill>
                  <a:srgbClr val="FFC000"/>
                </a:solidFill>
                <a:effectLst>
                  <a:outerShdw blurRad="38100" dist="38100" dir="2700000" algn="tl">
                    <a:srgbClr val="000000">
                      <a:alpha val="43137"/>
                    </a:srgbClr>
                  </a:outerShdw>
                </a:effectLst>
              </a:rPr>
              <a:t>Orange = indifferent</a:t>
            </a:r>
          </a:p>
          <a:p>
            <a:r>
              <a:rPr lang="en-GB" dirty="0">
                <a:solidFill>
                  <a:srgbClr val="FF0000"/>
                </a:solidFill>
                <a:effectLst>
                  <a:outerShdw blurRad="38100" dist="38100" dir="2700000" algn="tl">
                    <a:srgbClr val="000000">
                      <a:alpha val="43137"/>
                    </a:srgbClr>
                  </a:outerShdw>
                </a:effectLst>
              </a:rPr>
              <a:t>Red = could do without !</a:t>
            </a:r>
          </a:p>
        </p:txBody>
      </p:sp>
    </p:spTree>
    <p:extLst>
      <p:ext uri="{BB962C8B-B14F-4D97-AF65-F5344CB8AC3E}">
        <p14:creationId xmlns:p14="http://schemas.microsoft.com/office/powerpoint/2010/main" val="1667678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22" b="2653"/>
          <a:stretch/>
        </p:blipFill>
        <p:spPr bwMode="auto">
          <a:xfrm>
            <a:off x="1662546" y="225630"/>
            <a:ext cx="8668986" cy="6486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02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89" b="3186"/>
          <a:stretch/>
        </p:blipFill>
        <p:spPr bwMode="auto">
          <a:xfrm>
            <a:off x="1389407" y="249383"/>
            <a:ext cx="8759742" cy="6483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40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737" b="3239"/>
          <a:stretch/>
        </p:blipFill>
        <p:spPr bwMode="auto">
          <a:xfrm>
            <a:off x="1365663" y="142504"/>
            <a:ext cx="8744691" cy="650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86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41" b="2475"/>
          <a:stretch/>
        </p:blipFill>
        <p:spPr bwMode="auto">
          <a:xfrm>
            <a:off x="1151903" y="0"/>
            <a:ext cx="93602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03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52" t="11655" r="1645" b="2879"/>
          <a:stretch/>
        </p:blipFill>
        <p:spPr bwMode="auto">
          <a:xfrm>
            <a:off x="2208810" y="795647"/>
            <a:ext cx="7445829" cy="583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07573" y="149317"/>
            <a:ext cx="6058005" cy="646331"/>
          </a:xfrm>
          <a:prstGeom prst="rect">
            <a:avLst/>
          </a:prstGeom>
          <a:noFill/>
        </p:spPr>
        <p:txBody>
          <a:bodyPr wrap="none" rtlCol="0">
            <a:spAutoFit/>
          </a:bodyPr>
          <a:lstStyle/>
          <a:p>
            <a:r>
              <a:rPr lang="en-GB" sz="3600" dirty="0">
                <a:solidFill>
                  <a:schemeClr val="accent6">
                    <a:lumMod val="50000"/>
                  </a:schemeClr>
                </a:solidFill>
                <a:latin typeface="Arial" panose="020B0604020202020204" pitchFamily="34" charset="0"/>
                <a:cs typeface="Arial" panose="020B0604020202020204" pitchFamily="34" charset="0"/>
              </a:rPr>
              <a:t>Variations in Guided Walking</a:t>
            </a:r>
          </a:p>
        </p:txBody>
      </p:sp>
    </p:spTree>
    <p:extLst>
      <p:ext uri="{BB962C8B-B14F-4D97-AF65-F5344CB8AC3E}">
        <p14:creationId xmlns:p14="http://schemas.microsoft.com/office/powerpoint/2010/main" val="176023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37" b="3837"/>
          <a:stretch/>
        </p:blipFill>
        <p:spPr bwMode="auto">
          <a:xfrm>
            <a:off x="843143" y="201881"/>
            <a:ext cx="6575961" cy="485700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711" b="3071"/>
          <a:stretch/>
        </p:blipFill>
        <p:spPr bwMode="auto">
          <a:xfrm>
            <a:off x="2504203" y="748146"/>
            <a:ext cx="6767698" cy="46432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647" b="3233"/>
          <a:stretch/>
        </p:blipFill>
        <p:spPr bwMode="auto">
          <a:xfrm>
            <a:off x="4286986" y="1638794"/>
            <a:ext cx="5364925" cy="44176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710" b="3143"/>
          <a:stretch/>
        </p:blipFill>
        <p:spPr bwMode="auto">
          <a:xfrm>
            <a:off x="5888052" y="2550226"/>
            <a:ext cx="5431724" cy="43077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558886" y="23752"/>
            <a:ext cx="4599336" cy="584775"/>
          </a:xfrm>
          <a:prstGeom prst="rect">
            <a:avLst/>
          </a:prstGeom>
          <a:noFill/>
        </p:spPr>
        <p:txBody>
          <a:bodyPr wrap="none" rtlCol="0">
            <a:spAutoFit/>
          </a:bodyPr>
          <a:lstStyle/>
          <a:p>
            <a:r>
              <a:rPr lang="en-GB" sz="3200" b="1" dirty="0">
                <a:solidFill>
                  <a:schemeClr val="accent6">
                    <a:lumMod val="50000"/>
                  </a:schemeClr>
                </a:solidFill>
                <a:latin typeface="Arial" panose="020B0604020202020204" pitchFamily="34" charset="0"/>
                <a:cs typeface="Arial" panose="020B0604020202020204" pitchFamily="34" charset="0"/>
              </a:rPr>
              <a:t>Sophisticated web site</a:t>
            </a:r>
          </a:p>
        </p:txBody>
      </p:sp>
      <p:sp>
        <p:nvSpPr>
          <p:cNvPr id="4" name="TextBox 3"/>
          <p:cNvSpPr txBox="1"/>
          <p:nvPr/>
        </p:nvSpPr>
        <p:spPr>
          <a:xfrm>
            <a:off x="320634" y="5961412"/>
            <a:ext cx="4237057" cy="646331"/>
          </a:xfrm>
          <a:prstGeom prst="rect">
            <a:avLst/>
          </a:prstGeom>
          <a:noFill/>
        </p:spPr>
        <p:txBody>
          <a:bodyPr wrap="none" rtlCol="0">
            <a:spAutoFit/>
          </a:bodyPr>
          <a:lstStyle/>
          <a:p>
            <a:r>
              <a:rPr lang="en-GB" sz="3600" b="1" dirty="0">
                <a:solidFill>
                  <a:schemeClr val="accent6">
                    <a:lumMod val="50000"/>
                  </a:schemeClr>
                </a:solidFill>
                <a:latin typeface="Arial" panose="020B0604020202020204" pitchFamily="34" charset="0"/>
                <a:cs typeface="Arial" panose="020B0604020202020204" pitchFamily="34" charset="0"/>
              </a:rPr>
              <a:t>250 – 300 holidays</a:t>
            </a:r>
          </a:p>
        </p:txBody>
      </p:sp>
    </p:spTree>
    <p:extLst>
      <p:ext uri="{BB962C8B-B14F-4D97-AF65-F5344CB8AC3E}">
        <p14:creationId xmlns:p14="http://schemas.microsoft.com/office/powerpoint/2010/main" val="17412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accent6">
                    <a:lumMod val="50000"/>
                  </a:schemeClr>
                </a:solidFill>
                <a:latin typeface="Arial" panose="020B0604020202020204" pitchFamily="34" charset="0"/>
                <a:cs typeface="Arial" panose="020B0604020202020204" pitchFamily="34" charset="0"/>
              </a:rPr>
              <a:t>Exciting? Adventurous? </a:t>
            </a:r>
            <a:br>
              <a:rPr lang="en-GB" dirty="0">
                <a:solidFill>
                  <a:schemeClr val="accent6">
                    <a:lumMod val="50000"/>
                  </a:schemeClr>
                </a:solidFill>
                <a:latin typeface="Arial" panose="020B0604020202020204" pitchFamily="34" charset="0"/>
                <a:cs typeface="Arial" panose="020B0604020202020204" pitchFamily="34" charset="0"/>
              </a:rPr>
            </a:br>
            <a:r>
              <a:rPr lang="en-GB" dirty="0">
                <a:solidFill>
                  <a:schemeClr val="accent6">
                    <a:lumMod val="50000"/>
                  </a:schemeClr>
                </a:solidFill>
                <a:latin typeface="Arial" panose="020B0604020202020204" pitchFamily="34" charset="0"/>
                <a:cs typeface="Arial" panose="020B0604020202020204" pitchFamily="34" charset="0"/>
              </a:rPr>
              <a:t>Some issues.</a:t>
            </a:r>
          </a:p>
        </p:txBody>
      </p:sp>
      <p:sp>
        <p:nvSpPr>
          <p:cNvPr id="3" name="Content Placeholder 2"/>
          <p:cNvSpPr>
            <a:spLocks noGrp="1"/>
          </p:cNvSpPr>
          <p:nvPr>
            <p:ph idx="1"/>
          </p:nvPr>
        </p:nvSpPr>
        <p:spPr/>
        <p:txBody>
          <a:bodyPr>
            <a:noAutofit/>
          </a:bodyPr>
          <a:lstStyle/>
          <a:p>
            <a:r>
              <a:rPr lang="en-GB" sz="3200" dirty="0">
                <a:latin typeface="Arial" panose="020B0604020202020204" pitchFamily="34" charset="0"/>
                <a:cs typeface="Arial" panose="020B0604020202020204" pitchFamily="34" charset="0"/>
              </a:rPr>
              <a:t>Ben Nevis</a:t>
            </a:r>
          </a:p>
          <a:p>
            <a:r>
              <a:rPr lang="en-GB" sz="3200" dirty="0" err="1">
                <a:latin typeface="Arial" panose="020B0604020202020204" pitchFamily="34" charset="0"/>
                <a:cs typeface="Arial" panose="020B0604020202020204" pitchFamily="34" charset="0"/>
              </a:rPr>
              <a:t>Sca</a:t>
            </a:r>
            <a:r>
              <a:rPr lang="en-GB" sz="3200" dirty="0">
                <a:latin typeface="Arial" panose="020B0604020202020204" pitchFamily="34" charset="0"/>
                <a:cs typeface="Arial" panose="020B0604020202020204" pitchFamily="34" charset="0"/>
              </a:rPr>
              <a:t> Fell</a:t>
            </a:r>
          </a:p>
          <a:p>
            <a:r>
              <a:rPr lang="en-GB" sz="3200" dirty="0">
                <a:latin typeface="Arial" panose="020B0604020202020204" pitchFamily="34" charset="0"/>
                <a:cs typeface="Arial" panose="020B0604020202020204" pitchFamily="34" charset="0"/>
              </a:rPr>
              <a:t>Corsica</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Medical Forms? Self declaration…??</a:t>
            </a:r>
          </a:p>
          <a:p>
            <a:r>
              <a:rPr lang="en-GB" sz="3200" dirty="0">
                <a:latin typeface="Arial" panose="020B0604020202020204" pitchFamily="34" charset="0"/>
                <a:cs typeface="Arial" panose="020B0604020202020204" pitchFamily="34" charset="0"/>
              </a:rPr>
              <a:t>Big Responsibility</a:t>
            </a:r>
          </a:p>
          <a:p>
            <a:r>
              <a:rPr lang="en-GB" sz="3200" dirty="0">
                <a:latin typeface="Arial" panose="020B0604020202020204" pitchFamily="34" charset="0"/>
                <a:cs typeface="Arial" panose="020B0604020202020204" pitchFamily="34" charset="0"/>
              </a:rPr>
              <a:t>No sat phone?</a:t>
            </a:r>
          </a:p>
          <a:p>
            <a:r>
              <a:rPr lang="en-GB" sz="3200" dirty="0">
                <a:latin typeface="Arial" panose="020B0604020202020204" pitchFamily="34" charset="0"/>
                <a:cs typeface="Arial" panose="020B0604020202020204" pitchFamily="34" charset="0"/>
              </a:rPr>
              <a:t>No pay?</a:t>
            </a:r>
          </a:p>
        </p:txBody>
      </p:sp>
    </p:spTree>
    <p:extLst>
      <p:ext uri="{BB962C8B-B14F-4D97-AF65-F5344CB8AC3E}">
        <p14:creationId xmlns:p14="http://schemas.microsoft.com/office/powerpoint/2010/main" val="389022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5618-268B-48B9-AC79-63002012D1CE}"/>
              </a:ext>
            </a:extLst>
          </p:cNvPr>
          <p:cNvSpPr>
            <a:spLocks noGrp="1"/>
          </p:cNvSpPr>
          <p:nvPr>
            <p:ph type="title"/>
          </p:nvPr>
        </p:nvSpPr>
        <p:spPr>
          <a:solidFill>
            <a:schemeClr val="bg1"/>
          </a:solidFill>
        </p:spPr>
        <p:txBody>
          <a:bodyPr>
            <a:noAutofit/>
          </a:bodyPr>
          <a:lstStyle/>
          <a:p>
            <a:pPr algn="ctr"/>
            <a:r>
              <a:rPr lang="en-GB" sz="3600" dirty="0">
                <a:solidFill>
                  <a:schemeClr val="accent6">
                    <a:lumMod val="50000"/>
                  </a:schemeClr>
                </a:solidFill>
                <a:latin typeface="Arial" panose="020B0604020202020204" pitchFamily="34" charset="0"/>
                <a:cs typeface="Arial" panose="020B0604020202020204" pitchFamily="34" charset="0"/>
              </a:rPr>
              <a:t>MPH: The impact of walking on health attitudes and behaviour and environmental attitudes and pro-environmental behaviour.</a:t>
            </a:r>
          </a:p>
        </p:txBody>
      </p:sp>
      <p:sp>
        <p:nvSpPr>
          <p:cNvPr id="8" name="Content Placeholder 7">
            <a:extLst>
              <a:ext uri="{FF2B5EF4-FFF2-40B4-BE49-F238E27FC236}">
                <a16:creationId xmlns:a16="http://schemas.microsoft.com/office/drawing/2014/main" id="{FEE41F64-FEB7-4C8E-84B2-57661CFB61C7}"/>
              </a:ext>
            </a:extLst>
          </p:cNvPr>
          <p:cNvSpPr>
            <a:spLocks noGrp="1"/>
          </p:cNvSpPr>
          <p:nvPr>
            <p:ph idx="1"/>
          </p:nvPr>
        </p:nvSpPr>
        <p:spPr>
          <a:xfrm>
            <a:off x="838200" y="2140495"/>
            <a:ext cx="10515600" cy="4604862"/>
          </a:xfrm>
          <a:solidFill>
            <a:schemeClr val="bg1"/>
          </a:solidFill>
        </p:spPr>
        <p:txBody>
          <a:bodyPr/>
          <a:lstStyle/>
          <a:p>
            <a:r>
              <a:rPr lang="en-GB" dirty="0">
                <a:solidFill>
                  <a:schemeClr val="accent6">
                    <a:lumMod val="50000"/>
                  </a:schemeClr>
                </a:solidFill>
                <a:latin typeface="Arial" panose="020B0604020202020204" pitchFamily="34" charset="0"/>
                <a:cs typeface="Arial" panose="020B0604020202020204" pitchFamily="34" charset="0"/>
              </a:rPr>
              <a:t>Longitudinal  qualitative study</a:t>
            </a:r>
          </a:p>
          <a:p>
            <a:r>
              <a:rPr lang="en-GB" dirty="0">
                <a:solidFill>
                  <a:schemeClr val="accent6">
                    <a:lumMod val="50000"/>
                  </a:schemeClr>
                </a:solidFill>
                <a:latin typeface="Arial" panose="020B0604020202020204" pitchFamily="34" charset="0"/>
                <a:cs typeface="Arial" panose="020B0604020202020204" pitchFamily="34" charset="0"/>
              </a:rPr>
              <a:t>Paths for All Health Walk participants (mean age: 65)</a:t>
            </a:r>
          </a:p>
          <a:p>
            <a:endParaRPr lang="en-GB" dirty="0">
              <a:solidFill>
                <a:schemeClr val="accent6">
                  <a:lumMod val="50000"/>
                </a:schemeClr>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2E9F9012-4B53-464D-8A61-8DFD94EAA2CD}"/>
              </a:ext>
            </a:extLst>
          </p:cNvPr>
          <p:cNvGrpSpPr/>
          <p:nvPr/>
        </p:nvGrpSpPr>
        <p:grpSpPr>
          <a:xfrm>
            <a:off x="2385378" y="3429000"/>
            <a:ext cx="7824672" cy="3165141"/>
            <a:chOff x="2385378" y="3087228"/>
            <a:chExt cx="7824672" cy="3165141"/>
          </a:xfrm>
        </p:grpSpPr>
        <p:grpSp>
          <p:nvGrpSpPr>
            <p:cNvPr id="10" name="Group 9">
              <a:extLst>
                <a:ext uri="{FF2B5EF4-FFF2-40B4-BE49-F238E27FC236}">
                  <a16:creationId xmlns:a16="http://schemas.microsoft.com/office/drawing/2014/main" id="{826F887E-EC85-4E7E-A36E-0A3E219217F8}"/>
                </a:ext>
              </a:extLst>
            </p:cNvPr>
            <p:cNvGrpSpPr/>
            <p:nvPr/>
          </p:nvGrpSpPr>
          <p:grpSpPr>
            <a:xfrm>
              <a:off x="2385379" y="3087228"/>
              <a:ext cx="7739281" cy="755176"/>
              <a:chOff x="683568" y="2827006"/>
              <a:chExt cx="7632848" cy="628149"/>
            </a:xfrm>
          </p:grpSpPr>
          <p:sp>
            <p:nvSpPr>
              <p:cNvPr id="11" name="Rounded Rectangle 5">
                <a:extLst>
                  <a:ext uri="{FF2B5EF4-FFF2-40B4-BE49-F238E27FC236}">
                    <a16:creationId xmlns:a16="http://schemas.microsoft.com/office/drawing/2014/main" id="{1B6E0381-EB34-4619-BC76-37A4DBB251E3}"/>
                  </a:ext>
                </a:extLst>
              </p:cNvPr>
              <p:cNvSpPr/>
              <p:nvPr/>
            </p:nvSpPr>
            <p:spPr bwMode="auto">
              <a:xfrm>
                <a:off x="683568" y="2827006"/>
                <a:ext cx="1922362" cy="619109"/>
              </a:xfrm>
              <a:prstGeom prst="roundRect">
                <a:avLst/>
              </a:prstGeom>
              <a:solidFill>
                <a:srgbClr val="CCFF99"/>
              </a:solidFill>
              <a:ln w="9525" cap="flat" cmpd="sng" algn="ctr">
                <a:solidFill>
                  <a:srgbClr val="00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a:solidFill>
                      <a:srgbClr val="C00000"/>
                    </a:solidFill>
                    <a:latin typeface="Arial" panose="020B0604020202020204" pitchFamily="34" charset="0"/>
                    <a:cs typeface="Arial" panose="020B0604020202020204" pitchFamily="34" charset="0"/>
                  </a:rPr>
                  <a:t>H</a:t>
                </a:r>
                <a:r>
                  <a:rPr kumimoji="0" lang="en-GB" b="1" i="0" u="none" strike="noStrike" cap="none" normalizeH="0" baseline="0" dirty="0">
                    <a:ln>
                      <a:noFill/>
                    </a:ln>
                    <a:solidFill>
                      <a:srgbClr val="C00000"/>
                    </a:solidFill>
                    <a:effectLst/>
                    <a:latin typeface="Arial" panose="020B0604020202020204" pitchFamily="34" charset="0"/>
                    <a:cs typeface="Arial" panose="020B0604020202020204" pitchFamily="34" charset="0"/>
                  </a:rPr>
                  <a:t>ealth awareness</a:t>
                </a:r>
              </a:p>
            </p:txBody>
          </p:sp>
          <p:sp>
            <p:nvSpPr>
              <p:cNvPr id="12" name="Rounded Rectangle 6">
                <a:extLst>
                  <a:ext uri="{FF2B5EF4-FFF2-40B4-BE49-F238E27FC236}">
                    <a16:creationId xmlns:a16="http://schemas.microsoft.com/office/drawing/2014/main" id="{8AB9193B-05CB-4B86-B7FD-73EC4159AFB2}"/>
                  </a:ext>
                </a:extLst>
              </p:cNvPr>
              <p:cNvSpPr/>
              <p:nvPr/>
            </p:nvSpPr>
            <p:spPr bwMode="auto">
              <a:xfrm>
                <a:off x="3538347" y="2839565"/>
                <a:ext cx="1956690" cy="615589"/>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a:ln>
                      <a:noFill/>
                    </a:ln>
                    <a:solidFill>
                      <a:srgbClr val="C00000"/>
                    </a:solidFill>
                    <a:effectLst/>
                    <a:latin typeface="Arial" panose="020B0604020202020204" pitchFamily="34" charset="0"/>
                    <a:ea typeface="ＭＳ Ｐゴシック" charset="-128"/>
                    <a:cs typeface="Arial" panose="020B0604020202020204" pitchFamily="34" charset="0"/>
                  </a:rPr>
                  <a:t>More active lifestyle</a:t>
                </a:r>
              </a:p>
            </p:txBody>
          </p:sp>
          <p:sp>
            <p:nvSpPr>
              <p:cNvPr id="13" name="Rounded Rectangle 7">
                <a:extLst>
                  <a:ext uri="{FF2B5EF4-FFF2-40B4-BE49-F238E27FC236}">
                    <a16:creationId xmlns:a16="http://schemas.microsoft.com/office/drawing/2014/main" id="{E38477DA-6354-457B-82DF-B31B208631A8}"/>
                  </a:ext>
                </a:extLst>
              </p:cNvPr>
              <p:cNvSpPr/>
              <p:nvPr/>
            </p:nvSpPr>
            <p:spPr bwMode="auto">
              <a:xfrm>
                <a:off x="6444208" y="2836045"/>
                <a:ext cx="1872208" cy="619110"/>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a:solidFill>
                      <a:srgbClr val="C00000"/>
                    </a:solidFill>
                    <a:latin typeface="Arial" panose="020B0604020202020204" pitchFamily="34" charset="0"/>
                    <a:cs typeface="Arial" panose="020B0604020202020204" pitchFamily="34" charset="0"/>
                  </a:rPr>
                  <a:t>Active transport</a:t>
                </a:r>
                <a:endParaRPr kumimoji="0" lang="en-GB"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14" name="Right Arrow 8">
                <a:extLst>
                  <a:ext uri="{FF2B5EF4-FFF2-40B4-BE49-F238E27FC236}">
                    <a16:creationId xmlns:a16="http://schemas.microsoft.com/office/drawing/2014/main" id="{9EFE92D2-812C-4123-8DE4-8D95368522EC}"/>
                  </a:ext>
                </a:extLst>
              </p:cNvPr>
              <p:cNvSpPr/>
              <p:nvPr/>
            </p:nvSpPr>
            <p:spPr bwMode="auto">
              <a:xfrm>
                <a:off x="2873962" y="3028548"/>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sp>
            <p:nvSpPr>
              <p:cNvPr id="15" name="Right Arrow 9">
                <a:extLst>
                  <a:ext uri="{FF2B5EF4-FFF2-40B4-BE49-F238E27FC236}">
                    <a16:creationId xmlns:a16="http://schemas.microsoft.com/office/drawing/2014/main" id="{63CE3C9A-F37E-4A03-ABC8-D5E701B0EF06}"/>
                  </a:ext>
                </a:extLst>
              </p:cNvPr>
              <p:cNvSpPr/>
              <p:nvPr/>
            </p:nvSpPr>
            <p:spPr bwMode="auto">
              <a:xfrm>
                <a:off x="5796136" y="3083176"/>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grpSp>
        <p:grpSp>
          <p:nvGrpSpPr>
            <p:cNvPr id="16" name="Group 15">
              <a:extLst>
                <a:ext uri="{FF2B5EF4-FFF2-40B4-BE49-F238E27FC236}">
                  <a16:creationId xmlns:a16="http://schemas.microsoft.com/office/drawing/2014/main" id="{4C7DA4FC-FC22-4B22-A4D9-E2FD7E378B35}"/>
                </a:ext>
              </a:extLst>
            </p:cNvPr>
            <p:cNvGrpSpPr/>
            <p:nvPr/>
          </p:nvGrpSpPr>
          <p:grpSpPr>
            <a:xfrm>
              <a:off x="2385379" y="4292209"/>
              <a:ext cx="7824671" cy="755176"/>
              <a:chOff x="683568" y="3934857"/>
              <a:chExt cx="7629453" cy="927101"/>
            </a:xfrm>
          </p:grpSpPr>
          <p:sp>
            <p:nvSpPr>
              <p:cNvPr id="17" name="Rounded Rectangle 11">
                <a:extLst>
                  <a:ext uri="{FF2B5EF4-FFF2-40B4-BE49-F238E27FC236}">
                    <a16:creationId xmlns:a16="http://schemas.microsoft.com/office/drawing/2014/main" id="{C13B1848-4A13-4018-8443-0CCCBDCAD8B5}"/>
                  </a:ext>
                </a:extLst>
              </p:cNvPr>
              <p:cNvSpPr/>
              <p:nvPr/>
            </p:nvSpPr>
            <p:spPr bwMode="auto">
              <a:xfrm>
                <a:off x="683568" y="4077072"/>
                <a:ext cx="1922362" cy="642671"/>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rgbClr val="C00000"/>
                    </a:solidFill>
                    <a:effectLst/>
                    <a:latin typeface="Arial" panose="020B0604020202020204" pitchFamily="34" charset="0"/>
                    <a:ea typeface="ＭＳ Ｐゴシック" charset="-128"/>
                    <a:cs typeface="Arial" panose="020B0604020202020204" pitchFamily="34" charset="0"/>
                  </a:rPr>
                  <a:t>Connectedness to nature</a:t>
                </a:r>
              </a:p>
            </p:txBody>
          </p:sp>
          <p:sp>
            <p:nvSpPr>
              <p:cNvPr id="18" name="Rounded Rectangle 12">
                <a:extLst>
                  <a:ext uri="{FF2B5EF4-FFF2-40B4-BE49-F238E27FC236}">
                    <a16:creationId xmlns:a16="http://schemas.microsoft.com/office/drawing/2014/main" id="{CCDAC8EF-3F0A-4548-8517-32561AED9182}"/>
                  </a:ext>
                </a:extLst>
              </p:cNvPr>
              <p:cNvSpPr/>
              <p:nvPr/>
            </p:nvSpPr>
            <p:spPr bwMode="auto">
              <a:xfrm>
                <a:off x="3538347" y="4077072"/>
                <a:ext cx="1956690" cy="642671"/>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1" dirty="0">
                    <a:solidFill>
                      <a:srgbClr val="C00000"/>
                    </a:solidFill>
                    <a:latin typeface="Arial" panose="020B0604020202020204" pitchFamily="34" charset="0"/>
                    <a:cs typeface="Arial" panose="020B0604020202020204" pitchFamily="34" charset="0"/>
                  </a:rPr>
                  <a:t>Ecological awareness</a:t>
                </a:r>
                <a:endParaRPr kumimoji="0" lang="en-GB" sz="16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19" name="Rounded Rectangle 13">
                <a:extLst>
                  <a:ext uri="{FF2B5EF4-FFF2-40B4-BE49-F238E27FC236}">
                    <a16:creationId xmlns:a16="http://schemas.microsoft.com/office/drawing/2014/main" id="{2E9E94AA-8BF7-4E1D-BA0A-E7FBA524DA2D}"/>
                  </a:ext>
                </a:extLst>
              </p:cNvPr>
              <p:cNvSpPr/>
              <p:nvPr/>
            </p:nvSpPr>
            <p:spPr bwMode="auto">
              <a:xfrm>
                <a:off x="6440813" y="3934857"/>
                <a:ext cx="1872208" cy="927101"/>
              </a:xfrm>
              <a:prstGeom prst="roundRect">
                <a:avLst/>
              </a:prstGeom>
              <a:solidFill>
                <a:srgbClr val="CCFF99"/>
              </a:solidFill>
              <a:ln w="9525" cap="flat" cmpd="sng" algn="ctr">
                <a:solidFill>
                  <a:srgbClr val="00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1" dirty="0">
                    <a:solidFill>
                      <a:srgbClr val="C00000"/>
                    </a:solidFill>
                    <a:latin typeface="Arial" panose="020B0604020202020204" pitchFamily="34" charset="0"/>
                    <a:cs typeface="Arial" panose="020B0604020202020204" pitchFamily="34" charset="0"/>
                  </a:rPr>
                  <a:t>Pro-environmental behaviour</a:t>
                </a:r>
                <a:endParaRPr kumimoji="0" lang="en-GB" sz="16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20" name="Right Arrow 14">
                <a:extLst>
                  <a:ext uri="{FF2B5EF4-FFF2-40B4-BE49-F238E27FC236}">
                    <a16:creationId xmlns:a16="http://schemas.microsoft.com/office/drawing/2014/main" id="{F0B4BC6B-978C-40AF-9A8D-4832793FB4B5}"/>
                  </a:ext>
                </a:extLst>
              </p:cNvPr>
              <p:cNvSpPr/>
              <p:nvPr/>
            </p:nvSpPr>
            <p:spPr bwMode="auto">
              <a:xfrm>
                <a:off x="5796136" y="4290395"/>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sp>
            <p:nvSpPr>
              <p:cNvPr id="21" name="Right Arrow 15">
                <a:extLst>
                  <a:ext uri="{FF2B5EF4-FFF2-40B4-BE49-F238E27FC236}">
                    <a16:creationId xmlns:a16="http://schemas.microsoft.com/office/drawing/2014/main" id="{35103CE9-AB76-4135-A5E8-5785BDA48F33}"/>
                  </a:ext>
                </a:extLst>
              </p:cNvPr>
              <p:cNvSpPr/>
              <p:nvPr/>
            </p:nvSpPr>
            <p:spPr bwMode="auto">
              <a:xfrm>
                <a:off x="2868145" y="4290395"/>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grpSp>
        <p:grpSp>
          <p:nvGrpSpPr>
            <p:cNvPr id="22" name="Group 21">
              <a:extLst>
                <a:ext uri="{FF2B5EF4-FFF2-40B4-BE49-F238E27FC236}">
                  <a16:creationId xmlns:a16="http://schemas.microsoft.com/office/drawing/2014/main" id="{B673B829-BB31-4987-B492-7D2577D68B28}"/>
                </a:ext>
              </a:extLst>
            </p:cNvPr>
            <p:cNvGrpSpPr/>
            <p:nvPr/>
          </p:nvGrpSpPr>
          <p:grpSpPr>
            <a:xfrm>
              <a:off x="2385378" y="5497190"/>
              <a:ext cx="7824671" cy="755179"/>
              <a:chOff x="683568" y="5124344"/>
              <a:chExt cx="7632848" cy="896944"/>
            </a:xfrm>
          </p:grpSpPr>
          <p:sp>
            <p:nvSpPr>
              <p:cNvPr id="23" name="Rounded Rectangle 23">
                <a:extLst>
                  <a:ext uri="{FF2B5EF4-FFF2-40B4-BE49-F238E27FC236}">
                    <a16:creationId xmlns:a16="http://schemas.microsoft.com/office/drawing/2014/main" id="{F525B37C-A684-4733-94CA-290E352B3813}"/>
                  </a:ext>
                </a:extLst>
              </p:cNvPr>
              <p:cNvSpPr/>
              <p:nvPr/>
            </p:nvSpPr>
            <p:spPr bwMode="auto">
              <a:xfrm>
                <a:off x="683568" y="5124344"/>
                <a:ext cx="1922362" cy="896944"/>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1" dirty="0">
                    <a:solidFill>
                      <a:srgbClr val="C00000"/>
                    </a:solidFill>
                    <a:latin typeface="Arial" panose="020B0604020202020204" pitchFamily="34" charset="0"/>
                    <a:cs typeface="Arial" panose="020B0604020202020204" pitchFamily="34" charset="0"/>
                  </a:rPr>
                  <a:t>Health and body awareness</a:t>
                </a:r>
                <a:endParaRPr kumimoji="0" lang="en-GB" sz="16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24" name="Rounded Rectangle 24">
                <a:extLst>
                  <a:ext uri="{FF2B5EF4-FFF2-40B4-BE49-F238E27FC236}">
                    <a16:creationId xmlns:a16="http://schemas.microsoft.com/office/drawing/2014/main" id="{4ECDFF4E-09F2-4192-8C3C-C04A81F83BB7}"/>
                  </a:ext>
                </a:extLst>
              </p:cNvPr>
              <p:cNvSpPr/>
              <p:nvPr/>
            </p:nvSpPr>
            <p:spPr bwMode="auto">
              <a:xfrm>
                <a:off x="3491880" y="5124346"/>
                <a:ext cx="1956690" cy="896942"/>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1" dirty="0">
                    <a:solidFill>
                      <a:srgbClr val="C00000"/>
                    </a:solidFill>
                    <a:latin typeface="Arial" panose="020B0604020202020204" pitchFamily="34" charset="0"/>
                    <a:cs typeface="Arial" panose="020B0604020202020204" pitchFamily="34" charset="0"/>
                  </a:rPr>
                  <a:t>Holistic approach to health</a:t>
                </a:r>
                <a:endParaRPr kumimoji="0" lang="en-GB" sz="16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25" name="Rounded Rectangle 25">
                <a:extLst>
                  <a:ext uri="{FF2B5EF4-FFF2-40B4-BE49-F238E27FC236}">
                    <a16:creationId xmlns:a16="http://schemas.microsoft.com/office/drawing/2014/main" id="{066EC69B-0740-4D76-AF20-912DB67B6B28}"/>
                  </a:ext>
                </a:extLst>
              </p:cNvPr>
              <p:cNvSpPr/>
              <p:nvPr/>
            </p:nvSpPr>
            <p:spPr bwMode="auto">
              <a:xfrm>
                <a:off x="6444208" y="5124348"/>
                <a:ext cx="1872208" cy="896940"/>
              </a:xfrm>
              <a:prstGeom prst="round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1" dirty="0">
                    <a:solidFill>
                      <a:srgbClr val="C00000"/>
                    </a:solidFill>
                    <a:latin typeface="Arial" panose="020B0604020202020204" pitchFamily="34" charset="0"/>
                    <a:cs typeface="Arial" panose="020B0604020202020204" pitchFamily="34" charset="0"/>
                  </a:rPr>
                  <a:t>Interconnected-ness with environment </a:t>
                </a:r>
                <a:endParaRPr kumimoji="0" lang="en-GB" sz="16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26" name="Right Arrow 26">
                <a:extLst>
                  <a:ext uri="{FF2B5EF4-FFF2-40B4-BE49-F238E27FC236}">
                    <a16:creationId xmlns:a16="http://schemas.microsoft.com/office/drawing/2014/main" id="{24D38DB2-D9DF-4A64-A1AA-420CB7EE90F0}"/>
                  </a:ext>
                </a:extLst>
              </p:cNvPr>
              <p:cNvSpPr/>
              <p:nvPr/>
            </p:nvSpPr>
            <p:spPr bwMode="auto">
              <a:xfrm>
                <a:off x="5799914" y="5464803"/>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sp>
            <p:nvSpPr>
              <p:cNvPr id="27" name="Right Arrow 27">
                <a:extLst>
                  <a:ext uri="{FF2B5EF4-FFF2-40B4-BE49-F238E27FC236}">
                    <a16:creationId xmlns:a16="http://schemas.microsoft.com/office/drawing/2014/main" id="{7C852D12-1071-47DA-A96C-478F1AFA162B}"/>
                  </a:ext>
                </a:extLst>
              </p:cNvPr>
              <p:cNvSpPr/>
              <p:nvPr/>
            </p:nvSpPr>
            <p:spPr bwMode="auto">
              <a:xfrm>
                <a:off x="2868458" y="5464801"/>
                <a:ext cx="432048" cy="216024"/>
              </a:xfrm>
              <a:prstGeom prs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rgbClr val="C00000"/>
                  </a:solidFill>
                  <a:effectLst/>
                  <a:latin typeface="Arial" panose="020B0604020202020204" pitchFamily="34" charset="0"/>
                  <a:ea typeface="ＭＳ Ｐゴシック" charset="-128"/>
                  <a:cs typeface="Arial" panose="020B0604020202020204" pitchFamily="34" charset="0"/>
                </a:endParaRPr>
              </a:p>
            </p:txBody>
          </p:sp>
        </p:grpSp>
      </p:grpSp>
    </p:spTree>
    <p:extLst>
      <p:ext uri="{BB962C8B-B14F-4D97-AF65-F5344CB8AC3E}">
        <p14:creationId xmlns:p14="http://schemas.microsoft.com/office/powerpoint/2010/main" val="2619746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717" y="270123"/>
            <a:ext cx="10515600" cy="1325563"/>
          </a:xfrm>
        </p:spPr>
        <p:txBody>
          <a:bodyPr/>
          <a:lstStyle/>
          <a:p>
            <a:pPr algn="ctr"/>
            <a:r>
              <a:rPr lang="en-GB" dirty="0">
                <a:solidFill>
                  <a:schemeClr val="accent6">
                    <a:lumMod val="50000"/>
                  </a:schemeClr>
                </a:solidFill>
                <a:latin typeface="Arial" panose="020B0604020202020204" pitchFamily="34" charset="0"/>
                <a:cs typeface="Arial" panose="020B0604020202020204" pitchFamily="34" charset="0"/>
              </a:rPr>
              <a:t>The role of outdoor education in walking promotion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38200" y="1825625"/>
            <a:ext cx="5181600" cy="3423269"/>
          </a:xfrm>
        </p:spPr>
        <p:txBody>
          <a:bodyPr>
            <a:normAutofit fontScale="85000" lnSpcReduction="10000"/>
          </a:bodyPr>
          <a:lstStyle/>
          <a:p>
            <a:r>
              <a:rPr lang="en-GB" dirty="0">
                <a:latin typeface="Arial" panose="020B0604020202020204" pitchFamily="34" charset="0"/>
                <a:cs typeface="Arial" panose="020B0604020202020204" pitchFamily="34" charset="0"/>
              </a:rPr>
              <a:t>Duke of Edinburgh’s Award (Expeditions)</a:t>
            </a:r>
          </a:p>
          <a:p>
            <a:r>
              <a:rPr lang="en-GB" dirty="0">
                <a:latin typeface="Arial" panose="020B0604020202020204" pitchFamily="34" charset="0"/>
                <a:cs typeface="Arial" panose="020B0604020202020204" pitchFamily="34" charset="0"/>
              </a:rPr>
              <a:t>World Challenge</a:t>
            </a:r>
          </a:p>
          <a:p>
            <a:r>
              <a:rPr lang="en-GB" dirty="0">
                <a:latin typeface="Arial" panose="020B0604020202020204" pitchFamily="34" charset="0"/>
                <a:cs typeface="Arial" panose="020B0604020202020204" pitchFamily="34" charset="0"/>
              </a:rPr>
              <a:t>British Exploring Society</a:t>
            </a:r>
          </a:p>
          <a:p>
            <a:r>
              <a:rPr lang="en-GB" dirty="0">
                <a:latin typeface="Arial" panose="020B0604020202020204" pitchFamily="34" charset="0"/>
                <a:cs typeface="Arial" panose="020B0604020202020204" pitchFamily="34" charset="0"/>
              </a:rPr>
              <a:t>Outdoor Education Centres</a:t>
            </a:r>
          </a:p>
          <a:p>
            <a:r>
              <a:rPr lang="en-GB" dirty="0">
                <a:latin typeface="Arial" panose="020B0604020202020204" pitchFamily="34" charset="0"/>
                <a:cs typeface="Arial" panose="020B0604020202020204" pitchFamily="34" charset="0"/>
              </a:rPr>
              <a:t>Colleges/Universities</a:t>
            </a:r>
          </a:p>
          <a:p>
            <a:r>
              <a:rPr lang="en-GB" dirty="0">
                <a:latin typeface="Arial" panose="020B0604020202020204" pitchFamily="34" charset="0"/>
                <a:cs typeface="Arial" panose="020B0604020202020204" pitchFamily="34" charset="0"/>
              </a:rPr>
              <a:t>BSc (Hons) Outdoor Education</a:t>
            </a:r>
          </a:p>
        </p:txBody>
      </p:sp>
      <p:sp>
        <p:nvSpPr>
          <p:cNvPr id="4" name="Content Placeholder 3"/>
          <p:cNvSpPr>
            <a:spLocks noGrp="1"/>
          </p:cNvSpPr>
          <p:nvPr>
            <p:ph sz="half" idx="2"/>
          </p:nvPr>
        </p:nvSpPr>
        <p:spPr>
          <a:xfrm>
            <a:off x="6096000" y="1825625"/>
            <a:ext cx="5181600" cy="3399518"/>
          </a:xfrm>
        </p:spPr>
        <p:txBody>
          <a:bodyPr>
            <a:normAutofit fontScale="85000" lnSpcReduction="10000"/>
          </a:bodyPr>
          <a:lstStyle/>
          <a:p>
            <a:r>
              <a:rPr lang="en-GB" dirty="0">
                <a:latin typeface="Arial" panose="020B0604020202020204" pitchFamily="34" charset="0"/>
                <a:cs typeface="Arial" panose="020B0604020202020204" pitchFamily="34" charset="0"/>
              </a:rPr>
              <a:t>Basic Expedition Leader’s Award (BELA)</a:t>
            </a:r>
          </a:p>
          <a:p>
            <a:r>
              <a:rPr lang="en-GB" dirty="0">
                <a:latin typeface="Arial" panose="020B0604020202020204" pitchFamily="34" charset="0"/>
                <a:cs typeface="Arial" panose="020B0604020202020204" pitchFamily="34" charset="0"/>
              </a:rPr>
              <a:t>Hill &amp; Moorland Leader (600m)</a:t>
            </a:r>
          </a:p>
          <a:p>
            <a:r>
              <a:rPr lang="en-GB" dirty="0">
                <a:latin typeface="Arial" panose="020B0604020202020204" pitchFamily="34" charset="0"/>
                <a:cs typeface="Arial" panose="020B0604020202020204" pitchFamily="34" charset="0"/>
              </a:rPr>
              <a:t>Mountain Leader (summer), MLS</a:t>
            </a:r>
          </a:p>
          <a:p>
            <a:r>
              <a:rPr lang="en-GB" dirty="0">
                <a:latin typeface="Arial" panose="020B0604020202020204" pitchFamily="34" charset="0"/>
                <a:cs typeface="Arial" panose="020B0604020202020204" pitchFamily="34" charset="0"/>
              </a:rPr>
              <a:t>Mountain Leader (Winter), MLW</a:t>
            </a:r>
          </a:p>
          <a:p>
            <a:r>
              <a:rPr lang="en-GB" dirty="0">
                <a:latin typeface="Arial" panose="020B0604020202020204" pitchFamily="34" charset="0"/>
                <a:cs typeface="Arial" panose="020B0604020202020204" pitchFamily="34" charset="0"/>
              </a:rPr>
              <a:t>International Mountain Leader (IML)</a:t>
            </a:r>
          </a:p>
          <a:p>
            <a:r>
              <a:rPr lang="en-GB" dirty="0">
                <a:latin typeface="Arial" panose="020B0604020202020204" pitchFamily="34" charset="0"/>
                <a:cs typeface="Arial" panose="020B0604020202020204" pitchFamily="34" charset="0"/>
              </a:rPr>
              <a:t>MIA/MIC; IFMGA Mountain Guide</a:t>
            </a:r>
          </a:p>
        </p:txBody>
      </p:sp>
      <p:sp>
        <p:nvSpPr>
          <p:cNvPr id="5" name="TextBox 4"/>
          <p:cNvSpPr txBox="1"/>
          <p:nvPr/>
        </p:nvSpPr>
        <p:spPr>
          <a:xfrm>
            <a:off x="1116280" y="5391398"/>
            <a:ext cx="10474037" cy="1077218"/>
          </a:xfrm>
          <a:prstGeom prst="rect">
            <a:avLst/>
          </a:prstGeom>
          <a:noFill/>
        </p:spPr>
        <p:txBody>
          <a:bodyPr wrap="square" rtlCol="0">
            <a:spAutoFit/>
          </a:bodyPr>
          <a:lstStyle/>
          <a:p>
            <a:pPr algn="ctr"/>
            <a:r>
              <a:rPr lang="en-GB" sz="3200" b="1" dirty="0">
                <a:solidFill>
                  <a:schemeClr val="accent6">
                    <a:lumMod val="50000"/>
                  </a:schemeClr>
                </a:solidFill>
                <a:latin typeface="Arial" panose="020B0604020202020204" pitchFamily="34" charset="0"/>
                <a:cs typeface="Arial" panose="020B0604020202020204" pitchFamily="34" charset="0"/>
              </a:rPr>
              <a:t>Can good quality leaders make a difference ? Motivation, sustainability, wider interests ?</a:t>
            </a:r>
          </a:p>
        </p:txBody>
      </p:sp>
    </p:spTree>
    <p:extLst>
      <p:ext uri="{BB962C8B-B14F-4D97-AF65-F5344CB8AC3E}">
        <p14:creationId xmlns:p14="http://schemas.microsoft.com/office/powerpoint/2010/main" val="203902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203" y="80122"/>
            <a:ext cx="10515600" cy="893656"/>
          </a:xfrm>
        </p:spPr>
        <p:txBody>
          <a:bodyPr>
            <a:normAutofit/>
          </a:bodyPr>
          <a:lstStyle/>
          <a:p>
            <a:r>
              <a:rPr lang="en-GB" sz="3600" dirty="0">
                <a:solidFill>
                  <a:schemeClr val="accent6">
                    <a:lumMod val="50000"/>
                  </a:schemeClr>
                </a:solidFill>
                <a:latin typeface="Arial" panose="020B0604020202020204" pitchFamily="34" charset="0"/>
                <a:cs typeface="Arial" panose="020B0604020202020204" pitchFamily="34" charset="0"/>
              </a:rPr>
              <a:t>HF Leader Evaluation (every week) by guests</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45" t="19714" r="4506" b="17461"/>
          <a:stretch/>
        </p:blipFill>
        <p:spPr bwMode="auto">
          <a:xfrm>
            <a:off x="1341910" y="846445"/>
            <a:ext cx="8482421" cy="4880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9702" y="5620326"/>
            <a:ext cx="11702370" cy="1015663"/>
          </a:xfrm>
          <a:prstGeom prst="rect">
            <a:avLst/>
          </a:prstGeom>
          <a:noFill/>
        </p:spPr>
        <p:txBody>
          <a:bodyPr wrap="none" rtlCol="0">
            <a:spAutoFit/>
          </a:bodyPr>
          <a:lstStyle/>
          <a:p>
            <a:pPr algn="ctr"/>
            <a:r>
              <a:rPr lang="en-GB" sz="3000" b="1" dirty="0">
                <a:latin typeface="Arial" panose="020B0604020202020204" pitchFamily="34" charset="0"/>
                <a:cs typeface="Arial" panose="020B0604020202020204" pitchFamily="34" charset="0"/>
              </a:rPr>
              <a:t>In Outdoor Education: debrief, review, evaluation, what next?  </a:t>
            </a:r>
          </a:p>
          <a:p>
            <a:pPr algn="ctr"/>
            <a:r>
              <a:rPr lang="en-GB" sz="3000" b="1" dirty="0">
                <a:latin typeface="Arial" panose="020B0604020202020204" pitchFamily="34" charset="0"/>
                <a:cs typeface="Arial" panose="020B0604020202020204" pitchFamily="34" charset="0"/>
              </a:rPr>
              <a:t>That’s standard or normal……professional vs recreational?</a:t>
            </a:r>
          </a:p>
        </p:txBody>
      </p:sp>
    </p:spTree>
    <p:extLst>
      <p:ext uri="{BB962C8B-B14F-4D97-AF65-F5344CB8AC3E}">
        <p14:creationId xmlns:p14="http://schemas.microsoft.com/office/powerpoint/2010/main" val="32801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75000"/>
                  </a:schemeClr>
                </a:solidFill>
                <a:latin typeface="Arial" panose="020B0604020202020204" pitchFamily="34" charset="0"/>
                <a:cs typeface="Arial" panose="020B0604020202020204" pitchFamily="34" charset="0"/>
              </a:rPr>
              <a:t>What are my main feelings/reasons for walking/mountaineering/ski touring ?  </a:t>
            </a:r>
          </a:p>
        </p:txBody>
      </p:sp>
      <p:sp>
        <p:nvSpPr>
          <p:cNvPr id="3" name="Content Placeholder 2"/>
          <p:cNvSpPr>
            <a:spLocks noGrp="1"/>
          </p:cNvSpPr>
          <p:nvPr>
            <p:ph sz="half" idx="1"/>
          </p:nvPr>
        </p:nvSpPr>
        <p:spPr>
          <a:xfrm>
            <a:off x="838200" y="1825625"/>
            <a:ext cx="5181600" cy="3957658"/>
          </a:xfrm>
        </p:spPr>
        <p:txBody>
          <a:bodyPr/>
          <a:lstStyle/>
          <a:p>
            <a:r>
              <a:rPr lang="en-GB" dirty="0">
                <a:latin typeface="Arial" panose="020B0604020202020204" pitchFamily="34" charset="0"/>
                <a:cs typeface="Arial" panose="020B0604020202020204" pitchFamily="34" charset="0"/>
              </a:rPr>
              <a:t>Reward (reach a summit; complete lists; physical fatigue, burn, euphoria)</a:t>
            </a:r>
          </a:p>
          <a:p>
            <a:r>
              <a:rPr lang="en-GB" dirty="0">
                <a:latin typeface="Arial" panose="020B0604020202020204" pitchFamily="34" charset="0"/>
                <a:cs typeface="Arial" panose="020B0604020202020204" pitchFamily="34" charset="0"/>
              </a:rPr>
              <a:t>“slow adventure” (Varley &amp; </a:t>
            </a:r>
            <a:r>
              <a:rPr lang="en-GB" dirty="0" err="1">
                <a:latin typeface="Arial" panose="020B0604020202020204" pitchFamily="34" charset="0"/>
                <a:cs typeface="Arial" panose="020B0604020202020204" pitchFamily="34" charset="0"/>
              </a:rPr>
              <a:t>Semple</a:t>
            </a:r>
            <a:r>
              <a:rPr lang="en-GB" dirty="0">
                <a:latin typeface="Arial" panose="020B0604020202020204" pitchFamily="34" charset="0"/>
                <a:cs typeface="Arial" panose="020B0604020202020204" pitchFamily="34" charset="0"/>
              </a:rPr>
              <a:t>, 2015)</a:t>
            </a:r>
          </a:p>
          <a:p>
            <a:r>
              <a:rPr lang="en-GB" dirty="0">
                <a:latin typeface="Arial" panose="020B0604020202020204" pitchFamily="34" charset="0"/>
                <a:cs typeface="Arial" panose="020B0604020202020204" pitchFamily="34" charset="0"/>
              </a:rPr>
              <a:t>Physical fitness/training for more/bigger/further – distant objectives/targets</a:t>
            </a:r>
          </a:p>
          <a:p>
            <a:r>
              <a:rPr lang="en-GB" dirty="0">
                <a:latin typeface="Arial" panose="020B0604020202020204" pitchFamily="34" charset="0"/>
                <a:cs typeface="Arial" panose="020B0604020202020204" pitchFamily="34" charset="0"/>
              </a:rPr>
              <a:t>“Professional profile”</a:t>
            </a:r>
          </a:p>
          <a:p>
            <a:endParaRPr lang="en-GB"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72200" y="1825625"/>
            <a:ext cx="5181600" cy="4017035"/>
          </a:xfrm>
        </p:spPr>
        <p:txBody>
          <a:bodyPr/>
          <a:lstStyle/>
          <a:p>
            <a:r>
              <a:rPr lang="en-GB" dirty="0">
                <a:latin typeface="Arial" panose="020B0604020202020204" pitchFamily="34" charset="0"/>
                <a:cs typeface="Arial" panose="020B0604020202020204" pitchFamily="34" charset="0"/>
              </a:rPr>
              <a:t>Personal ambition</a:t>
            </a:r>
          </a:p>
          <a:p>
            <a:r>
              <a:rPr lang="en-GB" dirty="0">
                <a:latin typeface="Arial" panose="020B0604020202020204" pitchFamily="34" charset="0"/>
                <a:cs typeface="Arial" panose="020B0604020202020204" pitchFamily="34" charset="0"/>
              </a:rPr>
              <a:t>Push limits – in past, but not so much now</a:t>
            </a:r>
          </a:p>
          <a:p>
            <a:r>
              <a:rPr lang="en-GB" dirty="0">
                <a:latin typeface="Arial" panose="020B0604020202020204" pitchFamily="34" charset="0"/>
                <a:cs typeface="Arial" panose="020B0604020202020204" pitchFamily="34" charset="0"/>
              </a:rPr>
              <a:t>Escape/recreate – work/life balance, manages stress</a:t>
            </a:r>
          </a:p>
          <a:p>
            <a:r>
              <a:rPr lang="en-GB" dirty="0">
                <a:latin typeface="Arial" panose="020B0604020202020204" pitchFamily="34" charset="0"/>
                <a:cs typeface="Arial" panose="020B0604020202020204" pitchFamily="34" charset="0"/>
              </a:rPr>
              <a:t>Professional development</a:t>
            </a:r>
          </a:p>
          <a:p>
            <a:endParaRPr lang="en-GB" dirty="0">
              <a:latin typeface="Arial" panose="020B0604020202020204" pitchFamily="34" charset="0"/>
              <a:cs typeface="Arial" panose="020B0604020202020204" pitchFamily="34" charset="0"/>
            </a:endParaRPr>
          </a:p>
        </p:txBody>
      </p:sp>
      <p:sp>
        <p:nvSpPr>
          <p:cNvPr id="5" name="TextBox 4"/>
          <p:cNvSpPr txBox="1"/>
          <p:nvPr/>
        </p:nvSpPr>
        <p:spPr>
          <a:xfrm>
            <a:off x="1187532" y="6053883"/>
            <a:ext cx="8341643" cy="646331"/>
          </a:xfrm>
          <a:prstGeom prst="rect">
            <a:avLst/>
          </a:prstGeom>
          <a:noFill/>
        </p:spPr>
        <p:txBody>
          <a:bodyPr wrap="none" rtlCol="0">
            <a:spAutoFit/>
          </a:bodyPr>
          <a:lstStyle/>
          <a:p>
            <a:r>
              <a:rPr lang="en-GB" dirty="0"/>
              <a:t>Varley, P., &amp; </a:t>
            </a:r>
            <a:r>
              <a:rPr lang="en-GB" dirty="0" err="1"/>
              <a:t>Semple</a:t>
            </a:r>
            <a:r>
              <a:rPr lang="en-GB" dirty="0"/>
              <a:t>, T. (2015). Nordic slow adventure: Explorations in time and nature. </a:t>
            </a:r>
          </a:p>
          <a:p>
            <a:r>
              <a:rPr lang="en-GB" i="1" dirty="0"/>
              <a:t>Scandinavian Journal of Hospitality and Tourism</a:t>
            </a:r>
            <a:r>
              <a:rPr lang="en-GB" dirty="0"/>
              <a:t>, 15(1-2), 73-90.</a:t>
            </a:r>
          </a:p>
        </p:txBody>
      </p:sp>
    </p:spTree>
    <p:extLst>
      <p:ext uri="{BB962C8B-B14F-4D97-AF65-F5344CB8AC3E}">
        <p14:creationId xmlns:p14="http://schemas.microsoft.com/office/powerpoint/2010/main" val="38229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lumMod val="50000"/>
                  </a:schemeClr>
                </a:solidFill>
                <a:latin typeface="Arial" panose="020B0604020202020204" pitchFamily="34" charset="0"/>
                <a:cs typeface="Arial" panose="020B0604020202020204" pitchFamily="34" charset="0"/>
              </a:rPr>
              <a:t>Which could be transferable to others/active transport maybe ?  </a:t>
            </a:r>
          </a:p>
        </p:txBody>
      </p:sp>
      <p:sp>
        <p:nvSpPr>
          <p:cNvPr id="3" name="Content Placeholder 2"/>
          <p:cNvSpPr>
            <a:spLocks noGrp="1"/>
          </p:cNvSpPr>
          <p:nvPr>
            <p:ph sz="half" idx="1"/>
          </p:nvPr>
        </p:nvSpPr>
        <p:spPr>
          <a:xfrm>
            <a:off x="434715" y="1825625"/>
            <a:ext cx="5585085" cy="3957658"/>
          </a:xfrm>
        </p:spPr>
        <p:txBody>
          <a:bodyPr>
            <a:noAutofit/>
          </a:bodyPr>
          <a:lstStyle/>
          <a:p>
            <a:r>
              <a:rPr lang="en-GB" sz="2600" dirty="0">
                <a:solidFill>
                  <a:srgbClr val="FF0000"/>
                </a:solidFill>
                <a:latin typeface="Arial" panose="020B0604020202020204" pitchFamily="34" charset="0"/>
                <a:cs typeface="Arial" panose="020B0604020202020204" pitchFamily="34" charset="0"/>
              </a:rPr>
              <a:t>Reward (reach a summit; complete lists; physical fatigue, burn, euphoria) – SAVE MONEY</a:t>
            </a:r>
          </a:p>
          <a:p>
            <a:r>
              <a:rPr lang="en-GB" sz="2600" dirty="0">
                <a:latin typeface="Arial" panose="020B0604020202020204" pitchFamily="34" charset="0"/>
                <a:cs typeface="Arial" panose="020B0604020202020204" pitchFamily="34" charset="0"/>
              </a:rPr>
              <a:t>“slow adventure” (Varley &amp; </a:t>
            </a:r>
            <a:r>
              <a:rPr lang="en-GB" sz="2600" dirty="0" err="1">
                <a:latin typeface="Arial" panose="020B0604020202020204" pitchFamily="34" charset="0"/>
                <a:cs typeface="Arial" panose="020B0604020202020204" pitchFamily="34" charset="0"/>
              </a:rPr>
              <a:t>Semple</a:t>
            </a:r>
            <a:r>
              <a:rPr lang="en-GB" sz="2600" dirty="0">
                <a:latin typeface="Arial" panose="020B0604020202020204" pitchFamily="34" charset="0"/>
                <a:cs typeface="Arial" panose="020B0604020202020204" pitchFamily="34" charset="0"/>
              </a:rPr>
              <a:t>, 2015)</a:t>
            </a:r>
          </a:p>
          <a:p>
            <a:r>
              <a:rPr lang="en-GB" sz="2600" dirty="0">
                <a:solidFill>
                  <a:srgbClr val="FF0000"/>
                </a:solidFill>
                <a:latin typeface="Arial" panose="020B0604020202020204" pitchFamily="34" charset="0"/>
                <a:cs typeface="Arial" panose="020B0604020202020204" pitchFamily="34" charset="0"/>
              </a:rPr>
              <a:t>Physical fitness/training for more/bigger/further – distant objectives/targets. TRAIN FOR AN EVENT/HOLIDAY</a:t>
            </a:r>
          </a:p>
          <a:p>
            <a:r>
              <a:rPr lang="en-GB" sz="2600" dirty="0">
                <a:latin typeface="Arial" panose="020B0604020202020204" pitchFamily="34" charset="0"/>
                <a:cs typeface="Arial" panose="020B0604020202020204" pitchFamily="34" charset="0"/>
              </a:rPr>
              <a:t>“Professional profile” (Boris?)</a:t>
            </a:r>
          </a:p>
          <a:p>
            <a:endParaRPr lang="en-GB" sz="26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72199" y="1825625"/>
            <a:ext cx="5585085" cy="4017035"/>
          </a:xfrm>
        </p:spPr>
        <p:txBody>
          <a:bodyPr>
            <a:normAutofit/>
          </a:bodyPr>
          <a:lstStyle/>
          <a:p>
            <a:r>
              <a:rPr lang="en-GB" dirty="0">
                <a:solidFill>
                  <a:srgbClr val="FF0000"/>
                </a:solidFill>
                <a:latin typeface="Arial" panose="020B0604020202020204" pitchFamily="34" charset="0"/>
                <a:cs typeface="Arial" panose="020B0604020202020204" pitchFamily="34" charset="0"/>
              </a:rPr>
              <a:t>Personal ambition??</a:t>
            </a:r>
          </a:p>
          <a:p>
            <a:r>
              <a:rPr lang="en-GB" dirty="0">
                <a:solidFill>
                  <a:srgbClr val="FF0000"/>
                </a:solidFill>
                <a:latin typeface="Arial" panose="020B0604020202020204" pitchFamily="34" charset="0"/>
                <a:cs typeface="Arial" panose="020B0604020202020204" pitchFamily="34" charset="0"/>
              </a:rPr>
              <a:t>Push limits?? </a:t>
            </a:r>
            <a:r>
              <a:rPr lang="en-GB" dirty="0">
                <a:latin typeface="Arial" panose="020B0604020202020204" pitchFamily="34" charset="0"/>
                <a:cs typeface="Arial" panose="020B0604020202020204" pitchFamily="34" charset="0"/>
              </a:rPr>
              <a:t>– in past, but not so much now </a:t>
            </a:r>
            <a:r>
              <a:rPr lang="en-GB" dirty="0">
                <a:solidFill>
                  <a:srgbClr val="FF0000"/>
                </a:solidFill>
                <a:latin typeface="Arial" panose="020B0604020202020204" pitchFamily="34" charset="0"/>
                <a:cs typeface="Arial" panose="020B0604020202020204" pitchFamily="34" charset="0"/>
              </a:rPr>
              <a:t>RACE TO WORK?</a:t>
            </a:r>
          </a:p>
          <a:p>
            <a:r>
              <a:rPr lang="en-GB" dirty="0">
                <a:solidFill>
                  <a:srgbClr val="FF0000"/>
                </a:solidFill>
                <a:latin typeface="Arial" panose="020B0604020202020204" pitchFamily="34" charset="0"/>
                <a:cs typeface="Arial" panose="020B0604020202020204" pitchFamily="34" charset="0"/>
              </a:rPr>
              <a:t>Escape/recreate</a:t>
            </a:r>
            <a:r>
              <a:rPr lang="en-GB" dirty="0">
                <a:latin typeface="Arial" panose="020B0604020202020204" pitchFamily="34" charset="0"/>
                <a:cs typeface="Arial" panose="020B0604020202020204" pitchFamily="34" charset="0"/>
              </a:rPr>
              <a:t> – work/life balance, </a:t>
            </a:r>
            <a:r>
              <a:rPr lang="en-GB" dirty="0">
                <a:solidFill>
                  <a:srgbClr val="FF0000"/>
                </a:solidFill>
                <a:latin typeface="Arial" panose="020B0604020202020204" pitchFamily="34" charset="0"/>
                <a:cs typeface="Arial" panose="020B0604020202020204" pitchFamily="34" charset="0"/>
              </a:rPr>
              <a:t>manages stress YES</a:t>
            </a:r>
          </a:p>
          <a:p>
            <a:r>
              <a:rPr lang="en-GB" dirty="0">
                <a:latin typeface="Arial" panose="020B0604020202020204" pitchFamily="34" charset="0"/>
                <a:cs typeface="Arial" panose="020B0604020202020204" pitchFamily="34" charset="0"/>
              </a:rPr>
              <a:t>Professional development</a:t>
            </a:r>
            <a:r>
              <a:rPr lang="en-GB" dirty="0">
                <a:solidFill>
                  <a:srgbClr val="FF0000"/>
                </a:solidFill>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p:txBody>
      </p:sp>
      <p:sp>
        <p:nvSpPr>
          <p:cNvPr id="5" name="TextBox 4"/>
          <p:cNvSpPr txBox="1"/>
          <p:nvPr/>
        </p:nvSpPr>
        <p:spPr>
          <a:xfrm>
            <a:off x="1187532" y="6053883"/>
            <a:ext cx="8341643" cy="646331"/>
          </a:xfrm>
          <a:prstGeom prst="rect">
            <a:avLst/>
          </a:prstGeom>
          <a:noFill/>
        </p:spPr>
        <p:txBody>
          <a:bodyPr wrap="none" rtlCol="0">
            <a:spAutoFit/>
          </a:bodyPr>
          <a:lstStyle/>
          <a:p>
            <a:r>
              <a:rPr lang="en-GB" dirty="0"/>
              <a:t>Varley, P., &amp; </a:t>
            </a:r>
            <a:r>
              <a:rPr lang="en-GB" dirty="0" err="1"/>
              <a:t>Semple</a:t>
            </a:r>
            <a:r>
              <a:rPr lang="en-GB" dirty="0"/>
              <a:t>, T. (2015). Nordic slow adventure: Explorations in time and nature. </a:t>
            </a:r>
          </a:p>
          <a:p>
            <a:r>
              <a:rPr lang="en-GB" i="1" dirty="0"/>
              <a:t>Scandinavian Journal of Hospitality and Tourism</a:t>
            </a:r>
            <a:r>
              <a:rPr lang="en-GB" dirty="0"/>
              <a:t>, 15(1-2), 73-90.</a:t>
            </a:r>
          </a:p>
        </p:txBody>
      </p:sp>
    </p:spTree>
    <p:extLst>
      <p:ext uri="{BB962C8B-B14F-4D97-AF65-F5344CB8AC3E}">
        <p14:creationId xmlns:p14="http://schemas.microsoft.com/office/powerpoint/2010/main" val="2315613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D217C-DB52-4613-8E1C-F5F7BAC39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8603" y="6038075"/>
            <a:ext cx="2634793" cy="757244"/>
          </a:xfrm>
          <a:prstGeom prst="rect">
            <a:avLst/>
          </a:prstGeom>
        </p:spPr>
      </p:pic>
      <p:sp>
        <p:nvSpPr>
          <p:cNvPr id="4" name="Title 3">
            <a:extLst>
              <a:ext uri="{FF2B5EF4-FFF2-40B4-BE49-F238E27FC236}">
                <a16:creationId xmlns:a16="http://schemas.microsoft.com/office/drawing/2014/main" id="{66393608-F146-471A-94D4-7B4EA0305C73}"/>
              </a:ext>
            </a:extLst>
          </p:cNvPr>
          <p:cNvSpPr>
            <a:spLocks noGrp="1"/>
          </p:cNvSpPr>
          <p:nvPr>
            <p:ph type="title"/>
          </p:nvPr>
        </p:nvSpPr>
        <p:spPr>
          <a:xfrm>
            <a:off x="838200" y="340241"/>
            <a:ext cx="10515600" cy="1325563"/>
          </a:xfrm>
        </p:spPr>
        <p:txBody>
          <a:bodyPr/>
          <a:lstStyle/>
          <a:p>
            <a:pPr algn="ctr"/>
            <a:r>
              <a:rPr lang="en-GB" b="1" dirty="0">
                <a:solidFill>
                  <a:schemeClr val="accent6">
                    <a:lumMod val="50000"/>
                  </a:schemeClr>
                </a:solidFill>
              </a:rPr>
              <a:t>Teaching the next generation of outdoor educators</a:t>
            </a:r>
          </a:p>
        </p:txBody>
      </p:sp>
      <p:sp>
        <p:nvSpPr>
          <p:cNvPr id="9" name="Content Placeholder 5">
            <a:extLst>
              <a:ext uri="{FF2B5EF4-FFF2-40B4-BE49-F238E27FC236}">
                <a16:creationId xmlns:a16="http://schemas.microsoft.com/office/drawing/2014/main" id="{0920B399-9CC3-4D58-B731-D0879E9B3A9F}"/>
              </a:ext>
            </a:extLst>
          </p:cNvPr>
          <p:cNvSpPr>
            <a:spLocks noGrp="1"/>
          </p:cNvSpPr>
          <p:nvPr>
            <p:ph idx="1"/>
          </p:nvPr>
        </p:nvSpPr>
        <p:spPr>
          <a:xfrm>
            <a:off x="838200" y="1798820"/>
            <a:ext cx="10869118" cy="4167266"/>
          </a:xfrm>
          <a:solidFill>
            <a:schemeClr val="bg1"/>
          </a:solidFill>
        </p:spPr>
        <p:txBody>
          <a:bodyPr>
            <a:normAutofit/>
          </a:bodyPr>
          <a:lstStyle/>
          <a:p>
            <a:pPr marL="0" indent="0">
              <a:buNone/>
            </a:pPr>
            <a:r>
              <a:rPr lang="en-GB" dirty="0">
                <a:solidFill>
                  <a:schemeClr val="accent6">
                    <a:lumMod val="50000"/>
                  </a:schemeClr>
                </a:solidFill>
              </a:rPr>
              <a:t>What do we teach to outdoor education students to ensure that they will encourage recreational walking in the wider community?</a:t>
            </a:r>
          </a:p>
          <a:p>
            <a:r>
              <a:rPr lang="en-GB" dirty="0">
                <a:solidFill>
                  <a:schemeClr val="accent6">
                    <a:lumMod val="50000"/>
                  </a:schemeClr>
                </a:solidFill>
              </a:rPr>
              <a:t>Mountain Leader Training (1st year, 20 QMDs), Assessment (3</a:t>
            </a:r>
            <a:r>
              <a:rPr lang="en-GB" baseline="30000" dirty="0">
                <a:solidFill>
                  <a:schemeClr val="accent6">
                    <a:lumMod val="50000"/>
                  </a:schemeClr>
                </a:solidFill>
              </a:rPr>
              <a:t>rd</a:t>
            </a:r>
            <a:r>
              <a:rPr lang="en-GB" dirty="0">
                <a:solidFill>
                  <a:schemeClr val="accent6">
                    <a:lumMod val="50000"/>
                  </a:schemeClr>
                </a:solidFill>
              </a:rPr>
              <a:t> year, 40 QMDs) ESSENTIAL TO WORK (navigation, hill-craft, emergencies/16h outdoor first aid, river crossing, steep ground (rope), </a:t>
            </a:r>
            <a:r>
              <a:rPr lang="en-GB" dirty="0" err="1">
                <a:solidFill>
                  <a:schemeClr val="accent6">
                    <a:lumMod val="50000"/>
                  </a:schemeClr>
                </a:solidFill>
              </a:rPr>
              <a:t>campcraft</a:t>
            </a:r>
            <a:r>
              <a:rPr lang="en-GB" dirty="0">
                <a:solidFill>
                  <a:schemeClr val="accent6">
                    <a:lumMod val="50000"/>
                  </a:schemeClr>
                </a:solidFill>
              </a:rPr>
              <a:t>, environmental impact/conservation) </a:t>
            </a:r>
          </a:p>
          <a:p>
            <a:r>
              <a:rPr lang="en-GB" dirty="0">
                <a:solidFill>
                  <a:schemeClr val="accent6">
                    <a:lumMod val="50000"/>
                  </a:schemeClr>
                </a:solidFill>
              </a:rPr>
              <a:t>Geology, Ecology, Landscape interpretation, archaeology, weather/climate, climate change, rivers, glaciation, environmental issues (sanitation, litter etc.)</a:t>
            </a:r>
          </a:p>
        </p:txBody>
      </p:sp>
    </p:spTree>
    <p:extLst>
      <p:ext uri="{BB962C8B-B14F-4D97-AF65-F5344CB8AC3E}">
        <p14:creationId xmlns:p14="http://schemas.microsoft.com/office/powerpoint/2010/main" val="821595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9" t="29981" r="16750" b="23791"/>
          <a:stretch/>
        </p:blipFill>
        <p:spPr bwMode="auto">
          <a:xfrm>
            <a:off x="166254" y="190004"/>
            <a:ext cx="11822979" cy="646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958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93608-F146-471A-94D4-7B4EA0305C73}"/>
              </a:ext>
            </a:extLst>
          </p:cNvPr>
          <p:cNvSpPr>
            <a:spLocks noGrp="1"/>
          </p:cNvSpPr>
          <p:nvPr>
            <p:ph type="title"/>
          </p:nvPr>
        </p:nvSpPr>
        <p:spPr>
          <a:xfrm>
            <a:off x="838200" y="310261"/>
            <a:ext cx="10515600" cy="1325563"/>
          </a:xfrm>
        </p:spPr>
        <p:txBody>
          <a:bodyPr/>
          <a:lstStyle/>
          <a:p>
            <a:pPr algn="ctr"/>
            <a:r>
              <a:rPr lang="en-GB" b="1" dirty="0">
                <a:solidFill>
                  <a:schemeClr val="accent6">
                    <a:lumMod val="50000"/>
                  </a:schemeClr>
                </a:solidFill>
              </a:rPr>
              <a:t>Why are outdoor educators essential for improving walking engagement?</a:t>
            </a:r>
          </a:p>
        </p:txBody>
      </p:sp>
      <p:sp>
        <p:nvSpPr>
          <p:cNvPr id="9" name="Content Placeholder 5">
            <a:extLst>
              <a:ext uri="{FF2B5EF4-FFF2-40B4-BE49-F238E27FC236}">
                <a16:creationId xmlns:a16="http://schemas.microsoft.com/office/drawing/2014/main" id="{0920B399-9CC3-4D58-B731-D0879E9B3A9F}"/>
              </a:ext>
            </a:extLst>
          </p:cNvPr>
          <p:cNvSpPr>
            <a:spLocks noGrp="1"/>
          </p:cNvSpPr>
          <p:nvPr>
            <p:ph idx="1"/>
          </p:nvPr>
        </p:nvSpPr>
        <p:spPr>
          <a:xfrm>
            <a:off x="507062" y="1843791"/>
            <a:ext cx="10869118" cy="4467068"/>
          </a:xfrm>
          <a:solidFill>
            <a:schemeClr val="bg1"/>
          </a:solidFill>
        </p:spPr>
        <p:txBody>
          <a:bodyPr>
            <a:normAutofit/>
          </a:bodyPr>
          <a:lstStyle/>
          <a:p>
            <a:r>
              <a:rPr lang="en-GB" sz="3200" dirty="0">
                <a:solidFill>
                  <a:schemeClr val="accent6">
                    <a:lumMod val="50000"/>
                  </a:schemeClr>
                </a:solidFill>
              </a:rPr>
              <a:t>“soft skills” vs “hard skills” </a:t>
            </a:r>
          </a:p>
          <a:p>
            <a:r>
              <a:rPr lang="en-GB" sz="3200" dirty="0">
                <a:solidFill>
                  <a:schemeClr val="accent6">
                    <a:lumMod val="50000"/>
                  </a:schemeClr>
                </a:solidFill>
              </a:rPr>
              <a:t>Mental Health First Aid</a:t>
            </a:r>
          </a:p>
          <a:p>
            <a:r>
              <a:rPr lang="en-GB" sz="3200" dirty="0">
                <a:solidFill>
                  <a:schemeClr val="accent6">
                    <a:lumMod val="50000"/>
                  </a:schemeClr>
                </a:solidFill>
              </a:rPr>
              <a:t>A well led/cohesive group (team) is less likely to get into difficulties</a:t>
            </a:r>
          </a:p>
          <a:p>
            <a:r>
              <a:rPr lang="en-GB" sz="3200" dirty="0">
                <a:solidFill>
                  <a:schemeClr val="accent6">
                    <a:lumMod val="50000"/>
                  </a:schemeClr>
                </a:solidFill>
              </a:rPr>
              <a:t>Broad knowledge gained from experience (can converse on a wide range on topics).  Can point out things of interest to distract from the physical pain!!</a:t>
            </a:r>
          </a:p>
          <a:p>
            <a:r>
              <a:rPr lang="en-GB" sz="3200" dirty="0">
                <a:solidFill>
                  <a:schemeClr val="accent6">
                    <a:lumMod val="50000"/>
                  </a:schemeClr>
                </a:solidFill>
              </a:rPr>
              <a:t>Experience, experience, experience!!  No substitute??</a:t>
            </a:r>
          </a:p>
        </p:txBody>
      </p:sp>
    </p:spTree>
    <p:extLst>
      <p:ext uri="{BB962C8B-B14F-4D97-AF65-F5344CB8AC3E}">
        <p14:creationId xmlns:p14="http://schemas.microsoft.com/office/powerpoint/2010/main" val="2781173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34" t="22371" r="19003" b="7749"/>
          <a:stretch/>
        </p:blipFill>
        <p:spPr bwMode="auto">
          <a:xfrm>
            <a:off x="2592544" y="288327"/>
            <a:ext cx="7006912" cy="6281345"/>
          </a:xfrm>
          <a:prstGeom prst="rect">
            <a:avLst/>
          </a:prstGeom>
          <a:noFill/>
          <a:ln w="50800">
            <a:gradFill>
              <a:gsLst>
                <a:gs pos="0">
                  <a:schemeClr val="accent2">
                    <a:lumMod val="75000"/>
                  </a:schemeClr>
                </a:gs>
                <a:gs pos="53000">
                  <a:schemeClr val="accent6">
                    <a:lumMod val="60000"/>
                    <a:lumOff val="40000"/>
                  </a:schemeClr>
                </a:gs>
                <a:gs pos="78000">
                  <a:schemeClr val="accent6">
                    <a:lumMod val="75000"/>
                  </a:schemeClr>
                </a:gs>
                <a:gs pos="100000">
                  <a:schemeClr val="accent6">
                    <a:lumMod val="50000"/>
                  </a:schemeClr>
                </a:gs>
              </a:gsLst>
              <a:lin ang="5400000" scaled="1"/>
            </a:gra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8861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826C3-5D5C-4565-82D8-398BEC0ED1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796130" y="197594"/>
            <a:ext cx="2395870" cy="757244"/>
          </a:xfrm>
          <a:prstGeom prst="rect">
            <a:avLst/>
          </a:prstGeom>
        </p:spPr>
      </p:pic>
      <p:pic>
        <p:nvPicPr>
          <p:cNvPr id="3" name="Picture 2">
            <a:extLst>
              <a:ext uri="{FF2B5EF4-FFF2-40B4-BE49-F238E27FC236}">
                <a16:creationId xmlns:a16="http://schemas.microsoft.com/office/drawing/2014/main" id="{59FB61CC-ACED-4A1B-8201-F276A24D6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94"/>
            <a:ext cx="2634793" cy="757244"/>
          </a:xfrm>
          <a:prstGeom prst="rect">
            <a:avLst/>
          </a:prstGeom>
        </p:spPr>
      </p:pic>
      <p:sp>
        <p:nvSpPr>
          <p:cNvPr id="6" name="Rectangle: Rounded Corners 5">
            <a:extLst>
              <a:ext uri="{FF2B5EF4-FFF2-40B4-BE49-F238E27FC236}">
                <a16:creationId xmlns:a16="http://schemas.microsoft.com/office/drawing/2014/main" id="{7E12F460-8A46-4837-84F7-6CA9A4F84091}"/>
              </a:ext>
            </a:extLst>
          </p:cNvPr>
          <p:cNvSpPr/>
          <p:nvPr/>
        </p:nvSpPr>
        <p:spPr>
          <a:xfrm>
            <a:off x="351182" y="1099930"/>
            <a:ext cx="6009861" cy="2451653"/>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accent6">
                    <a:lumMod val="50000"/>
                  </a:schemeClr>
                </a:solidFill>
              </a:rPr>
              <a:t>Questions and suggestions?</a:t>
            </a:r>
          </a:p>
        </p:txBody>
      </p:sp>
      <p:sp>
        <p:nvSpPr>
          <p:cNvPr id="7" name="Rectangle: Rounded Corners 6">
            <a:extLst>
              <a:ext uri="{FF2B5EF4-FFF2-40B4-BE49-F238E27FC236}">
                <a16:creationId xmlns:a16="http://schemas.microsoft.com/office/drawing/2014/main" id="{06A9BC72-5CF5-461D-9C8E-019605420FE9}"/>
              </a:ext>
            </a:extLst>
          </p:cNvPr>
          <p:cNvSpPr/>
          <p:nvPr/>
        </p:nvSpPr>
        <p:spPr>
          <a:xfrm>
            <a:off x="351182" y="4306272"/>
            <a:ext cx="6009861" cy="2354134"/>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6">
                    <a:lumMod val="50000"/>
                  </a:schemeClr>
                </a:solidFill>
              </a:rPr>
              <a:t>Contact details:</a:t>
            </a:r>
          </a:p>
          <a:p>
            <a:pPr algn="ctr"/>
            <a:r>
              <a:rPr lang="en-GB" sz="3600" dirty="0">
                <a:solidFill>
                  <a:schemeClr val="accent6">
                    <a:lumMod val="50000"/>
                  </a:schemeClr>
                </a:solidFill>
                <a:hlinkClick r:id="rId5"/>
              </a:rPr>
              <a:t>N.Morocza@2016.ljmu.ac.uk</a:t>
            </a:r>
            <a:endParaRPr lang="en-GB" sz="3600" dirty="0">
              <a:solidFill>
                <a:schemeClr val="accent6">
                  <a:lumMod val="50000"/>
                </a:schemeClr>
              </a:solidFill>
            </a:endParaRPr>
          </a:p>
          <a:p>
            <a:pPr algn="ctr"/>
            <a:r>
              <a:rPr lang="en-GB" sz="3600" dirty="0">
                <a:solidFill>
                  <a:schemeClr val="accent6">
                    <a:lumMod val="50000"/>
                  </a:schemeClr>
                </a:solidFill>
                <a:hlinkClick r:id="rId6"/>
              </a:rPr>
              <a:t>T.A.Stott@ljmu.ac.uk</a:t>
            </a:r>
            <a:endParaRPr lang="en-GB" sz="3600" dirty="0">
              <a:solidFill>
                <a:schemeClr val="accent6">
                  <a:lumMod val="50000"/>
                </a:schemeClr>
              </a:solidFill>
            </a:endParaRPr>
          </a:p>
        </p:txBody>
      </p:sp>
      <p:pic>
        <p:nvPicPr>
          <p:cNvPr id="10" name="Picture 9">
            <a:extLst>
              <a:ext uri="{FF2B5EF4-FFF2-40B4-BE49-F238E27FC236}">
                <a16:creationId xmlns:a16="http://schemas.microsoft.com/office/drawing/2014/main" id="{54B26DFC-CDCB-4551-9010-83FA6FDBA5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571" y="1099930"/>
            <a:ext cx="3360892" cy="5585840"/>
          </a:xfrm>
          <a:prstGeom prst="rect">
            <a:avLst/>
          </a:prstGeom>
        </p:spPr>
      </p:pic>
    </p:spTree>
    <p:extLst>
      <p:ext uri="{BB962C8B-B14F-4D97-AF65-F5344CB8AC3E}">
        <p14:creationId xmlns:p14="http://schemas.microsoft.com/office/powerpoint/2010/main" val="189107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040D-5BC7-474F-A42D-643256BD3B9A}"/>
              </a:ext>
            </a:extLst>
          </p:cNvPr>
          <p:cNvSpPr>
            <a:spLocks noGrp="1"/>
          </p:cNvSpPr>
          <p:nvPr>
            <p:ph type="title"/>
          </p:nvPr>
        </p:nvSpPr>
        <p:spPr/>
        <p:txBody>
          <a:bodyPr/>
          <a:lstStyle/>
          <a:p>
            <a:pPr algn="ctr"/>
            <a:r>
              <a:rPr lang="en-GB" dirty="0">
                <a:solidFill>
                  <a:schemeClr val="accent6">
                    <a:lumMod val="50000"/>
                  </a:schemeClr>
                </a:solidFill>
                <a:latin typeface="Arial" panose="020B0604020202020204" pitchFamily="34" charset="0"/>
                <a:cs typeface="Arial" panose="020B0604020202020204" pitchFamily="34" charset="0"/>
              </a:rPr>
              <a:t>Motivations for and benefits of health walks groups</a:t>
            </a:r>
          </a:p>
        </p:txBody>
      </p:sp>
      <p:sp>
        <p:nvSpPr>
          <p:cNvPr id="3" name="Content Placeholder 2">
            <a:extLst>
              <a:ext uri="{FF2B5EF4-FFF2-40B4-BE49-F238E27FC236}">
                <a16:creationId xmlns:a16="http://schemas.microsoft.com/office/drawing/2014/main" id="{39F09F48-4A4A-490E-8A70-E6C23FBD039D}"/>
              </a:ext>
            </a:extLst>
          </p:cNvPr>
          <p:cNvSpPr>
            <a:spLocks noGrp="1"/>
          </p:cNvSpPr>
          <p:nvPr>
            <p:ph sz="half" idx="1"/>
          </p:nvPr>
        </p:nvSpPr>
        <p:spPr>
          <a:xfrm>
            <a:off x="135988" y="1690688"/>
            <a:ext cx="5753686" cy="4351338"/>
          </a:xfrm>
          <a:solidFill>
            <a:schemeClr val="bg1"/>
          </a:solidFill>
        </p:spPr>
        <p:txBody>
          <a:bodyPr anchor="ctr">
            <a:normAutofit fontScale="92500" lnSpcReduction="20000"/>
          </a:bodyPr>
          <a:lstStyle/>
          <a:p>
            <a:pPr marL="0" indent="0" algn="ctr">
              <a:buNone/>
            </a:pPr>
            <a:r>
              <a:rPr lang="en-GB" b="1" dirty="0">
                <a:solidFill>
                  <a:schemeClr val="accent6">
                    <a:lumMod val="50000"/>
                  </a:schemeClr>
                </a:solidFill>
                <a:latin typeface="Arial" panose="020B0604020202020204" pitchFamily="34" charset="0"/>
                <a:cs typeface="Arial" panose="020B0604020202020204" pitchFamily="34" charset="0"/>
              </a:rPr>
              <a:t>Walking group participation</a:t>
            </a:r>
          </a:p>
          <a:p>
            <a:r>
              <a:rPr lang="en-GB" dirty="0">
                <a:solidFill>
                  <a:schemeClr val="accent6">
                    <a:lumMod val="50000"/>
                  </a:schemeClr>
                </a:solidFill>
                <a:latin typeface="Arial" panose="020B0604020202020204" pitchFamily="34" charset="0"/>
                <a:cs typeface="Arial" panose="020B0604020202020204" pitchFamily="34" charset="0"/>
              </a:rPr>
              <a:t>Social aspects</a:t>
            </a:r>
          </a:p>
          <a:p>
            <a:r>
              <a:rPr lang="en-GB" dirty="0">
                <a:solidFill>
                  <a:schemeClr val="accent6">
                    <a:lumMod val="50000"/>
                  </a:schemeClr>
                </a:solidFill>
                <a:latin typeface="Arial" panose="020B0604020202020204" pitchFamily="34" charset="0"/>
                <a:cs typeface="Arial" panose="020B0604020202020204" pitchFamily="34" charset="0"/>
              </a:rPr>
              <a:t>Extra motivation- accountability (commitment to the group)</a:t>
            </a:r>
          </a:p>
          <a:p>
            <a:r>
              <a:rPr lang="en-GB" dirty="0">
                <a:solidFill>
                  <a:schemeClr val="accent6">
                    <a:lumMod val="50000"/>
                  </a:schemeClr>
                </a:solidFill>
                <a:latin typeface="Arial" panose="020B0604020202020204" pitchFamily="34" charset="0"/>
                <a:cs typeface="Arial" panose="020B0604020202020204" pitchFamily="34" charset="0"/>
              </a:rPr>
              <a:t>Routine</a:t>
            </a:r>
          </a:p>
          <a:p>
            <a:r>
              <a:rPr lang="en-GB" dirty="0">
                <a:solidFill>
                  <a:schemeClr val="accent6">
                    <a:lumMod val="50000"/>
                  </a:schemeClr>
                </a:solidFill>
                <a:latin typeface="Arial" panose="020B0604020202020204" pitchFamily="34" charset="0"/>
                <a:cs typeface="Arial" panose="020B0604020202020204" pitchFamily="34" charset="0"/>
              </a:rPr>
              <a:t>New stimulus*</a:t>
            </a:r>
          </a:p>
          <a:p>
            <a:r>
              <a:rPr lang="en-GB" dirty="0">
                <a:solidFill>
                  <a:schemeClr val="accent6">
                    <a:lumMod val="50000"/>
                  </a:schemeClr>
                </a:solidFill>
                <a:latin typeface="Arial" panose="020B0604020202020204" pitchFamily="34" charset="0"/>
                <a:cs typeface="Arial" panose="020B0604020202020204" pitchFamily="34" charset="0"/>
              </a:rPr>
              <a:t>Safety</a:t>
            </a:r>
          </a:p>
          <a:p>
            <a:r>
              <a:rPr lang="en-GB" dirty="0">
                <a:solidFill>
                  <a:schemeClr val="accent6">
                    <a:lumMod val="50000"/>
                  </a:schemeClr>
                </a:solidFill>
                <a:latin typeface="Arial" panose="020B0604020202020204" pitchFamily="34" charset="0"/>
                <a:cs typeface="Arial" panose="020B0604020202020204" pitchFamily="34" charset="0"/>
              </a:rPr>
              <a:t>Available facilities</a:t>
            </a:r>
          </a:p>
          <a:p>
            <a:r>
              <a:rPr lang="en-GB" dirty="0">
                <a:solidFill>
                  <a:schemeClr val="accent6">
                    <a:lumMod val="50000"/>
                  </a:schemeClr>
                </a:solidFill>
                <a:latin typeface="Arial" panose="020B0604020202020204" pitchFamily="34" charset="0"/>
                <a:cs typeface="Arial" panose="020B0604020202020204" pitchFamily="34" charset="0"/>
              </a:rPr>
              <a:t>Accessibility (location and level of walks)</a:t>
            </a:r>
          </a:p>
        </p:txBody>
      </p:sp>
      <p:sp>
        <p:nvSpPr>
          <p:cNvPr id="4" name="Content Placeholder 3">
            <a:extLst>
              <a:ext uri="{FF2B5EF4-FFF2-40B4-BE49-F238E27FC236}">
                <a16:creationId xmlns:a16="http://schemas.microsoft.com/office/drawing/2014/main" id="{C0CC4506-7F57-4038-82E4-368A7326E9BC}"/>
              </a:ext>
            </a:extLst>
          </p:cNvPr>
          <p:cNvSpPr>
            <a:spLocks noGrp="1"/>
          </p:cNvSpPr>
          <p:nvPr>
            <p:ph sz="half" idx="2"/>
          </p:nvPr>
        </p:nvSpPr>
        <p:spPr>
          <a:xfrm>
            <a:off x="6302325" y="1683702"/>
            <a:ext cx="5748997" cy="4351338"/>
          </a:xfrm>
          <a:solidFill>
            <a:schemeClr val="bg1"/>
          </a:solidFill>
        </p:spPr>
        <p:txBody>
          <a:bodyPr tIns="144000" anchor="t" anchorCtr="0">
            <a:normAutofit fontScale="92500" lnSpcReduction="20000"/>
          </a:bodyPr>
          <a:lstStyle/>
          <a:p>
            <a:pPr marL="0" indent="0" algn="ctr">
              <a:buNone/>
            </a:pPr>
            <a:r>
              <a:rPr lang="en-GB" b="1" dirty="0">
                <a:solidFill>
                  <a:schemeClr val="accent6">
                    <a:lumMod val="50000"/>
                  </a:schemeClr>
                </a:solidFill>
                <a:latin typeface="Arial" panose="020B0604020202020204" pitchFamily="34" charset="0"/>
                <a:cs typeface="Arial" panose="020B0604020202020204" pitchFamily="34" charset="0"/>
              </a:rPr>
              <a:t>Walking</a:t>
            </a:r>
          </a:p>
          <a:p>
            <a:r>
              <a:rPr lang="en-GB" dirty="0">
                <a:solidFill>
                  <a:schemeClr val="accent6">
                    <a:lumMod val="50000"/>
                  </a:schemeClr>
                </a:solidFill>
                <a:latin typeface="Arial" panose="020B0604020202020204" pitchFamily="34" charset="0"/>
                <a:cs typeface="Arial" panose="020B0604020202020204" pitchFamily="34" charset="0"/>
              </a:rPr>
              <a:t>Health</a:t>
            </a:r>
          </a:p>
          <a:p>
            <a:pPr lvl="1"/>
            <a:r>
              <a:rPr lang="en-GB" b="1" dirty="0">
                <a:solidFill>
                  <a:schemeClr val="accent6">
                    <a:lumMod val="50000"/>
                  </a:schemeClr>
                </a:solidFill>
                <a:latin typeface="Arial" panose="020B0604020202020204" pitchFamily="34" charset="0"/>
                <a:cs typeface="Arial" panose="020B0604020202020204" pitchFamily="34" charset="0"/>
              </a:rPr>
              <a:t>Physical health</a:t>
            </a:r>
            <a:r>
              <a:rPr lang="en-GB" dirty="0">
                <a:solidFill>
                  <a:schemeClr val="accent6">
                    <a:lumMod val="50000"/>
                  </a:schemeClr>
                </a:solidFill>
                <a:latin typeface="Arial" panose="020B0604020202020204" pitchFamily="34" charset="0"/>
                <a:cs typeface="Arial" panose="020B0604020202020204" pitchFamily="34" charset="0"/>
              </a:rPr>
              <a:t>: fitness, stamina, dealing with chronic health condition, e.g. arthritis</a:t>
            </a:r>
          </a:p>
          <a:p>
            <a:pPr lvl="1"/>
            <a:r>
              <a:rPr lang="en-GB" b="1" dirty="0">
                <a:solidFill>
                  <a:schemeClr val="accent6">
                    <a:lumMod val="50000"/>
                  </a:schemeClr>
                </a:solidFill>
                <a:latin typeface="Arial" panose="020B0604020202020204" pitchFamily="34" charset="0"/>
                <a:cs typeface="Arial" panose="020B0604020202020204" pitchFamily="34" charset="0"/>
              </a:rPr>
              <a:t>Mental health</a:t>
            </a:r>
            <a:r>
              <a:rPr lang="en-GB" dirty="0">
                <a:solidFill>
                  <a:schemeClr val="accent6">
                    <a:lumMod val="50000"/>
                  </a:schemeClr>
                </a:solidFill>
                <a:latin typeface="Arial" panose="020B0604020202020204" pitchFamily="34" charset="0"/>
                <a:cs typeface="Arial" panose="020B0604020202020204" pitchFamily="34" charset="0"/>
              </a:rPr>
              <a:t>: social inclusion, restorative experience, self-esteem and satisfaction</a:t>
            </a:r>
          </a:p>
          <a:p>
            <a:pPr lvl="1"/>
            <a:r>
              <a:rPr lang="en-GB" dirty="0">
                <a:solidFill>
                  <a:schemeClr val="accent6">
                    <a:lumMod val="50000"/>
                  </a:schemeClr>
                </a:solidFill>
                <a:latin typeface="Arial" panose="020B0604020202020204" pitchFamily="34" charset="0"/>
                <a:cs typeface="Arial" panose="020B0604020202020204" pitchFamily="34" charset="0"/>
              </a:rPr>
              <a:t>Health and body awareness</a:t>
            </a:r>
          </a:p>
          <a:p>
            <a:r>
              <a:rPr lang="en-GB" dirty="0">
                <a:solidFill>
                  <a:schemeClr val="accent6">
                    <a:lumMod val="50000"/>
                  </a:schemeClr>
                </a:solidFill>
                <a:latin typeface="Arial" panose="020B0604020202020204" pitchFamily="34" charset="0"/>
                <a:cs typeface="Arial" panose="020B0604020202020204" pitchFamily="34" charset="0"/>
              </a:rPr>
              <a:t>Hobby</a:t>
            </a:r>
          </a:p>
          <a:p>
            <a:r>
              <a:rPr lang="en-GB" dirty="0">
                <a:solidFill>
                  <a:schemeClr val="accent6">
                    <a:lumMod val="50000"/>
                  </a:schemeClr>
                </a:solidFill>
                <a:latin typeface="Arial" panose="020B0604020202020204" pitchFamily="34" charset="0"/>
                <a:cs typeface="Arial" panose="020B0604020202020204" pitchFamily="34" charset="0"/>
              </a:rPr>
              <a:t>Nature/outdoor</a:t>
            </a:r>
          </a:p>
          <a:p>
            <a:r>
              <a:rPr lang="en-GB" dirty="0">
                <a:solidFill>
                  <a:schemeClr val="accent6">
                    <a:lumMod val="50000"/>
                  </a:schemeClr>
                </a:solidFill>
                <a:latin typeface="Arial" panose="020B0604020202020204" pitchFamily="34" charset="0"/>
                <a:cs typeface="Arial" panose="020B0604020202020204" pitchFamily="34" charset="0"/>
              </a:rPr>
              <a:t>Achievement (and associated mental health benefits)</a:t>
            </a:r>
          </a:p>
          <a:p>
            <a:endParaRPr lang="en-GB" dirty="0">
              <a:solidFill>
                <a:schemeClr val="accent6">
                  <a:lumMod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1131B7-F9C8-4AFF-9887-3A7ACFC20799}"/>
              </a:ext>
            </a:extLst>
          </p:cNvPr>
          <p:cNvSpPr/>
          <p:nvPr/>
        </p:nvSpPr>
        <p:spPr>
          <a:xfrm>
            <a:off x="140677" y="6035040"/>
            <a:ext cx="11915335" cy="67524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6">
                    <a:lumMod val="50000"/>
                  </a:schemeClr>
                </a:solidFill>
              </a:rPr>
              <a:t>“I don’t know I don’t really psychoanalyse it too much, I mainly do it because I enjoy it, right, even if it didn’t have this benefits I would still walk. But there’s a bonus that there are these other benefits that helps your health.” (F, 63) </a:t>
            </a:r>
            <a:endParaRPr lang="en-GB" dirty="0">
              <a:solidFill>
                <a:schemeClr val="accent6">
                  <a:lumMod val="50000"/>
                </a:schemeClr>
              </a:solidFill>
            </a:endParaRPr>
          </a:p>
        </p:txBody>
      </p:sp>
    </p:spTree>
    <p:extLst>
      <p:ext uri="{BB962C8B-B14F-4D97-AF65-F5344CB8AC3E}">
        <p14:creationId xmlns:p14="http://schemas.microsoft.com/office/powerpoint/2010/main" val="1168319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FA38F9-20AB-4C9B-B51B-FCC4849ACDED}"/>
              </a:ext>
            </a:extLst>
          </p:cNvPr>
          <p:cNvGrpSpPr/>
          <p:nvPr/>
        </p:nvGrpSpPr>
        <p:grpSpPr>
          <a:xfrm>
            <a:off x="166449" y="503583"/>
            <a:ext cx="10117238" cy="6039297"/>
            <a:chOff x="166448" y="315118"/>
            <a:chExt cx="11859103" cy="6227763"/>
          </a:xfrm>
        </p:grpSpPr>
        <p:pic>
          <p:nvPicPr>
            <p:cNvPr id="5" name="Picture 4" descr="A screenshot of a cell phone&#10;&#10;Description automatically generated">
              <a:extLst>
                <a:ext uri="{FF2B5EF4-FFF2-40B4-BE49-F238E27FC236}">
                  <a16:creationId xmlns:a16="http://schemas.microsoft.com/office/drawing/2014/main" id="{70525117-BB52-4A5A-AB19-194DF1CC5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48" y="315118"/>
              <a:ext cx="11859103" cy="6227763"/>
            </a:xfrm>
            <a:prstGeom prst="rect">
              <a:avLst/>
            </a:prstGeom>
          </p:spPr>
        </p:pic>
        <p:sp>
          <p:nvSpPr>
            <p:cNvPr id="6" name="Oval 5">
              <a:extLst>
                <a:ext uri="{FF2B5EF4-FFF2-40B4-BE49-F238E27FC236}">
                  <a16:creationId xmlns:a16="http://schemas.microsoft.com/office/drawing/2014/main" id="{B8CF56BD-99E4-4755-B931-E293CAFD06DB}"/>
                </a:ext>
              </a:extLst>
            </p:cNvPr>
            <p:cNvSpPr/>
            <p:nvPr/>
          </p:nvSpPr>
          <p:spPr>
            <a:xfrm>
              <a:off x="5658678" y="4439479"/>
              <a:ext cx="2809461" cy="62285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0CEEA0A1-C877-4AEB-BE8D-EA565352186D}"/>
              </a:ext>
            </a:extLst>
          </p:cNvPr>
          <p:cNvSpPr txBox="1"/>
          <p:nvPr/>
        </p:nvSpPr>
        <p:spPr>
          <a:xfrm>
            <a:off x="6904382" y="161307"/>
            <a:ext cx="5121169" cy="1200329"/>
          </a:xfrm>
          <a:prstGeom prst="rect">
            <a:avLst/>
          </a:prstGeom>
          <a:solidFill>
            <a:schemeClr val="bg1"/>
          </a:solidFill>
          <a:ln>
            <a:solidFill>
              <a:srgbClr val="C00000"/>
            </a:solidFill>
          </a:ln>
        </p:spPr>
        <p:txBody>
          <a:bodyPr wrap="square" rtlCol="0">
            <a:spAutoFit/>
          </a:bodyPr>
          <a:lstStyle/>
          <a:p>
            <a:pPr marL="285750" indent="-285750">
              <a:buFont typeface="Arial" panose="020B0604020202020204" pitchFamily="34" charset="0"/>
              <a:buChar char="•"/>
            </a:pPr>
            <a:r>
              <a:rPr lang="en-GB" dirty="0">
                <a:solidFill>
                  <a:schemeClr val="accent6">
                    <a:lumMod val="50000"/>
                  </a:schemeClr>
                </a:solidFill>
              </a:rPr>
              <a:t>Active transport reason: decrease CO2 emission</a:t>
            </a:r>
          </a:p>
          <a:p>
            <a:pPr marL="285750" indent="-285750">
              <a:buFont typeface="Arial" panose="020B0604020202020204" pitchFamily="34" charset="0"/>
              <a:buChar char="•"/>
            </a:pPr>
            <a:r>
              <a:rPr lang="en-GB" dirty="0">
                <a:solidFill>
                  <a:schemeClr val="accent6">
                    <a:lumMod val="50000"/>
                  </a:schemeClr>
                </a:solidFill>
              </a:rPr>
              <a:t>Active transport choice:</a:t>
            </a:r>
          </a:p>
          <a:p>
            <a:pPr marL="742950" lvl="1" indent="-285750">
              <a:buFontTx/>
              <a:buChar char="-"/>
            </a:pPr>
            <a:r>
              <a:rPr lang="en-GB" dirty="0">
                <a:solidFill>
                  <a:schemeClr val="accent6">
                    <a:lumMod val="50000"/>
                  </a:schemeClr>
                </a:solidFill>
              </a:rPr>
              <a:t>Length of journey</a:t>
            </a:r>
          </a:p>
          <a:p>
            <a:pPr marL="742950" lvl="1" indent="-285750">
              <a:buFontTx/>
              <a:buChar char="-"/>
            </a:pPr>
            <a:r>
              <a:rPr lang="en-GB" dirty="0">
                <a:solidFill>
                  <a:schemeClr val="accent6">
                    <a:lumMod val="50000"/>
                  </a:schemeClr>
                </a:solidFill>
              </a:rPr>
              <a:t>Purpose of journey</a:t>
            </a:r>
          </a:p>
        </p:txBody>
      </p:sp>
      <p:grpSp>
        <p:nvGrpSpPr>
          <p:cNvPr id="17" name="Group 16">
            <a:extLst>
              <a:ext uri="{FF2B5EF4-FFF2-40B4-BE49-F238E27FC236}">
                <a16:creationId xmlns:a16="http://schemas.microsoft.com/office/drawing/2014/main" id="{457AED8B-179A-4C47-BAD2-085B2C7DB80E}"/>
              </a:ext>
            </a:extLst>
          </p:cNvPr>
          <p:cNvGrpSpPr/>
          <p:nvPr/>
        </p:nvGrpSpPr>
        <p:grpSpPr>
          <a:xfrm>
            <a:off x="9263270" y="1544320"/>
            <a:ext cx="2762281" cy="2536211"/>
            <a:chOff x="9263270" y="1544320"/>
            <a:chExt cx="2762281" cy="2536211"/>
          </a:xfrm>
        </p:grpSpPr>
        <p:grpSp>
          <p:nvGrpSpPr>
            <p:cNvPr id="13" name="Group 12">
              <a:extLst>
                <a:ext uri="{FF2B5EF4-FFF2-40B4-BE49-F238E27FC236}">
                  <a16:creationId xmlns:a16="http://schemas.microsoft.com/office/drawing/2014/main" id="{0CC7E806-0673-4E86-8FC1-349DA478D675}"/>
                </a:ext>
              </a:extLst>
            </p:cNvPr>
            <p:cNvGrpSpPr/>
            <p:nvPr/>
          </p:nvGrpSpPr>
          <p:grpSpPr>
            <a:xfrm>
              <a:off x="9263270" y="1544320"/>
              <a:ext cx="2762281" cy="2536211"/>
              <a:chOff x="9263270" y="1544320"/>
              <a:chExt cx="2762281" cy="2922368"/>
            </a:xfrm>
          </p:grpSpPr>
          <p:sp>
            <p:nvSpPr>
              <p:cNvPr id="12" name="Rectangle 11">
                <a:extLst>
                  <a:ext uri="{FF2B5EF4-FFF2-40B4-BE49-F238E27FC236}">
                    <a16:creationId xmlns:a16="http://schemas.microsoft.com/office/drawing/2014/main" id="{C76A5A9F-5009-412B-BC58-99A8DAD3DC75}"/>
                  </a:ext>
                </a:extLst>
              </p:cNvPr>
              <p:cNvSpPr/>
              <p:nvPr/>
            </p:nvSpPr>
            <p:spPr>
              <a:xfrm>
                <a:off x="9263270" y="1544320"/>
                <a:ext cx="2762281" cy="290841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0FF09AB-2005-411F-AC65-7A41F8FB443F}"/>
                  </a:ext>
                </a:extLst>
              </p:cNvPr>
              <p:cNvSpPr txBox="1"/>
              <p:nvPr/>
            </p:nvSpPr>
            <p:spPr>
              <a:xfrm>
                <a:off x="9495183" y="1544320"/>
                <a:ext cx="2319131" cy="461665"/>
              </a:xfrm>
              <a:prstGeom prst="rect">
                <a:avLst/>
              </a:prstGeom>
              <a:noFill/>
            </p:spPr>
            <p:txBody>
              <a:bodyPr wrap="square" rtlCol="0">
                <a:spAutoFit/>
              </a:bodyPr>
              <a:lstStyle/>
              <a:p>
                <a:pPr algn="ctr"/>
                <a:r>
                  <a:rPr lang="en-GB" sz="2400" dirty="0">
                    <a:solidFill>
                      <a:schemeClr val="accent6">
                        <a:lumMod val="50000"/>
                      </a:schemeClr>
                    </a:solidFill>
                  </a:rPr>
                  <a:t>Health walks</a:t>
                </a:r>
              </a:p>
            </p:txBody>
          </p:sp>
          <p:sp>
            <p:nvSpPr>
              <p:cNvPr id="10" name="TextBox 9">
                <a:extLst>
                  <a:ext uri="{FF2B5EF4-FFF2-40B4-BE49-F238E27FC236}">
                    <a16:creationId xmlns:a16="http://schemas.microsoft.com/office/drawing/2014/main" id="{F8E79169-B1E0-4474-A412-098AF0450DDD}"/>
                  </a:ext>
                </a:extLst>
              </p:cNvPr>
              <p:cNvSpPr txBox="1"/>
              <p:nvPr/>
            </p:nvSpPr>
            <p:spPr>
              <a:xfrm>
                <a:off x="9495183" y="2569368"/>
                <a:ext cx="2319131" cy="461665"/>
              </a:xfrm>
              <a:prstGeom prst="rect">
                <a:avLst/>
              </a:prstGeom>
              <a:noFill/>
            </p:spPr>
            <p:txBody>
              <a:bodyPr wrap="square" rtlCol="0">
                <a:spAutoFit/>
              </a:bodyPr>
              <a:lstStyle/>
              <a:p>
                <a:pPr algn="ctr"/>
                <a:r>
                  <a:rPr lang="en-GB" sz="2400" dirty="0">
                    <a:solidFill>
                      <a:schemeClr val="accent6">
                        <a:lumMod val="50000"/>
                      </a:schemeClr>
                    </a:solidFill>
                  </a:rPr>
                  <a:t>Increased fitness</a:t>
                </a:r>
              </a:p>
            </p:txBody>
          </p:sp>
          <p:sp>
            <p:nvSpPr>
              <p:cNvPr id="11" name="TextBox 10">
                <a:extLst>
                  <a:ext uri="{FF2B5EF4-FFF2-40B4-BE49-F238E27FC236}">
                    <a16:creationId xmlns:a16="http://schemas.microsoft.com/office/drawing/2014/main" id="{4C8FA970-7DDC-48B0-8127-072D590B4A07}"/>
                  </a:ext>
                </a:extLst>
              </p:cNvPr>
              <p:cNvSpPr txBox="1"/>
              <p:nvPr/>
            </p:nvSpPr>
            <p:spPr>
              <a:xfrm>
                <a:off x="9484843" y="3580094"/>
                <a:ext cx="2319131" cy="886594"/>
              </a:xfrm>
              <a:prstGeom prst="rect">
                <a:avLst/>
              </a:prstGeom>
              <a:noFill/>
            </p:spPr>
            <p:txBody>
              <a:bodyPr wrap="square" rtlCol="0">
                <a:spAutoFit/>
              </a:bodyPr>
              <a:lstStyle/>
              <a:p>
                <a:pPr algn="ctr"/>
                <a:r>
                  <a:rPr lang="en-GB" sz="2200" b="1" dirty="0">
                    <a:solidFill>
                      <a:schemeClr val="accent6">
                        <a:lumMod val="50000"/>
                      </a:schemeClr>
                    </a:solidFill>
                  </a:rPr>
                  <a:t>Ability to walk for transport</a:t>
                </a:r>
              </a:p>
            </p:txBody>
          </p:sp>
        </p:grpSp>
        <p:sp>
          <p:nvSpPr>
            <p:cNvPr id="15" name="Arrow: Down 14">
              <a:extLst>
                <a:ext uri="{FF2B5EF4-FFF2-40B4-BE49-F238E27FC236}">
                  <a16:creationId xmlns:a16="http://schemas.microsoft.com/office/drawing/2014/main" id="{150F30C5-6D6E-4CA7-B4B9-03E736BD7EDB}"/>
                </a:ext>
              </a:extLst>
            </p:cNvPr>
            <p:cNvSpPr/>
            <p:nvPr/>
          </p:nvSpPr>
          <p:spPr>
            <a:xfrm>
              <a:off x="10510032" y="2033259"/>
              <a:ext cx="268755" cy="400661"/>
            </a:xfrm>
            <a:prstGeom prst="downArrow">
              <a:avLst/>
            </a:prstGeom>
            <a:solidFill>
              <a:srgbClr val="C0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31C2106A-2929-4CDF-B570-4C1CB461ACCD}"/>
                </a:ext>
              </a:extLst>
            </p:cNvPr>
            <p:cNvSpPr/>
            <p:nvPr/>
          </p:nvSpPr>
          <p:spPr>
            <a:xfrm>
              <a:off x="10520370" y="2928075"/>
              <a:ext cx="268755" cy="400661"/>
            </a:xfrm>
            <a:prstGeom prst="downArrow">
              <a:avLst/>
            </a:prstGeom>
            <a:solidFill>
              <a:srgbClr val="C0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52057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1562E-9BBD-404A-96E3-35AAB13CF4D5}"/>
              </a:ext>
            </a:extLst>
          </p:cNvPr>
          <p:cNvSpPr>
            <a:spLocks noGrp="1"/>
          </p:cNvSpPr>
          <p:nvPr>
            <p:ph type="title"/>
          </p:nvPr>
        </p:nvSpPr>
        <p:spPr/>
        <p:txBody>
          <a:bodyPr/>
          <a:lstStyle/>
          <a:p>
            <a:r>
              <a:rPr lang="en-GB" dirty="0">
                <a:solidFill>
                  <a:schemeClr val="accent6">
                    <a:lumMod val="50000"/>
                  </a:schemeClr>
                </a:solidFill>
                <a:latin typeface="Arial" panose="020B0604020202020204" pitchFamily="34" charset="0"/>
                <a:cs typeface="Arial" panose="020B0604020202020204" pitchFamily="34" charset="0"/>
              </a:rPr>
              <a:t>Lessons learned</a:t>
            </a:r>
          </a:p>
        </p:txBody>
      </p:sp>
      <p:sp>
        <p:nvSpPr>
          <p:cNvPr id="5" name="Text Placeholder 4">
            <a:extLst>
              <a:ext uri="{FF2B5EF4-FFF2-40B4-BE49-F238E27FC236}">
                <a16:creationId xmlns:a16="http://schemas.microsoft.com/office/drawing/2014/main" id="{17B765B1-944A-4820-82B0-F7E3E3972EC6}"/>
              </a:ext>
            </a:extLst>
          </p:cNvPr>
          <p:cNvSpPr>
            <a:spLocks noGrp="1"/>
          </p:cNvSpPr>
          <p:nvPr>
            <p:ph type="body" idx="1"/>
          </p:nvPr>
        </p:nvSpPr>
        <p:spPr/>
        <p:txBody>
          <a:bodyPr>
            <a:noAutofit/>
          </a:bodyPr>
          <a:lstStyle/>
          <a:p>
            <a:pPr algn="ctr"/>
            <a:r>
              <a:rPr lang="en-GB" sz="2900" dirty="0">
                <a:solidFill>
                  <a:schemeClr val="accent6">
                    <a:lumMod val="50000"/>
                  </a:schemeClr>
                </a:solidFill>
                <a:latin typeface="Arial" panose="020B0604020202020204" pitchFamily="34" charset="0"/>
                <a:cs typeface="Arial" panose="020B0604020202020204" pitchFamily="34" charset="0"/>
              </a:rPr>
              <a:t>Walking group participation</a:t>
            </a:r>
          </a:p>
        </p:txBody>
      </p:sp>
      <p:sp>
        <p:nvSpPr>
          <p:cNvPr id="6" name="Content Placeholder 5">
            <a:extLst>
              <a:ext uri="{FF2B5EF4-FFF2-40B4-BE49-F238E27FC236}">
                <a16:creationId xmlns:a16="http://schemas.microsoft.com/office/drawing/2014/main" id="{E2702E65-3B41-4931-BD2F-C8F929F9C40F}"/>
              </a:ext>
            </a:extLst>
          </p:cNvPr>
          <p:cNvSpPr>
            <a:spLocks noGrp="1"/>
          </p:cNvSpPr>
          <p:nvPr>
            <p:ph sz="half" idx="2"/>
          </p:nvPr>
        </p:nvSpPr>
        <p:spPr>
          <a:xfrm>
            <a:off x="839788" y="2505075"/>
            <a:ext cx="5157787" cy="2995393"/>
          </a:xfrm>
          <a:solidFill>
            <a:schemeClr val="bg1"/>
          </a:solidFill>
        </p:spPr>
        <p:txBody>
          <a:bodyPr>
            <a:normAutofit fontScale="92500" lnSpcReduction="10000"/>
          </a:bodyPr>
          <a:lstStyle/>
          <a:p>
            <a:r>
              <a:rPr lang="en-GB" dirty="0">
                <a:solidFill>
                  <a:schemeClr val="accent6">
                    <a:lumMod val="50000"/>
                  </a:schemeClr>
                </a:solidFill>
                <a:latin typeface="Arial" panose="020B0604020202020204" pitchFamily="34" charset="0"/>
                <a:cs typeface="Arial" panose="020B0604020202020204" pitchFamily="34" charset="0"/>
              </a:rPr>
              <a:t>Large fluctuation</a:t>
            </a:r>
          </a:p>
          <a:p>
            <a:r>
              <a:rPr lang="en-GB" dirty="0">
                <a:solidFill>
                  <a:schemeClr val="accent6">
                    <a:lumMod val="50000"/>
                  </a:schemeClr>
                </a:solidFill>
                <a:latin typeface="Arial" panose="020B0604020202020204" pitchFamily="34" charset="0"/>
                <a:cs typeface="Arial" panose="020B0604020202020204" pitchFamily="34" charset="0"/>
              </a:rPr>
              <a:t>After 6 months:</a:t>
            </a:r>
          </a:p>
          <a:p>
            <a:pPr lvl="1"/>
            <a:r>
              <a:rPr lang="en-GB" dirty="0">
                <a:solidFill>
                  <a:schemeClr val="accent6">
                    <a:lumMod val="50000"/>
                  </a:schemeClr>
                </a:solidFill>
                <a:latin typeface="Arial" panose="020B0604020202020204" pitchFamily="34" charset="0"/>
                <a:cs typeface="Arial" panose="020B0604020202020204" pitchFamily="34" charset="0"/>
              </a:rPr>
              <a:t>1 respondent stayed in the same walking group </a:t>
            </a:r>
          </a:p>
          <a:p>
            <a:pPr lvl="1"/>
            <a:r>
              <a:rPr lang="en-GB" dirty="0">
                <a:solidFill>
                  <a:schemeClr val="accent6">
                    <a:lumMod val="50000"/>
                  </a:schemeClr>
                </a:solidFill>
                <a:latin typeface="Arial" panose="020B0604020202020204" pitchFamily="34" charset="0"/>
                <a:cs typeface="Arial" panose="020B0604020202020204" pitchFamily="34" charset="0"/>
              </a:rPr>
              <a:t>2 switched to other walking groups (with the same organization)</a:t>
            </a:r>
          </a:p>
          <a:p>
            <a:pPr lvl="1"/>
            <a:r>
              <a:rPr lang="en-GB" dirty="0">
                <a:solidFill>
                  <a:schemeClr val="accent6">
                    <a:lumMod val="50000"/>
                  </a:schemeClr>
                </a:solidFill>
                <a:latin typeface="Arial" panose="020B0604020202020204" pitchFamily="34" charset="0"/>
                <a:cs typeface="Arial" panose="020B0604020202020204" pitchFamily="34" charset="0"/>
              </a:rPr>
              <a:t>3 did not participate in organised walking anymore</a:t>
            </a:r>
          </a:p>
          <a:p>
            <a:pPr marL="457200" lvl="1" indent="0">
              <a:buNone/>
            </a:pPr>
            <a:endParaRPr lang="en-GB" dirty="0">
              <a:solidFill>
                <a:schemeClr val="accent6">
                  <a:lumMod val="50000"/>
                </a:schemeClr>
              </a:solidFill>
              <a:latin typeface="Arial" panose="020B0604020202020204" pitchFamily="34" charset="0"/>
              <a:cs typeface="Arial" panose="020B0604020202020204" pitchFamily="34" charset="0"/>
            </a:endParaRPr>
          </a:p>
          <a:p>
            <a:pPr marL="457200" lvl="1" indent="0">
              <a:buNone/>
            </a:pPr>
            <a:endParaRPr lang="en-GB" dirty="0">
              <a:solidFill>
                <a:schemeClr val="accent6">
                  <a:lumMod val="50000"/>
                </a:schemeClr>
              </a:solidFill>
              <a:latin typeface="Arial" panose="020B0604020202020204" pitchFamily="34" charset="0"/>
              <a:cs typeface="Arial" panose="020B0604020202020204" pitchFamily="34" charset="0"/>
            </a:endParaRPr>
          </a:p>
          <a:p>
            <a:endParaRPr lang="en-GB" dirty="0">
              <a:solidFill>
                <a:schemeClr val="accent6">
                  <a:lumMod val="50000"/>
                </a:schemeClr>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8DB716EB-B435-4A5B-8DB9-C106219EAE17}"/>
              </a:ext>
            </a:extLst>
          </p:cNvPr>
          <p:cNvSpPr>
            <a:spLocks noGrp="1"/>
          </p:cNvSpPr>
          <p:nvPr>
            <p:ph type="body" sz="quarter" idx="3"/>
          </p:nvPr>
        </p:nvSpPr>
        <p:spPr/>
        <p:txBody>
          <a:bodyPr>
            <a:normAutofit/>
          </a:bodyPr>
          <a:lstStyle/>
          <a:p>
            <a:pPr algn="ctr"/>
            <a:r>
              <a:rPr lang="en-GB" sz="3000" dirty="0">
                <a:solidFill>
                  <a:schemeClr val="accent6">
                    <a:lumMod val="50000"/>
                  </a:schemeClr>
                </a:solidFill>
                <a:latin typeface="Arial" panose="020B0604020202020204" pitchFamily="34" charset="0"/>
                <a:cs typeface="Arial" panose="020B0604020202020204" pitchFamily="34" charset="0"/>
              </a:rPr>
              <a:t>Recommendations</a:t>
            </a:r>
          </a:p>
        </p:txBody>
      </p:sp>
      <p:sp>
        <p:nvSpPr>
          <p:cNvPr id="8" name="Content Placeholder 7">
            <a:extLst>
              <a:ext uri="{FF2B5EF4-FFF2-40B4-BE49-F238E27FC236}">
                <a16:creationId xmlns:a16="http://schemas.microsoft.com/office/drawing/2014/main" id="{0A38CFD3-233B-4754-8D6C-44D955C1DE82}"/>
              </a:ext>
            </a:extLst>
          </p:cNvPr>
          <p:cNvSpPr>
            <a:spLocks noGrp="1"/>
          </p:cNvSpPr>
          <p:nvPr>
            <p:ph sz="quarter" idx="4"/>
          </p:nvPr>
        </p:nvSpPr>
        <p:spPr>
          <a:xfrm>
            <a:off x="6172200" y="2505075"/>
            <a:ext cx="5183188" cy="2958745"/>
          </a:xfrm>
          <a:solidFill>
            <a:schemeClr val="bg1"/>
          </a:solidFill>
        </p:spPr>
        <p:txBody>
          <a:bodyPr>
            <a:normAutofit fontScale="92500" lnSpcReduction="10000"/>
          </a:bodyPr>
          <a:lstStyle/>
          <a:p>
            <a:pPr marL="0" indent="0">
              <a:buNone/>
            </a:pPr>
            <a:r>
              <a:rPr lang="en-GB" dirty="0">
                <a:solidFill>
                  <a:schemeClr val="accent6">
                    <a:lumMod val="50000"/>
                  </a:schemeClr>
                </a:solidFill>
                <a:latin typeface="Arial" panose="020B0604020202020204" pitchFamily="34" charset="0"/>
                <a:cs typeface="Arial" panose="020B0604020202020204" pitchFamily="34" charset="0"/>
              </a:rPr>
              <a:t>Walking (and active transport) programme focus</a:t>
            </a:r>
          </a:p>
          <a:p>
            <a:pPr marL="0" indent="0">
              <a:buNone/>
            </a:pPr>
            <a:r>
              <a:rPr lang="en-GB" dirty="0">
                <a:solidFill>
                  <a:schemeClr val="accent6">
                    <a:lumMod val="50000"/>
                  </a:schemeClr>
                </a:solidFill>
                <a:latin typeface="Arial" panose="020B0604020202020204" pitchFamily="34" charset="0"/>
                <a:cs typeface="Arial" panose="020B0604020202020204" pitchFamily="34" charset="0"/>
              </a:rPr>
              <a:t>Building communities</a:t>
            </a:r>
          </a:p>
          <a:p>
            <a:pPr lvl="1"/>
            <a:r>
              <a:rPr lang="en-GB" dirty="0">
                <a:solidFill>
                  <a:schemeClr val="accent6">
                    <a:lumMod val="50000"/>
                  </a:schemeClr>
                </a:solidFill>
                <a:latin typeface="Arial" panose="020B0604020202020204" pitchFamily="34" charset="0"/>
                <a:cs typeface="Arial" panose="020B0604020202020204" pitchFamily="34" charset="0"/>
              </a:rPr>
              <a:t>Address safety concerns</a:t>
            </a:r>
          </a:p>
          <a:p>
            <a:pPr lvl="1"/>
            <a:r>
              <a:rPr lang="en-GB" dirty="0">
                <a:solidFill>
                  <a:schemeClr val="accent6">
                    <a:lumMod val="50000"/>
                  </a:schemeClr>
                </a:solidFill>
                <a:latin typeface="Arial" panose="020B0604020202020204" pitchFamily="34" charset="0"/>
                <a:cs typeface="Arial" panose="020B0604020202020204" pitchFamily="34" charset="0"/>
              </a:rPr>
              <a:t>Only works long term if there is genuine care/friendship between members.</a:t>
            </a:r>
          </a:p>
          <a:p>
            <a:r>
              <a:rPr lang="en-GB" dirty="0">
                <a:solidFill>
                  <a:schemeClr val="accent6">
                    <a:lumMod val="50000"/>
                  </a:schemeClr>
                </a:solidFill>
                <a:latin typeface="Arial" panose="020B0604020202020204" pitchFamily="34" charset="0"/>
                <a:cs typeface="Arial" panose="020B0604020202020204" pitchFamily="34" charset="0"/>
              </a:rPr>
              <a:t>Providing variety</a:t>
            </a:r>
          </a:p>
          <a:p>
            <a:endParaRPr lang="en-GB" dirty="0">
              <a:solidFill>
                <a:schemeClr val="accent6">
                  <a:lumMod val="50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74D902E-B73E-4BA1-A7D8-3DE55FAB82C6}"/>
              </a:ext>
            </a:extLst>
          </p:cNvPr>
          <p:cNvSpPr/>
          <p:nvPr/>
        </p:nvSpPr>
        <p:spPr>
          <a:xfrm>
            <a:off x="1008135" y="6012460"/>
            <a:ext cx="4487594" cy="60478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6">
                    <a:lumMod val="50000"/>
                  </a:schemeClr>
                </a:solidFill>
              </a:rPr>
              <a:t>Constant new stimulus is needed?</a:t>
            </a:r>
          </a:p>
        </p:txBody>
      </p:sp>
      <p:sp>
        <p:nvSpPr>
          <p:cNvPr id="10" name="Arrow: Down 9">
            <a:extLst>
              <a:ext uri="{FF2B5EF4-FFF2-40B4-BE49-F238E27FC236}">
                <a16:creationId xmlns:a16="http://schemas.microsoft.com/office/drawing/2014/main" id="{5C4BC658-30AD-4014-A7E8-5C851CF1B6EA}"/>
              </a:ext>
            </a:extLst>
          </p:cNvPr>
          <p:cNvSpPr/>
          <p:nvPr/>
        </p:nvSpPr>
        <p:spPr>
          <a:xfrm>
            <a:off x="3062630" y="5463820"/>
            <a:ext cx="379827" cy="365760"/>
          </a:xfrm>
          <a:prstGeom prst="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0E4D75D-E6BB-42BB-9330-F3A507E354B6}"/>
              </a:ext>
            </a:extLst>
          </p:cNvPr>
          <p:cNvSpPr/>
          <p:nvPr/>
        </p:nvSpPr>
        <p:spPr>
          <a:xfrm>
            <a:off x="6519997" y="5975812"/>
            <a:ext cx="4487594" cy="60478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6">
                    <a:lumMod val="50000"/>
                  </a:schemeClr>
                </a:solidFill>
              </a:rPr>
              <a:t>Focus on the enjoyment aspect</a:t>
            </a:r>
          </a:p>
        </p:txBody>
      </p:sp>
      <p:sp>
        <p:nvSpPr>
          <p:cNvPr id="12" name="Arrow: Down 11">
            <a:extLst>
              <a:ext uri="{FF2B5EF4-FFF2-40B4-BE49-F238E27FC236}">
                <a16:creationId xmlns:a16="http://schemas.microsoft.com/office/drawing/2014/main" id="{F0CB3AE1-C926-4AB7-BEBB-4B4D5D9B3EB5}"/>
              </a:ext>
            </a:extLst>
          </p:cNvPr>
          <p:cNvSpPr/>
          <p:nvPr/>
        </p:nvSpPr>
        <p:spPr>
          <a:xfrm>
            <a:off x="8573880" y="5448274"/>
            <a:ext cx="379827" cy="365760"/>
          </a:xfrm>
          <a:prstGeom prst="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8163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p:cNvSpPr txBox="1">
            <a:spLocks/>
          </p:cNvSpPr>
          <p:nvPr/>
        </p:nvSpPr>
        <p:spPr>
          <a:xfrm>
            <a:off x="5135893" y="4088191"/>
            <a:ext cx="7081507" cy="1990356"/>
          </a:xfrm>
          <a:prstGeom prst="rect">
            <a:avLst/>
          </a:prstGeom>
        </p:spPr>
        <p:txBody>
          <a:bodyPr rtlCol="0">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813">
              <a:buNone/>
            </a:pPr>
            <a:r>
              <a:rPr lang="en-GB" sz="2800" b="1" dirty="0">
                <a:solidFill>
                  <a:srgbClr val="FFFF00"/>
                </a:solidFill>
                <a:effectLst>
                  <a:outerShdw blurRad="38100" dist="38100" dir="2700000" algn="tl">
                    <a:srgbClr val="000000">
                      <a:alpha val="43137"/>
                    </a:srgbClr>
                  </a:outerShdw>
                </a:effectLst>
              </a:rPr>
              <a:t>Tim Stott</a:t>
            </a:r>
            <a:endParaRPr lang="en-GB" sz="1800" baseline="30000" dirty="0">
              <a:solidFill>
                <a:srgbClr val="FFFF00"/>
              </a:solidFill>
              <a:effectLst>
                <a:outerShdw blurRad="38100" dist="38100" dir="2700000" algn="tl">
                  <a:srgbClr val="000000">
                    <a:alpha val="43137"/>
                  </a:srgbClr>
                </a:outerShdw>
              </a:effectLst>
            </a:endParaRPr>
          </a:p>
          <a:p>
            <a:pPr marL="0" indent="0" defTabSz="912813">
              <a:buNone/>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Professor of Physical Geography &amp; Outdoor Education </a:t>
            </a:r>
          </a:p>
          <a:p>
            <a:pPr marL="0" indent="0" defTabSz="912813">
              <a:buNone/>
            </a:pPr>
            <a:endPar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0" indent="0" defTabSz="912813">
              <a:buNone/>
            </a:pPr>
            <a:r>
              <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rPr>
              <a:t>Liverpool John </a:t>
            </a:r>
            <a:r>
              <a:rPr lang="en-US" sz="1600" b="1" dirty="0" err="1">
                <a:solidFill>
                  <a:srgbClr val="FFFF00"/>
                </a:solidFill>
                <a:effectLst>
                  <a:outerShdw blurRad="38100" dist="38100" dir="2700000" algn="tl">
                    <a:srgbClr val="000000">
                      <a:alpha val="43137"/>
                    </a:srgbClr>
                  </a:outerShdw>
                </a:effectLst>
                <a:latin typeface="Arial" pitchFamily="34" charset="0"/>
                <a:cs typeface="Arial" pitchFamily="34" charset="0"/>
              </a:rPr>
              <a:t>Moores</a:t>
            </a:r>
            <a:r>
              <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rPr>
              <a:t> University, UK </a:t>
            </a:r>
          </a:p>
          <a:p>
            <a:pPr marL="0" indent="0" defTabSz="912813">
              <a:buNone/>
            </a:pPr>
            <a:r>
              <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rPr>
              <a:t>(E: t.a.stott@ljmu.ac.uk)</a:t>
            </a:r>
          </a:p>
          <a:p>
            <a:pPr defTabSz="912813"/>
            <a:endParaRPr lang="en-US" sz="1600" baseline="300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Font typeface="Arial" pitchFamily="34" charset="0"/>
              <a:buNone/>
              <a:defRPr/>
            </a:pPr>
            <a:r>
              <a:rPr lang="en-GB" sz="1800" dirty="0">
                <a:solidFill>
                  <a:srgbClr val="FFFF00"/>
                </a:solidFill>
                <a:effectLst>
                  <a:outerShdw blurRad="38100" dist="38100" dir="2700000" algn="tl">
                    <a:srgbClr val="000000">
                      <a:alpha val="43137"/>
                    </a:srgbClr>
                  </a:outerShdw>
                </a:effectLst>
              </a:rPr>
              <a:t>Sustainable Transport Futures Seminar Series, </a:t>
            </a:r>
          </a:p>
          <a:p>
            <a:pPr fontAlgn="auto">
              <a:spcAft>
                <a:spcPts val="0"/>
              </a:spcAft>
              <a:buFont typeface="Arial" pitchFamily="34" charset="0"/>
              <a:buNone/>
              <a:defRPr/>
            </a:pPr>
            <a:r>
              <a:rPr lang="en-GB" sz="1800" dirty="0">
                <a:solidFill>
                  <a:srgbClr val="FFFF00"/>
                </a:solidFill>
                <a:effectLst>
                  <a:outerShdw blurRad="38100" dist="38100" dir="2700000" algn="tl">
                    <a:srgbClr val="000000">
                      <a:alpha val="43137"/>
                    </a:srgbClr>
                  </a:outerShdw>
                </a:effectLst>
              </a:rPr>
              <a:t>Salford University. 30 May 2019</a:t>
            </a:r>
            <a:endParaRPr lang="en-CA" sz="1800" dirty="0">
              <a:solidFill>
                <a:srgbClr val="FFFF00"/>
              </a:solidFill>
              <a:effectLst>
                <a:outerShdw blurRad="38100" dist="38100" dir="2700000" algn="tl">
                  <a:srgbClr val="000000">
                    <a:alpha val="43137"/>
                  </a:srgbClr>
                </a:outerShdw>
              </a:effectLst>
            </a:endParaRPr>
          </a:p>
        </p:txBody>
      </p:sp>
      <p:pic>
        <p:nvPicPr>
          <p:cNvPr id="5" name="Picture 4" descr="LJMU banner image"/>
          <p:cNvPicPr>
            <a:picLocks noChangeAspect="1" noChangeArrowheads="1"/>
          </p:cNvPicPr>
          <p:nvPr/>
        </p:nvPicPr>
        <p:blipFill>
          <a:blip r:embed="rId3"/>
          <a:srcRect/>
          <a:stretch>
            <a:fillRect/>
          </a:stretch>
        </p:blipFill>
        <p:spPr bwMode="auto">
          <a:xfrm>
            <a:off x="0" y="1"/>
            <a:ext cx="3428981" cy="739317"/>
          </a:xfrm>
          <a:prstGeom prst="rect">
            <a:avLst/>
          </a:prstGeom>
          <a:noFill/>
          <a:ln w="38100" algn="in">
            <a:solidFill>
              <a:srgbClr val="000000"/>
            </a:solidFill>
            <a:miter lim="800000"/>
            <a:headEnd/>
            <a:tailEnd/>
          </a:ln>
        </p:spPr>
      </p:pic>
      <p:sp>
        <p:nvSpPr>
          <p:cNvPr id="6" name="Rectangle 4"/>
          <p:cNvSpPr txBox="1">
            <a:spLocks noChangeArrowheads="1"/>
          </p:cNvSpPr>
          <p:nvPr/>
        </p:nvSpPr>
        <p:spPr bwMode="auto">
          <a:xfrm>
            <a:off x="4910262" y="1434224"/>
            <a:ext cx="5112569" cy="14700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ctr" defTabSz="912813" fontAlgn="auto">
              <a:spcAft>
                <a:spcPts val="0"/>
              </a:spcAft>
              <a:defRPr/>
            </a:pPr>
            <a:r>
              <a:rPr lang="en-GB" sz="3600" b="1" dirty="0">
                <a:solidFill>
                  <a:srgbClr val="FFFF00"/>
                </a:solidFill>
                <a:effectLst>
                  <a:outerShdw blurRad="38100" dist="38100" dir="2700000" algn="tl">
                    <a:srgbClr val="000000">
                      <a:alpha val="43137"/>
                    </a:srgbClr>
                  </a:outerShdw>
                </a:effectLst>
              </a:rPr>
              <a:t>PhD: The health and social benefits </a:t>
            </a:r>
            <a:br>
              <a:rPr lang="en-GB" sz="3600" b="1" dirty="0">
                <a:solidFill>
                  <a:srgbClr val="FFFF00"/>
                </a:solidFill>
                <a:effectLst>
                  <a:outerShdw blurRad="38100" dist="38100" dir="2700000" algn="tl">
                    <a:srgbClr val="000000">
                      <a:alpha val="43137"/>
                    </a:srgbClr>
                  </a:outerShdw>
                </a:effectLst>
              </a:rPr>
            </a:br>
            <a:r>
              <a:rPr lang="en-GB" sz="3600" b="1" dirty="0">
                <a:solidFill>
                  <a:srgbClr val="FFFF00"/>
                </a:solidFill>
                <a:effectLst>
                  <a:outerShdw blurRad="38100" dist="38100" dir="2700000" algn="tl">
                    <a:srgbClr val="000000">
                      <a:alpha val="43137"/>
                    </a:srgbClr>
                  </a:outerShdw>
                </a:effectLst>
              </a:rPr>
              <a:t>of walking and walk leading with HF Holidays</a:t>
            </a:r>
          </a:p>
          <a:p>
            <a:pPr lvl="0" algn="ctr" defTabSz="912813" fontAlgn="auto">
              <a:spcAft>
                <a:spcPts val="0"/>
              </a:spcAft>
              <a:defRPr/>
            </a:pPr>
            <a:endParaRPr kumimoji="0" lang="en-GB"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a:p>
            <a:pPr lvl="0" algn="ctr" defTabSz="912813" fontAlgn="auto">
              <a:spcAft>
                <a:spcPts val="0"/>
              </a:spcAft>
              <a:defRPr/>
            </a:pPr>
            <a:r>
              <a:rPr lang="en-GB" sz="3600" b="1" dirty="0">
                <a:solidFill>
                  <a:srgbClr val="FFFF00"/>
                </a:solidFill>
                <a:effectLst>
                  <a:outerShdw blurRad="38100" dist="38100" dir="2700000" algn="tl">
                    <a:srgbClr val="000000">
                      <a:alpha val="43137"/>
                    </a:srgbClr>
                  </a:outerShdw>
                </a:effectLst>
                <a:latin typeface="+mj-lt"/>
                <a:ea typeface="+mj-ea"/>
                <a:cs typeface="+mj-cs"/>
              </a:rPr>
              <a:t>Why?</a:t>
            </a:r>
            <a:endParaRPr kumimoji="0" lang="en-GB"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pic>
        <p:nvPicPr>
          <p:cNvPr id="7" name="Picture 6">
            <a:extLst>
              <a:ext uri="{FF2B5EF4-FFF2-40B4-BE49-F238E27FC236}">
                <a16:creationId xmlns:a16="http://schemas.microsoft.com/office/drawing/2014/main" id="{E07FF115-642F-45DD-AB05-C82C565920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saturation sat="114000"/>
                    </a14:imgEffect>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9629875" y="197594"/>
            <a:ext cx="2395870" cy="757244"/>
          </a:xfrm>
          <a:prstGeom prst="rect">
            <a:avLst/>
          </a:prstGeom>
        </p:spPr>
      </p:pic>
    </p:spTree>
    <p:extLst>
      <p:ext uri="{BB962C8B-B14F-4D97-AF65-F5344CB8AC3E}">
        <p14:creationId xmlns:p14="http://schemas.microsoft.com/office/powerpoint/2010/main" val="60796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r>
              <a:rPr lang="en-GB" dirty="0">
                <a:solidFill>
                  <a:srgbClr val="FFFF00"/>
                </a:solidFill>
                <a:effectLst>
                  <a:outerShdw blurRad="38100" dist="38100" dir="2700000" algn="tl">
                    <a:srgbClr val="000000">
                      <a:alpha val="43137"/>
                    </a:srgbClr>
                  </a:outerShdw>
                </a:effectLst>
              </a:rPr>
              <a:t>I decided to join HF as a Volunteer Leader in 2012</a:t>
            </a:r>
          </a:p>
        </p:txBody>
      </p:sp>
      <p:sp>
        <p:nvSpPr>
          <p:cNvPr id="4" name="Content Placeholder 3"/>
          <p:cNvSpPr>
            <a:spLocks noGrp="1"/>
          </p:cNvSpPr>
          <p:nvPr>
            <p:ph idx="1"/>
          </p:nvPr>
        </p:nvSpPr>
        <p:spPr/>
        <p:txBody>
          <a:bodyPr>
            <a:normAutofit lnSpcReduction="10000"/>
          </a:bodyPr>
          <a:lstStyle/>
          <a:p>
            <a:r>
              <a:rPr lang="en-GB" dirty="0">
                <a:solidFill>
                  <a:srgbClr val="FFFF00"/>
                </a:solidFill>
                <a:effectLst>
                  <a:outerShdw blurRad="38100" dist="38100" dir="2700000" algn="tl">
                    <a:srgbClr val="000000">
                      <a:alpha val="43137"/>
                    </a:srgbClr>
                  </a:outerShdw>
                </a:effectLst>
              </a:rPr>
              <a:t>A 2-day assessment in Lake District</a:t>
            </a:r>
          </a:p>
          <a:p>
            <a:r>
              <a:rPr lang="en-GB" dirty="0">
                <a:solidFill>
                  <a:srgbClr val="FFFF00"/>
                </a:solidFill>
                <a:effectLst>
                  <a:outerShdw blurRad="38100" dist="38100" dir="2700000" algn="tl">
                    <a:srgbClr val="000000">
                      <a:alpha val="43137"/>
                    </a:srgbClr>
                  </a:outerShdw>
                </a:effectLst>
              </a:rPr>
              <a:t>2 years probation: leading at </a:t>
            </a:r>
            <a:r>
              <a:rPr lang="en-GB" dirty="0" err="1">
                <a:solidFill>
                  <a:srgbClr val="FFFF00"/>
                </a:solidFill>
                <a:effectLst>
                  <a:outerShdw blurRad="38100" dist="38100" dir="2700000" algn="tl">
                    <a:srgbClr val="000000">
                      <a:alpha val="43137"/>
                    </a:srgbClr>
                  </a:outerShdw>
                </a:effectLst>
              </a:rPr>
              <a:t>Sedbergh</a:t>
            </a:r>
            <a:r>
              <a:rPr lang="en-GB" dirty="0">
                <a:solidFill>
                  <a:srgbClr val="FFFF00"/>
                </a:solidFill>
                <a:effectLst>
                  <a:outerShdw blurRad="38100" dist="38100" dir="2700000" algn="tl">
                    <a:srgbClr val="000000">
                      <a:alpha val="43137"/>
                    </a:srgbClr>
                  </a:outerShdw>
                </a:effectLst>
              </a:rPr>
              <a:t>, Glencoe, Dolgellau, </a:t>
            </a:r>
            <a:r>
              <a:rPr lang="en-GB" dirty="0" err="1">
                <a:solidFill>
                  <a:srgbClr val="FFFF00"/>
                </a:solidFill>
                <a:effectLst>
                  <a:outerShdw blurRad="38100" dist="38100" dir="2700000" algn="tl">
                    <a:srgbClr val="000000">
                      <a:alpha val="43137"/>
                    </a:srgbClr>
                  </a:outerShdw>
                </a:effectLst>
              </a:rPr>
              <a:t>Beddgelert</a:t>
            </a:r>
            <a:r>
              <a:rPr lang="en-GB" dirty="0">
                <a:solidFill>
                  <a:srgbClr val="FFFF00"/>
                </a:solidFill>
                <a:effectLst>
                  <a:outerShdw blurRad="38100" dist="38100" dir="2700000" algn="tl">
                    <a:srgbClr val="000000">
                      <a:alpha val="43137"/>
                    </a:srgbClr>
                  </a:outerShdw>
                </a:effectLst>
              </a:rPr>
              <a:t>, Keswick</a:t>
            </a:r>
          </a:p>
          <a:p>
            <a:r>
              <a:rPr lang="en-GB" dirty="0">
                <a:solidFill>
                  <a:srgbClr val="FFFF00"/>
                </a:solidFill>
                <a:effectLst>
                  <a:outerShdw blurRad="38100" dist="38100" dir="2700000" algn="tl">
                    <a:srgbClr val="000000">
                      <a:alpha val="43137"/>
                    </a:srgbClr>
                  </a:outerShdw>
                </a:effectLst>
              </a:rPr>
              <a:t>Then assessed to lead abroad in 2015.</a:t>
            </a:r>
          </a:p>
          <a:p>
            <a:r>
              <a:rPr lang="en-GB" dirty="0">
                <a:solidFill>
                  <a:srgbClr val="FFFF00"/>
                </a:solidFill>
                <a:effectLst>
                  <a:outerShdw blurRad="38100" dist="38100" dir="2700000" algn="tl">
                    <a:srgbClr val="000000">
                      <a:alpha val="43137"/>
                    </a:srgbClr>
                  </a:outerShdw>
                </a:effectLst>
              </a:rPr>
              <a:t>Attended the annual conference, met the Director</a:t>
            </a:r>
          </a:p>
          <a:p>
            <a:r>
              <a:rPr lang="en-GB" dirty="0">
                <a:solidFill>
                  <a:srgbClr val="FFFF00"/>
                </a:solidFill>
                <a:effectLst>
                  <a:outerShdw blurRad="38100" dist="38100" dir="2700000" algn="tl">
                    <a:srgbClr val="000000">
                      <a:alpha val="43137"/>
                    </a:srgbClr>
                  </a:outerShdw>
                </a:effectLst>
              </a:rPr>
              <a:t>Opportunity within LJMU to apply for internal PhD funding (rare)</a:t>
            </a:r>
          </a:p>
          <a:p>
            <a:r>
              <a:rPr lang="en-GB" dirty="0">
                <a:solidFill>
                  <a:srgbClr val="FFFF00"/>
                </a:solidFill>
                <a:effectLst>
                  <a:outerShdw blurRad="38100" dist="38100" dir="2700000" algn="tl">
                    <a:srgbClr val="000000">
                      <a:alpha val="43137"/>
                    </a:srgbClr>
                  </a:outerShdw>
                </a:effectLst>
              </a:rPr>
              <a:t>Made 2 applications: 1 to study HF guests (17 applications); the other to investigate the use of UAV (drones) in teaching geoscience (2 applications) – both were funded</a:t>
            </a:r>
          </a:p>
          <a:p>
            <a:r>
              <a:rPr lang="en-GB" dirty="0">
                <a:solidFill>
                  <a:srgbClr val="FFFF00"/>
                </a:solidFill>
                <a:effectLst>
                  <a:outerShdw blurRad="38100" dist="38100" dir="2700000" algn="tl">
                    <a:srgbClr val="000000">
                      <a:alpha val="43137"/>
                    </a:srgbClr>
                  </a:outerShdw>
                </a:effectLst>
              </a:rPr>
              <a:t>Leads abroad: France (2016), Croatia (2017), Corsica (2018)</a:t>
            </a:r>
          </a:p>
        </p:txBody>
      </p:sp>
    </p:spTree>
    <p:extLst>
      <p:ext uri="{BB962C8B-B14F-4D97-AF65-F5344CB8AC3E}">
        <p14:creationId xmlns:p14="http://schemas.microsoft.com/office/powerpoint/2010/main" val="836294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C2411EF-215F-4902-B9C0-891CBCD04B6F}"/>
              </a:ext>
            </a:extLst>
          </p:cNvPr>
          <p:cNvSpPr>
            <a:spLocks noGrp="1"/>
          </p:cNvSpPr>
          <p:nvPr>
            <p:ph idx="1"/>
          </p:nvPr>
        </p:nvSpPr>
        <p:spPr>
          <a:xfrm>
            <a:off x="1" y="1899138"/>
            <a:ext cx="11988030" cy="4761268"/>
          </a:xfrm>
        </p:spPr>
        <p:txBody>
          <a:bodyPr/>
          <a:lstStyle/>
          <a:p>
            <a:pPr marL="0" indent="0">
              <a:buNone/>
            </a:pPr>
            <a:r>
              <a:rPr lang="en-GB" dirty="0">
                <a:solidFill>
                  <a:schemeClr val="accent6">
                    <a:lumMod val="50000"/>
                  </a:schemeClr>
                </a:solidFill>
              </a:rPr>
              <a:t> </a:t>
            </a:r>
          </a:p>
        </p:txBody>
      </p:sp>
      <p:sp>
        <p:nvSpPr>
          <p:cNvPr id="2" name="Title 1">
            <a:extLst>
              <a:ext uri="{FF2B5EF4-FFF2-40B4-BE49-F238E27FC236}">
                <a16:creationId xmlns:a16="http://schemas.microsoft.com/office/drawing/2014/main" id="{94FB44D1-9B92-4D0C-BFE6-FC929FA3D6AC}"/>
              </a:ext>
            </a:extLst>
          </p:cNvPr>
          <p:cNvSpPr>
            <a:spLocks noGrp="1"/>
          </p:cNvSpPr>
          <p:nvPr>
            <p:ph type="title"/>
          </p:nvPr>
        </p:nvSpPr>
        <p:spPr>
          <a:xfrm>
            <a:off x="838200" y="86067"/>
            <a:ext cx="10515600" cy="1325563"/>
          </a:xfrm>
          <a:noFill/>
        </p:spPr>
        <p:txBody>
          <a:bodyPr>
            <a:normAutofit/>
          </a:bodyPr>
          <a:lstStyle/>
          <a:p>
            <a:pPr algn="ctr"/>
            <a:r>
              <a:rPr lang="en-GB" sz="4800" b="1" dirty="0">
                <a:solidFill>
                  <a:schemeClr val="accent6">
                    <a:lumMod val="50000"/>
                  </a:schemeClr>
                </a:solidFill>
              </a:rPr>
              <a:t>HF Holidays</a:t>
            </a:r>
          </a:p>
        </p:txBody>
      </p:sp>
      <p:pic>
        <p:nvPicPr>
          <p:cNvPr id="8" name="Picture 7" descr="A screenshot of a computer&#10;&#10;Description automatically generated">
            <a:extLst>
              <a:ext uri="{FF2B5EF4-FFF2-40B4-BE49-F238E27FC236}">
                <a16:creationId xmlns:a16="http://schemas.microsoft.com/office/drawing/2014/main" id="{95765264-8653-468E-821E-48A44E07927D}"/>
              </a:ext>
            </a:extLst>
          </p:cNvPr>
          <p:cNvPicPr>
            <a:picLocks noChangeAspect="1"/>
          </p:cNvPicPr>
          <p:nvPr/>
        </p:nvPicPr>
        <p:blipFill rotWithShape="1">
          <a:blip r:embed="rId2">
            <a:extLst>
              <a:ext uri="{28A0092B-C50C-407E-A947-70E740481C1C}">
                <a14:useLocalDpi xmlns:a14="http://schemas.microsoft.com/office/drawing/2010/main" val="0"/>
              </a:ext>
            </a:extLst>
          </a:blip>
          <a:srcRect l="8843" t="179" r="-268" b="-179"/>
          <a:stretch/>
        </p:blipFill>
        <p:spPr>
          <a:xfrm>
            <a:off x="44269" y="2068642"/>
            <a:ext cx="7108156" cy="4354895"/>
          </a:xfrm>
          <a:prstGeom prst="rect">
            <a:avLst/>
          </a:prstGeom>
        </p:spPr>
      </p:pic>
      <p:pic>
        <p:nvPicPr>
          <p:cNvPr id="25" name="Picture 24" descr="A dining room table&#10;&#10;Description automatically generated">
            <a:extLst>
              <a:ext uri="{FF2B5EF4-FFF2-40B4-BE49-F238E27FC236}">
                <a16:creationId xmlns:a16="http://schemas.microsoft.com/office/drawing/2014/main" id="{2947D4E8-B4DB-45AB-92C0-C1334B94A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119" y="1644000"/>
            <a:ext cx="1804492" cy="2532185"/>
          </a:xfrm>
          <a:prstGeom prst="rect">
            <a:avLst/>
          </a:prstGeom>
        </p:spPr>
      </p:pic>
      <p:pic>
        <p:nvPicPr>
          <p:cNvPr id="27" name="Picture 26" descr="A group of people sitting at a table in a restaurant&#10;&#10;Description automatically generated">
            <a:extLst>
              <a:ext uri="{FF2B5EF4-FFF2-40B4-BE49-F238E27FC236}">
                <a16:creationId xmlns:a16="http://schemas.microsoft.com/office/drawing/2014/main" id="{3F7CE0CB-EE4E-479F-BE34-2D850D8B44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9803" y="5049672"/>
            <a:ext cx="2888226" cy="1735908"/>
          </a:xfrm>
          <a:prstGeom prst="rect">
            <a:avLst/>
          </a:prstGeom>
        </p:spPr>
      </p:pic>
      <p:pic>
        <p:nvPicPr>
          <p:cNvPr id="29" name="Picture 28" descr="A group of people standing in front of a stone building&#10;&#10;Description automatically generated">
            <a:extLst>
              <a:ext uri="{FF2B5EF4-FFF2-40B4-BE49-F238E27FC236}">
                <a16:creationId xmlns:a16="http://schemas.microsoft.com/office/drawing/2014/main" id="{2D5EBF62-5EFE-4EB3-B4D8-B3D29F89D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6419" y="3331214"/>
            <a:ext cx="2911611" cy="1624627"/>
          </a:xfrm>
          <a:prstGeom prst="rect">
            <a:avLst/>
          </a:prstGeom>
        </p:spPr>
      </p:pic>
      <p:pic>
        <p:nvPicPr>
          <p:cNvPr id="31" name="Picture 30" descr="A person standing on a lush green field&#10;&#10;Description automatically generated">
            <a:extLst>
              <a:ext uri="{FF2B5EF4-FFF2-40B4-BE49-F238E27FC236}">
                <a16:creationId xmlns:a16="http://schemas.microsoft.com/office/drawing/2014/main" id="{9037C89A-48C7-4B6B-A8D1-AA7C1D22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8111" y="1644000"/>
            <a:ext cx="2888226" cy="1624627"/>
          </a:xfrm>
          <a:prstGeom prst="rect">
            <a:avLst/>
          </a:prstGeom>
        </p:spPr>
      </p:pic>
      <p:pic>
        <p:nvPicPr>
          <p:cNvPr id="33" name="Picture 32" descr="A picture containing floor, indoor, wall, wooden&#10;&#10;Description automatically generated">
            <a:extLst>
              <a:ext uri="{FF2B5EF4-FFF2-40B4-BE49-F238E27FC236}">
                <a16:creationId xmlns:a16="http://schemas.microsoft.com/office/drawing/2014/main" id="{58A13A7C-4A62-4A6F-8B13-98003C93E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119" y="4239747"/>
            <a:ext cx="1786107" cy="2532186"/>
          </a:xfrm>
          <a:prstGeom prst="rect">
            <a:avLst/>
          </a:prstGeom>
        </p:spPr>
      </p:pic>
    </p:spTree>
    <p:extLst>
      <p:ext uri="{BB962C8B-B14F-4D97-AF65-F5344CB8AC3E}">
        <p14:creationId xmlns:p14="http://schemas.microsoft.com/office/powerpoint/2010/main" val="3209164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8145256439F342BA9197B33E2B95A4" ma:contentTypeVersion="7" ma:contentTypeDescription="Create a new document." ma:contentTypeScope="" ma:versionID="d2f5eda46532397be3154c6462226a5c">
  <xsd:schema xmlns:xsd="http://www.w3.org/2001/XMLSchema" xmlns:xs="http://www.w3.org/2001/XMLSchema" xmlns:p="http://schemas.microsoft.com/office/2006/metadata/properties" xmlns:ns2="0adf4914-86a8-4cee-b449-5b25bed8a2ef" targetNamespace="http://schemas.microsoft.com/office/2006/metadata/properties" ma:root="true" ma:fieldsID="843dd8ffede838ee864eaf0365310aa7" ns2:_="">
    <xsd:import namespace="0adf4914-86a8-4cee-b449-5b25bed8a2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f4914-86a8-4cee-b449-5b25bed8a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6405D1-503A-499B-A554-BACD06490BDD}"/>
</file>

<file path=customXml/itemProps2.xml><?xml version="1.0" encoding="utf-8"?>
<ds:datastoreItem xmlns:ds="http://schemas.openxmlformats.org/officeDocument/2006/customXml" ds:itemID="{76EAD86E-B796-4A3E-9F6E-04E5F4E1E022}"/>
</file>

<file path=customXml/itemProps3.xml><?xml version="1.0" encoding="utf-8"?>
<ds:datastoreItem xmlns:ds="http://schemas.openxmlformats.org/officeDocument/2006/customXml" ds:itemID="{D202E2C9-3DAC-4ABC-A4BC-0443A9C589D3}"/>
</file>

<file path=docProps/app.xml><?xml version="1.0" encoding="utf-8"?>
<Properties xmlns="http://schemas.openxmlformats.org/officeDocument/2006/extended-properties" xmlns:vt="http://schemas.openxmlformats.org/officeDocument/2006/docPropsVTypes">
  <TotalTime>9993</TotalTime>
  <Words>1954</Words>
  <Application>Microsoft Office PowerPoint</Application>
  <PresentationFormat>Widescreen</PresentationFormat>
  <Paragraphs>295</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Lucida Calligraphy</vt:lpstr>
      <vt:lpstr>Lucida Handwriting</vt:lpstr>
      <vt:lpstr>Office Theme</vt:lpstr>
      <vt:lpstr>Walking motivations, perceived benefits and the role of outdoor education in walking promotion.  Nora Morocza and Professor Tim Stott School of Sport Studies, Leisure and Nutrition, LJMU  Sustainable Transport Futures Seminar Series, University of Salford </vt:lpstr>
      <vt:lpstr>PowerPoint Presentation</vt:lpstr>
      <vt:lpstr>MPH: The impact of walking on health attitudes and behaviour and environmental attitudes and pro-environmental behaviour.</vt:lpstr>
      <vt:lpstr>Motivations for and benefits of health walks groups</vt:lpstr>
      <vt:lpstr>PowerPoint Presentation</vt:lpstr>
      <vt:lpstr>Lessons learned</vt:lpstr>
      <vt:lpstr>PowerPoint Presentation</vt:lpstr>
      <vt:lpstr>I decided to join HF as a Volunteer Leader in 2012</vt:lpstr>
      <vt:lpstr>HF Holidays</vt:lpstr>
      <vt:lpstr>PowerPoint Presentation</vt:lpstr>
      <vt:lpstr>HF Holidays values</vt:lpstr>
      <vt:lpstr>HF Holidays’ people</vt:lpstr>
      <vt:lpstr>PowerPoint Presentation</vt:lpstr>
      <vt:lpstr>PowerPoint Presentation</vt:lpstr>
      <vt:lpstr>Study designs</vt:lpstr>
      <vt:lpstr>Preliminary results</vt:lpstr>
      <vt:lpstr>Perceived benefits</vt:lpstr>
      <vt:lpstr>Walking activity outside of holidays</vt:lpstr>
      <vt:lpstr>Further directions</vt:lpstr>
      <vt:lpstr>Moving towards promotion</vt:lpstr>
      <vt:lpstr>My perspective as a walk leader</vt:lpstr>
      <vt:lpstr>My perspective as a walk leader</vt:lpstr>
      <vt:lpstr>PowerPoint Presentation</vt:lpstr>
      <vt:lpstr>PowerPoint Presentation</vt:lpstr>
      <vt:lpstr>PowerPoint Presentation</vt:lpstr>
      <vt:lpstr>PowerPoint Presentation</vt:lpstr>
      <vt:lpstr>PowerPoint Presentation</vt:lpstr>
      <vt:lpstr>PowerPoint Presentation</vt:lpstr>
      <vt:lpstr>Exciting? Adventurous?  Some issues.</vt:lpstr>
      <vt:lpstr>The role of outdoor education in walking promotion</vt:lpstr>
      <vt:lpstr>HF Leader Evaluation (every week) by guests</vt:lpstr>
      <vt:lpstr>What are my main feelings/reasons for walking/mountaineering/ski touring ?  </vt:lpstr>
      <vt:lpstr>Which could be transferable to others/active transport maybe ?  </vt:lpstr>
      <vt:lpstr>Teaching the next generation of outdoor educators</vt:lpstr>
      <vt:lpstr>PowerPoint Presentation</vt:lpstr>
      <vt:lpstr>Why are outdoor educators essential for improving walking engagement?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health, natural environment, social environment and physical activity in hillwalking motivations and engagement.</dc:title>
  <dc:creator>Nora</dc:creator>
  <cp:lastModifiedBy>Morocza, Nora</cp:lastModifiedBy>
  <cp:revision>182</cp:revision>
  <dcterms:created xsi:type="dcterms:W3CDTF">2018-04-26T16:47:18Z</dcterms:created>
  <dcterms:modified xsi:type="dcterms:W3CDTF">2019-05-28T16:45:05Z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0x010100F48145256439F342BA9197B33E2B95A4</vt:lpwstr>
  </property>
</Properties>
</file>