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700" r:id="rId5"/>
  </p:sldMasterIdLst>
  <p:notesMasterIdLst>
    <p:notesMasterId r:id="rId17"/>
  </p:notesMasterIdLst>
  <p:handoutMasterIdLst>
    <p:handoutMasterId r:id="rId18"/>
  </p:handoutMasterIdLst>
  <p:sldIdLst>
    <p:sldId id="492" r:id="rId6"/>
    <p:sldId id="493" r:id="rId7"/>
    <p:sldId id="495" r:id="rId8"/>
    <p:sldId id="510" r:id="rId9"/>
    <p:sldId id="513" r:id="rId10"/>
    <p:sldId id="515" r:id="rId11"/>
    <p:sldId id="516" r:id="rId12"/>
    <p:sldId id="509" r:id="rId13"/>
    <p:sldId id="518" r:id="rId14"/>
    <p:sldId id="520" r:id="rId15"/>
    <p:sldId id="517" r:id="rId16"/>
  </p:sldIdLst>
  <p:sldSz cx="9144000" cy="6858000" type="screen4x3"/>
  <p:notesSz cx="6797675" cy="9926638"/>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572">
          <p15:clr>
            <a:srgbClr val="A4A3A4"/>
          </p15:clr>
        </p15:guide>
        <p15:guide id="2" orient="horz" pos="1207">
          <p15:clr>
            <a:srgbClr val="A4A3A4"/>
          </p15:clr>
        </p15:guide>
        <p15:guide id="3" orient="horz" pos="3975">
          <p15:clr>
            <a:srgbClr val="A4A3A4"/>
          </p15:clr>
        </p15:guide>
        <p15:guide id="4" orient="horz" pos="4020">
          <p15:clr>
            <a:srgbClr val="A4A3A4"/>
          </p15:clr>
        </p15:guide>
        <p15:guide id="5" orient="horz" pos="617">
          <p15:clr>
            <a:srgbClr val="A4A3A4"/>
          </p15:clr>
        </p15:guide>
        <p15:guide id="6" orient="horz" pos="2160">
          <p15:clr>
            <a:srgbClr val="A4A3A4"/>
          </p15:clr>
        </p15:guide>
        <p15:guide id="7" pos="5647">
          <p15:clr>
            <a:srgbClr val="A4A3A4"/>
          </p15:clr>
        </p15:guide>
        <p15:guide id="8">
          <p15:clr>
            <a:srgbClr val="A4A3A4"/>
          </p15:clr>
        </p15:guide>
        <p15:guide id="9" pos="1565">
          <p15:clr>
            <a:srgbClr val="A4A3A4"/>
          </p15:clr>
        </p15:guide>
        <p15:guide id="10" pos="249">
          <p15:clr>
            <a:srgbClr val="A4A3A4"/>
          </p15:clr>
        </p15:guide>
        <p15:guide id="11" pos="4195">
          <p15:clr>
            <a:srgbClr val="A4A3A4"/>
          </p15:clr>
        </p15:guide>
        <p15:guide id="12" pos="2879">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49207D"/>
    <a:srgbClr val="F2E7E8"/>
    <a:srgbClr val="000000"/>
    <a:srgbClr val="FF3399"/>
    <a:srgbClr val="FF0000"/>
    <a:srgbClr val="CCA4A8"/>
    <a:srgbClr val="D90532"/>
    <a:srgbClr val="B10037"/>
    <a:srgbClr val="E4CBC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363" autoAdjust="0"/>
  </p:normalViewPr>
  <p:slideViewPr>
    <p:cSldViewPr snapToObjects="1" showGuides="1">
      <p:cViewPr varScale="1">
        <p:scale>
          <a:sx n="102" d="100"/>
          <a:sy n="102" d="100"/>
        </p:scale>
        <p:origin x="1920" y="96"/>
      </p:cViewPr>
      <p:guideLst>
        <p:guide orient="horz" pos="572"/>
        <p:guide orient="horz" pos="1207"/>
        <p:guide orient="horz" pos="3975"/>
        <p:guide orient="horz" pos="4020"/>
        <p:guide orient="horz" pos="617"/>
        <p:guide orient="horz" pos="2160"/>
        <p:guide pos="5647"/>
        <p:guide/>
        <p:guide pos="1565"/>
        <p:guide pos="249"/>
        <p:guide pos="4195"/>
        <p:guide pos="2879"/>
      </p:guideLst>
    </p:cSldViewPr>
  </p:slideViewPr>
  <p:notesTextViewPr>
    <p:cViewPr>
      <p:scale>
        <a:sx n="100" d="100"/>
        <a:sy n="100" d="100"/>
      </p:scale>
      <p:origin x="0" y="0"/>
    </p:cViewPr>
  </p:notesTextViewPr>
  <p:sorterViewPr>
    <p:cViewPr>
      <p:scale>
        <a:sx n="68" d="100"/>
        <a:sy n="68" d="100"/>
      </p:scale>
      <p:origin x="0" y="0"/>
    </p:cViewPr>
  </p:sorterViewPr>
  <p:notesViewPr>
    <p:cSldViewPr snapToObjects="1" showGuides="1">
      <p:cViewPr varScale="1">
        <p:scale>
          <a:sx n="55" d="100"/>
          <a:sy n="55" d="100"/>
        </p:scale>
        <p:origin x="-1842"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882431619619201"/>
          <c:y val="0.10715547555057323"/>
          <c:w val="0.78086431042858906"/>
          <c:h val="0.89284452444942675"/>
        </c:manualLayout>
      </c:layout>
      <c:barChart>
        <c:barDir val="bar"/>
        <c:grouping val="stacked"/>
        <c:varyColors val="0"/>
        <c:ser>
          <c:idx val="0"/>
          <c:order val="0"/>
          <c:tx>
            <c:strRef>
              <c:f>Sheet1!$B$1</c:f>
              <c:strCache>
                <c:ptCount val="1"/>
                <c:pt idx="0">
                  <c:v>UNAWARE</c:v>
                </c:pt>
              </c:strCache>
            </c:strRef>
          </c:tx>
          <c:spPr>
            <a:solidFill>
              <a:srgbClr val="7F7F7F"/>
            </a:solidFill>
            <a:ln w="19050">
              <a:solidFill>
                <a:sysClr val="window" lastClr="FFFFFF"/>
              </a:solidFill>
            </a:ln>
          </c:spPr>
          <c:invertIfNegative val="0"/>
          <c:dPt>
            <c:idx val="0"/>
            <c:invertIfNegative val="0"/>
            <c:bubble3D val="0"/>
            <c:extLst xmlns:c16r2="http://schemas.microsoft.com/office/drawing/2015/06/chart">
              <c:ext xmlns:c16="http://schemas.microsoft.com/office/drawing/2014/chart" uri="{C3380CC4-5D6E-409C-BE32-E72D297353CC}">
                <c16:uniqueId val="{00000000-9DF7-4EBC-B928-B79D5759B350}"/>
              </c:ext>
            </c:extLst>
          </c:dPt>
          <c:dPt>
            <c:idx val="1"/>
            <c:invertIfNegative val="0"/>
            <c:bubble3D val="0"/>
            <c:extLst xmlns:c16r2="http://schemas.microsoft.com/office/drawing/2015/06/chart">
              <c:ext xmlns:c16="http://schemas.microsoft.com/office/drawing/2014/chart" uri="{C3380CC4-5D6E-409C-BE32-E72D297353CC}">
                <c16:uniqueId val="{00000001-9DF7-4EBC-B928-B79D5759B350}"/>
              </c:ext>
            </c:extLst>
          </c:dPt>
          <c:dPt>
            <c:idx val="2"/>
            <c:invertIfNegative val="0"/>
            <c:bubble3D val="0"/>
            <c:extLst xmlns:c16r2="http://schemas.microsoft.com/office/drawing/2015/06/chart">
              <c:ext xmlns:c16="http://schemas.microsoft.com/office/drawing/2014/chart" uri="{C3380CC4-5D6E-409C-BE32-E72D297353CC}">
                <c16:uniqueId val="{00000002-9DF7-4EBC-B928-B79D5759B350}"/>
              </c:ext>
            </c:extLst>
          </c:dPt>
          <c:dPt>
            <c:idx val="3"/>
            <c:invertIfNegative val="0"/>
            <c:bubble3D val="0"/>
            <c:extLst xmlns:c16r2="http://schemas.microsoft.com/office/drawing/2015/06/chart">
              <c:ext xmlns:c16="http://schemas.microsoft.com/office/drawing/2014/chart" uri="{C3380CC4-5D6E-409C-BE32-E72D297353CC}">
                <c16:uniqueId val="{00000003-9DF7-4EBC-B928-B79D5759B350}"/>
              </c:ext>
            </c:extLst>
          </c:dPt>
          <c:dPt>
            <c:idx val="4"/>
            <c:invertIfNegative val="0"/>
            <c:bubble3D val="0"/>
            <c:extLst xmlns:c16r2="http://schemas.microsoft.com/office/drawing/2015/06/chart">
              <c:ext xmlns:c16="http://schemas.microsoft.com/office/drawing/2014/chart" uri="{C3380CC4-5D6E-409C-BE32-E72D297353CC}">
                <c16:uniqueId val="{00000004-9DF7-4EBC-B928-B79D5759B350}"/>
              </c:ext>
            </c:extLst>
          </c:dPt>
          <c:dLbls>
            <c:numFmt formatCode="0%" sourceLinked="0"/>
            <c:spPr>
              <a:noFill/>
              <a:ln>
                <a:noFill/>
              </a:ln>
              <a:effectLst/>
            </c:spPr>
            <c:txPr>
              <a:bodyPr/>
              <a:lstStyle/>
              <a:p>
                <a:pPr>
                  <a:defRPr sz="1400" b="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Sheet1!$A$2:$A$7</c:f>
              <c:strCache>
                <c:ptCount val="6"/>
                <c:pt idx="0">
                  <c:v>BUS (4462)</c:v>
                </c:pt>
                <c:pt idx="1">
                  <c:v>TRAIN (4471)</c:v>
                </c:pt>
                <c:pt idx="2">
                  <c:v>TRAM (4477)</c:v>
                </c:pt>
                <c:pt idx="3">
                  <c:v>CYCLE (4193)</c:v>
                </c:pt>
                <c:pt idx="4">
                  <c:v>WALK (4318)</c:v>
                </c:pt>
                <c:pt idx="5">
                  <c:v>ELECTRIC CAR (4560)</c:v>
                </c:pt>
              </c:strCache>
            </c:strRef>
          </c:cat>
          <c:val>
            <c:numRef>
              <c:f>Sheet1!$B$2:$B$7</c:f>
              <c:numCache>
                <c:formatCode>General</c:formatCode>
                <c:ptCount val="6"/>
                <c:pt idx="5" formatCode="0%">
                  <c:v>0.03</c:v>
                </c:pt>
              </c:numCache>
            </c:numRef>
          </c:val>
          <c:extLst xmlns:c16r2="http://schemas.microsoft.com/office/drawing/2015/06/chart">
            <c:ext xmlns:c16="http://schemas.microsoft.com/office/drawing/2014/chart" uri="{C3380CC4-5D6E-409C-BE32-E72D297353CC}">
              <c16:uniqueId val="{0000000C-9DF7-4EBC-B928-B79D5759B350}"/>
            </c:ext>
          </c:extLst>
        </c:ser>
        <c:ser>
          <c:idx val="1"/>
          <c:order val="1"/>
          <c:tx>
            <c:strRef>
              <c:f>Sheet1!$C$1</c:f>
              <c:strCache>
                <c:ptCount val="1"/>
                <c:pt idx="0">
                  <c:v>REJECTORS</c:v>
                </c:pt>
              </c:strCache>
            </c:strRef>
          </c:tx>
          <c:spPr>
            <a:solidFill>
              <a:srgbClr val="FF0000"/>
            </a:solidFill>
            <a:ln w="19050">
              <a:solidFill>
                <a:sysClr val="window" lastClr="FFFFFF"/>
              </a:solidFill>
            </a:ln>
          </c:spPr>
          <c:invertIfNegative val="0"/>
          <c:dLbls>
            <c:numFmt formatCode="0%" sourceLinked="0"/>
            <c:spPr>
              <a:noFill/>
              <a:ln>
                <a:noFill/>
              </a:ln>
              <a:effectLst/>
            </c:spPr>
            <c:txPr>
              <a:bodyPr/>
              <a:lstStyle/>
              <a:p>
                <a:pPr>
                  <a:defRPr sz="1400" b="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Sheet1!$A$2:$A$7</c:f>
              <c:strCache>
                <c:ptCount val="6"/>
                <c:pt idx="0">
                  <c:v>BUS (4462)</c:v>
                </c:pt>
                <c:pt idx="1">
                  <c:v>TRAIN (4471)</c:v>
                </c:pt>
                <c:pt idx="2">
                  <c:v>TRAM (4477)</c:v>
                </c:pt>
                <c:pt idx="3">
                  <c:v>CYCLE (4193)</c:v>
                </c:pt>
                <c:pt idx="4">
                  <c:v>WALK (4318)</c:v>
                </c:pt>
                <c:pt idx="5">
                  <c:v>ELECTRIC CAR (4560)</c:v>
                </c:pt>
              </c:strCache>
            </c:strRef>
          </c:cat>
          <c:val>
            <c:numRef>
              <c:f>Sheet1!$C$2:$C$7</c:f>
              <c:numCache>
                <c:formatCode>0%</c:formatCode>
                <c:ptCount val="6"/>
                <c:pt idx="0">
                  <c:v>0.15</c:v>
                </c:pt>
                <c:pt idx="1">
                  <c:v>0.08</c:v>
                </c:pt>
                <c:pt idx="2">
                  <c:v>0.05</c:v>
                </c:pt>
                <c:pt idx="3">
                  <c:v>0.45</c:v>
                </c:pt>
                <c:pt idx="4">
                  <c:v>0.04</c:v>
                </c:pt>
                <c:pt idx="5">
                  <c:v>0.1</c:v>
                </c:pt>
              </c:numCache>
            </c:numRef>
          </c:val>
          <c:extLst xmlns:c16r2="http://schemas.microsoft.com/office/drawing/2015/06/chart">
            <c:ext xmlns:c16="http://schemas.microsoft.com/office/drawing/2014/chart" uri="{C3380CC4-5D6E-409C-BE32-E72D297353CC}">
              <c16:uniqueId val="{0000000D-9DF7-4EBC-B928-B79D5759B350}"/>
            </c:ext>
          </c:extLst>
        </c:ser>
        <c:ser>
          <c:idx val="2"/>
          <c:order val="2"/>
          <c:tx>
            <c:strRef>
              <c:f>Sheet1!$D$1</c:f>
              <c:strCache>
                <c:ptCount val="1"/>
                <c:pt idx="0">
                  <c:v>NOT NOWS</c:v>
                </c:pt>
              </c:strCache>
            </c:strRef>
          </c:tx>
          <c:spPr>
            <a:solidFill>
              <a:srgbClr val="7030A0"/>
            </a:solidFill>
            <a:ln w="19050">
              <a:solidFill>
                <a:sysClr val="window" lastClr="FFFFFF"/>
              </a:solidFill>
            </a:ln>
          </c:spPr>
          <c:invertIfNegative val="0"/>
          <c:dLbls>
            <c:numFmt formatCode="0%" sourceLinked="0"/>
            <c:spPr>
              <a:noFill/>
              <a:ln>
                <a:noFill/>
              </a:ln>
              <a:effectLst/>
            </c:spPr>
            <c:txPr>
              <a:bodyPr/>
              <a:lstStyle/>
              <a:p>
                <a:pPr>
                  <a:defRPr sz="1400" b="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Sheet1!$A$2:$A$7</c:f>
              <c:strCache>
                <c:ptCount val="6"/>
                <c:pt idx="0">
                  <c:v>BUS (4462)</c:v>
                </c:pt>
                <c:pt idx="1">
                  <c:v>TRAIN (4471)</c:v>
                </c:pt>
                <c:pt idx="2">
                  <c:v>TRAM (4477)</c:v>
                </c:pt>
                <c:pt idx="3">
                  <c:v>CYCLE (4193)</c:v>
                </c:pt>
                <c:pt idx="4">
                  <c:v>WALK (4318)</c:v>
                </c:pt>
                <c:pt idx="5">
                  <c:v>ELECTRIC CAR (4560)</c:v>
                </c:pt>
              </c:strCache>
            </c:strRef>
          </c:cat>
          <c:val>
            <c:numRef>
              <c:f>Sheet1!$D$2:$D$7</c:f>
              <c:numCache>
                <c:formatCode>0%</c:formatCode>
                <c:ptCount val="6"/>
                <c:pt idx="0">
                  <c:v>0.19</c:v>
                </c:pt>
                <c:pt idx="1">
                  <c:v>0.19</c:v>
                </c:pt>
                <c:pt idx="2">
                  <c:v>0.36</c:v>
                </c:pt>
                <c:pt idx="3">
                  <c:v>0.4</c:v>
                </c:pt>
                <c:pt idx="4">
                  <c:v>0.1</c:v>
                </c:pt>
                <c:pt idx="5">
                  <c:v>0.82</c:v>
                </c:pt>
              </c:numCache>
            </c:numRef>
          </c:val>
          <c:extLst xmlns:c16r2="http://schemas.microsoft.com/office/drawing/2015/06/chart">
            <c:ext xmlns:c16="http://schemas.microsoft.com/office/drawing/2014/chart" uri="{C3380CC4-5D6E-409C-BE32-E72D297353CC}">
              <c16:uniqueId val="{0000000E-9DF7-4EBC-B928-B79D5759B350}"/>
            </c:ext>
          </c:extLst>
        </c:ser>
        <c:ser>
          <c:idx val="3"/>
          <c:order val="3"/>
          <c:tx>
            <c:strRef>
              <c:f>Sheet1!$E$1</c:f>
              <c:strCache>
                <c:ptCount val="1"/>
                <c:pt idx="0">
                  <c:v>DABBLERS</c:v>
                </c:pt>
              </c:strCache>
            </c:strRef>
          </c:tx>
          <c:spPr>
            <a:solidFill>
              <a:srgbClr val="FFC000"/>
            </a:solidFill>
            <a:ln w="19050">
              <a:solidFill>
                <a:sysClr val="window" lastClr="FFFFFF"/>
              </a:solidFill>
            </a:ln>
          </c:spPr>
          <c:invertIfNegative val="0"/>
          <c:dLbls>
            <c:numFmt formatCode="0%" sourceLinked="0"/>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Sheet1!$A$2:$A$7</c:f>
              <c:strCache>
                <c:ptCount val="6"/>
                <c:pt idx="0">
                  <c:v>BUS (4462)</c:v>
                </c:pt>
                <c:pt idx="1">
                  <c:v>TRAIN (4471)</c:v>
                </c:pt>
                <c:pt idx="2">
                  <c:v>TRAM (4477)</c:v>
                </c:pt>
                <c:pt idx="3">
                  <c:v>CYCLE (4193)</c:v>
                </c:pt>
                <c:pt idx="4">
                  <c:v>WALK (4318)</c:v>
                </c:pt>
                <c:pt idx="5">
                  <c:v>ELECTRIC CAR (4560)</c:v>
                </c:pt>
              </c:strCache>
            </c:strRef>
          </c:cat>
          <c:val>
            <c:numRef>
              <c:f>Sheet1!$E$2:$E$7</c:f>
              <c:numCache>
                <c:formatCode>0%</c:formatCode>
                <c:ptCount val="6"/>
                <c:pt idx="0">
                  <c:v>0.39</c:v>
                </c:pt>
                <c:pt idx="1">
                  <c:v>0.62</c:v>
                </c:pt>
                <c:pt idx="2">
                  <c:v>0.44</c:v>
                </c:pt>
                <c:pt idx="3">
                  <c:v>7.0000000000000007E-2</c:v>
                </c:pt>
                <c:pt idx="4">
                  <c:v>0.11</c:v>
                </c:pt>
                <c:pt idx="5">
                  <c:v>0.05</c:v>
                </c:pt>
              </c:numCache>
            </c:numRef>
          </c:val>
          <c:extLst xmlns:c16r2="http://schemas.microsoft.com/office/drawing/2015/06/chart">
            <c:ext xmlns:c16="http://schemas.microsoft.com/office/drawing/2014/chart" uri="{C3380CC4-5D6E-409C-BE32-E72D297353CC}">
              <c16:uniqueId val="{0000000F-9DF7-4EBC-B928-B79D5759B350}"/>
            </c:ext>
          </c:extLst>
        </c:ser>
        <c:ser>
          <c:idx val="4"/>
          <c:order val="4"/>
          <c:tx>
            <c:strRef>
              <c:f>Sheet1!$F$1</c:f>
              <c:strCache>
                <c:ptCount val="1"/>
                <c:pt idx="0">
                  <c:v>USUALS</c:v>
                </c:pt>
              </c:strCache>
            </c:strRef>
          </c:tx>
          <c:spPr>
            <a:solidFill>
              <a:srgbClr val="0070C0"/>
            </a:solidFill>
            <a:ln w="19050">
              <a:solidFill>
                <a:sysClr val="window" lastClr="FFFFFF"/>
              </a:solidFill>
            </a:ln>
          </c:spPr>
          <c:invertIfNegative val="0"/>
          <c:dLbls>
            <c:numFmt formatCode="0%" sourceLinked="0"/>
            <c:spPr>
              <a:noFill/>
              <a:ln>
                <a:noFill/>
              </a:ln>
              <a:effectLst/>
            </c:spPr>
            <c:txPr>
              <a:bodyPr wrap="square" lIns="38100" tIns="19050" rIns="38100" bIns="19050" anchor="ctr">
                <a:spAutoFit/>
              </a:bodyPr>
              <a:lstStyle/>
              <a:p>
                <a:pPr>
                  <a:defRPr sz="14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Sheet1!$A$2:$A$7</c:f>
              <c:strCache>
                <c:ptCount val="6"/>
                <c:pt idx="0">
                  <c:v>BUS (4462)</c:v>
                </c:pt>
                <c:pt idx="1">
                  <c:v>TRAIN (4471)</c:v>
                </c:pt>
                <c:pt idx="2">
                  <c:v>TRAM (4477)</c:v>
                </c:pt>
                <c:pt idx="3">
                  <c:v>CYCLE (4193)</c:v>
                </c:pt>
                <c:pt idx="4">
                  <c:v>WALK (4318)</c:v>
                </c:pt>
                <c:pt idx="5">
                  <c:v>ELECTRIC CAR (4560)</c:v>
                </c:pt>
              </c:strCache>
            </c:strRef>
          </c:cat>
          <c:val>
            <c:numRef>
              <c:f>Sheet1!$F$2:$F$7</c:f>
              <c:numCache>
                <c:formatCode>0%</c:formatCode>
                <c:ptCount val="6"/>
                <c:pt idx="0">
                  <c:v>0.14000000000000001</c:v>
                </c:pt>
                <c:pt idx="1">
                  <c:v>0.08</c:v>
                </c:pt>
                <c:pt idx="2">
                  <c:v>0.04</c:v>
                </c:pt>
                <c:pt idx="3">
                  <c:v>0.04</c:v>
                </c:pt>
                <c:pt idx="4">
                  <c:v>0.22</c:v>
                </c:pt>
              </c:numCache>
            </c:numRef>
          </c:val>
          <c:extLst xmlns:c16r2="http://schemas.microsoft.com/office/drawing/2015/06/chart">
            <c:ext xmlns:c16="http://schemas.microsoft.com/office/drawing/2014/chart" uri="{C3380CC4-5D6E-409C-BE32-E72D297353CC}">
              <c16:uniqueId val="{00000010-9DF7-4EBC-B928-B79D5759B350}"/>
            </c:ext>
          </c:extLst>
        </c:ser>
        <c:ser>
          <c:idx val="5"/>
          <c:order val="5"/>
          <c:tx>
            <c:strRef>
              <c:f>Sheet1!$G$1</c:f>
              <c:strCache>
                <c:ptCount val="1"/>
                <c:pt idx="0">
                  <c:v>CHAMPIONS</c:v>
                </c:pt>
              </c:strCache>
            </c:strRef>
          </c:tx>
          <c:spPr>
            <a:solidFill>
              <a:srgbClr val="00B050"/>
            </a:solidFill>
            <a:ln w="19050">
              <a:solidFill>
                <a:sysClr val="window" lastClr="FFFFFF"/>
              </a:solidFill>
            </a:ln>
          </c:spPr>
          <c:invertIfNegative val="0"/>
          <c:dLbls>
            <c:numFmt formatCode="0%" sourceLinked="0"/>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Sheet1!$A$2:$A$7</c:f>
              <c:strCache>
                <c:ptCount val="6"/>
                <c:pt idx="0">
                  <c:v>BUS (4462)</c:v>
                </c:pt>
                <c:pt idx="1">
                  <c:v>TRAIN (4471)</c:v>
                </c:pt>
                <c:pt idx="2">
                  <c:v>TRAM (4477)</c:v>
                </c:pt>
                <c:pt idx="3">
                  <c:v>CYCLE (4193)</c:v>
                </c:pt>
                <c:pt idx="4">
                  <c:v>WALK (4318)</c:v>
                </c:pt>
                <c:pt idx="5">
                  <c:v>ELECTRIC CAR (4560)</c:v>
                </c:pt>
              </c:strCache>
            </c:strRef>
          </c:cat>
          <c:val>
            <c:numRef>
              <c:f>Sheet1!$G$2:$G$7</c:f>
              <c:numCache>
                <c:formatCode>0%</c:formatCode>
                <c:ptCount val="6"/>
                <c:pt idx="0">
                  <c:v>0.13</c:v>
                </c:pt>
                <c:pt idx="1">
                  <c:v>0.03</c:v>
                </c:pt>
                <c:pt idx="2">
                  <c:v>0.1</c:v>
                </c:pt>
                <c:pt idx="3">
                  <c:v>0.04</c:v>
                </c:pt>
                <c:pt idx="4">
                  <c:v>0.53</c:v>
                </c:pt>
              </c:numCache>
            </c:numRef>
          </c:val>
          <c:extLst xmlns:c16r2="http://schemas.microsoft.com/office/drawing/2015/06/chart">
            <c:ext xmlns:c16="http://schemas.microsoft.com/office/drawing/2014/chart" uri="{C3380CC4-5D6E-409C-BE32-E72D297353CC}">
              <c16:uniqueId val="{00000011-9DF7-4EBC-B928-B79D5759B350}"/>
            </c:ext>
          </c:extLst>
        </c:ser>
        <c:dLbls>
          <c:showLegendKey val="0"/>
          <c:showVal val="1"/>
          <c:showCatName val="0"/>
          <c:showSerName val="0"/>
          <c:showPercent val="0"/>
          <c:showBubbleSize val="0"/>
        </c:dLbls>
        <c:gapWidth val="50"/>
        <c:overlap val="100"/>
        <c:axId val="503800952"/>
        <c:axId val="503805264"/>
      </c:barChart>
      <c:catAx>
        <c:axId val="503800952"/>
        <c:scaling>
          <c:orientation val="maxMin"/>
        </c:scaling>
        <c:delete val="0"/>
        <c:axPos val="l"/>
        <c:numFmt formatCode="General" sourceLinked="0"/>
        <c:majorTickMark val="none"/>
        <c:minorTickMark val="none"/>
        <c:tickLblPos val="low"/>
        <c:spPr>
          <a:ln>
            <a:noFill/>
          </a:ln>
        </c:spPr>
        <c:txPr>
          <a:bodyPr/>
          <a:lstStyle/>
          <a:p>
            <a:pPr>
              <a:defRPr sz="1100" b="0"/>
            </a:pPr>
            <a:endParaRPr lang="en-US"/>
          </a:p>
        </c:txPr>
        <c:crossAx val="503805264"/>
        <c:crosses val="autoZero"/>
        <c:auto val="1"/>
        <c:lblAlgn val="ctr"/>
        <c:lblOffset val="100"/>
        <c:noMultiLvlLbl val="0"/>
      </c:catAx>
      <c:valAx>
        <c:axId val="503805264"/>
        <c:scaling>
          <c:orientation val="minMax"/>
          <c:max val="1"/>
        </c:scaling>
        <c:delete val="1"/>
        <c:axPos val="t"/>
        <c:numFmt formatCode="General" sourceLinked="1"/>
        <c:majorTickMark val="out"/>
        <c:minorTickMark val="none"/>
        <c:tickLblPos val="nextTo"/>
        <c:crossAx val="503800952"/>
        <c:crosses val="autoZero"/>
        <c:crossBetween val="between"/>
      </c:valAx>
      <c:spPr>
        <a:noFill/>
        <a:ln w="25400">
          <a:noFill/>
        </a:ln>
      </c:spPr>
    </c:plotArea>
    <c:legend>
      <c:legendPos val="t"/>
      <c:layout>
        <c:manualLayout>
          <c:xMode val="edge"/>
          <c:yMode val="edge"/>
          <c:x val="4.2619409013098927E-3"/>
          <c:y val="1.5731294623613293E-2"/>
          <c:w val="0.99005547123027693"/>
          <c:h val="6.4651197029421931E-2"/>
        </c:manualLayout>
      </c:layout>
      <c:overlay val="0"/>
      <c:txPr>
        <a:bodyPr/>
        <a:lstStyle/>
        <a:p>
          <a:pPr>
            <a:defRPr sz="1400"/>
          </a:pPr>
          <a:endParaRPr lang="en-US"/>
        </a:p>
      </c:txPr>
    </c:legend>
    <c:plotVisOnly val="1"/>
    <c:dispBlanksAs val="gap"/>
    <c:showDLblsOverMax val="0"/>
  </c:chart>
  <c:txPr>
    <a:bodyPr/>
    <a:lstStyle/>
    <a:p>
      <a:pPr>
        <a:defRPr sz="1400">
          <a:latin typeface="Calibri" panose="020F0502020204030204" pitchFamily="34" charset="0"/>
          <a:cs typeface="Calibri" panose="020F0502020204030204" pitchFamily="34" charset="0"/>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46400" cy="49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5" rIns="91330" bIns="45665" numCol="1" anchor="t" anchorCtr="0" compatLnSpc="1">
            <a:prstTxWarp prst="textNoShape">
              <a:avLst/>
            </a:prstTxWarp>
          </a:bodyPr>
          <a:lstStyle>
            <a:lvl1pPr defTabSz="912813" eaLnBrk="0" hangingPunct="0">
              <a:defRPr sz="1200">
                <a:ea typeface="ＭＳ Ｐゴシック" pitchFamily="-108" charset="-128"/>
                <a:cs typeface="+mn-cs"/>
              </a:defRPr>
            </a:lvl1pPr>
          </a:lstStyle>
          <a:p>
            <a:pPr>
              <a:defRPr/>
            </a:pPr>
            <a:endParaRPr lang="en-GB" dirty="0">
              <a:latin typeface="Calibri"/>
            </a:endParaRPr>
          </a:p>
        </p:txBody>
      </p:sp>
      <p:sp>
        <p:nvSpPr>
          <p:cNvPr id="22531" name="Rectangle 3"/>
          <p:cNvSpPr>
            <a:spLocks noGrp="1" noChangeArrowheads="1"/>
          </p:cNvSpPr>
          <p:nvPr>
            <p:ph type="dt" sz="quarter" idx="1"/>
          </p:nvPr>
        </p:nvSpPr>
        <p:spPr bwMode="auto">
          <a:xfrm>
            <a:off x="3851275" y="0"/>
            <a:ext cx="2946400" cy="49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5" rIns="91330" bIns="45665" numCol="1" anchor="t" anchorCtr="0" compatLnSpc="1">
            <a:prstTxWarp prst="textNoShape">
              <a:avLst/>
            </a:prstTxWarp>
          </a:bodyPr>
          <a:lstStyle>
            <a:lvl1pPr algn="r" defTabSz="912813" eaLnBrk="0" hangingPunct="0">
              <a:defRPr sz="1200">
                <a:ea typeface="ＭＳ Ｐゴシック" pitchFamily="-108" charset="-128"/>
                <a:cs typeface="+mn-cs"/>
              </a:defRPr>
            </a:lvl1pPr>
          </a:lstStyle>
          <a:p>
            <a:pPr>
              <a:defRPr/>
            </a:pPr>
            <a:endParaRPr lang="en-GB" dirty="0">
              <a:latin typeface="Calibri"/>
            </a:endParaRPr>
          </a:p>
        </p:txBody>
      </p:sp>
      <p:sp>
        <p:nvSpPr>
          <p:cNvPr id="22532" name="Rectangle 4"/>
          <p:cNvSpPr>
            <a:spLocks noGrp="1" noChangeArrowheads="1"/>
          </p:cNvSpPr>
          <p:nvPr>
            <p:ph type="ftr" sz="quarter" idx="2"/>
          </p:nvPr>
        </p:nvSpPr>
        <p:spPr bwMode="auto">
          <a:xfrm>
            <a:off x="0" y="9429831"/>
            <a:ext cx="2946400" cy="49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5" rIns="91330" bIns="45665" numCol="1" anchor="b" anchorCtr="0" compatLnSpc="1">
            <a:prstTxWarp prst="textNoShape">
              <a:avLst/>
            </a:prstTxWarp>
          </a:bodyPr>
          <a:lstStyle>
            <a:lvl1pPr defTabSz="912813" eaLnBrk="0" hangingPunct="0">
              <a:defRPr sz="1200">
                <a:ea typeface="ＭＳ Ｐゴシック" pitchFamily="-108" charset="-128"/>
                <a:cs typeface="+mn-cs"/>
              </a:defRPr>
            </a:lvl1pPr>
          </a:lstStyle>
          <a:p>
            <a:pPr>
              <a:defRPr/>
            </a:pPr>
            <a:endParaRPr lang="en-GB" dirty="0">
              <a:latin typeface="Calibri"/>
            </a:endParaRPr>
          </a:p>
        </p:txBody>
      </p:sp>
      <p:sp>
        <p:nvSpPr>
          <p:cNvPr id="22533" name="Rectangle 5"/>
          <p:cNvSpPr>
            <a:spLocks noGrp="1" noChangeArrowheads="1"/>
          </p:cNvSpPr>
          <p:nvPr>
            <p:ph type="sldNum" sz="quarter" idx="3"/>
          </p:nvPr>
        </p:nvSpPr>
        <p:spPr bwMode="auto">
          <a:xfrm>
            <a:off x="3851275" y="9429831"/>
            <a:ext cx="2946400" cy="49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5" rIns="91330" bIns="45665" numCol="1" anchor="b" anchorCtr="0" compatLnSpc="1">
            <a:prstTxWarp prst="textNoShape">
              <a:avLst/>
            </a:prstTxWarp>
          </a:bodyPr>
          <a:lstStyle>
            <a:lvl1pPr algn="r" defTabSz="912813" eaLnBrk="0" hangingPunct="0">
              <a:defRPr sz="1200"/>
            </a:lvl1pPr>
          </a:lstStyle>
          <a:p>
            <a:pPr>
              <a:defRPr/>
            </a:pPr>
            <a:fld id="{B8AF64DF-BFBA-6949-ABCB-864E8ADE292F}" type="slidenum">
              <a:rPr lang="en-US">
                <a:latin typeface="Calibri"/>
              </a:rPr>
              <a:pPr>
                <a:defRPr/>
              </a:pPr>
              <a:t>‹#›</a:t>
            </a:fld>
            <a:endParaRPr lang="en-US" dirty="0">
              <a:latin typeface="Calibri"/>
            </a:endParaRPr>
          </a:p>
        </p:txBody>
      </p:sp>
    </p:spTree>
    <p:extLst>
      <p:ext uri="{BB962C8B-B14F-4D97-AF65-F5344CB8AC3E}">
        <p14:creationId xmlns:p14="http://schemas.microsoft.com/office/powerpoint/2010/main" val="3146178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5" rIns="91330" bIns="45665" numCol="1" anchor="t" anchorCtr="0" compatLnSpc="1">
            <a:prstTxWarp prst="textNoShape">
              <a:avLst/>
            </a:prstTxWarp>
          </a:bodyPr>
          <a:lstStyle>
            <a:lvl1pPr defTabSz="912813" eaLnBrk="0" hangingPunct="0">
              <a:defRPr sz="1200">
                <a:latin typeface="Calibri"/>
                <a:ea typeface="ＭＳ Ｐゴシック" pitchFamily="-108" charset="-128"/>
                <a:cs typeface="+mn-cs"/>
              </a:defRPr>
            </a:lvl1pPr>
          </a:lstStyle>
          <a:p>
            <a:pPr>
              <a:defRPr/>
            </a:pPr>
            <a:endParaRPr lang="en-GB" dirty="0"/>
          </a:p>
        </p:txBody>
      </p:sp>
      <p:sp>
        <p:nvSpPr>
          <p:cNvPr id="3075" name="Rectangle 3"/>
          <p:cNvSpPr>
            <a:spLocks noGrp="1" noChangeArrowheads="1"/>
          </p:cNvSpPr>
          <p:nvPr>
            <p:ph type="dt" idx="1"/>
          </p:nvPr>
        </p:nvSpPr>
        <p:spPr bwMode="auto">
          <a:xfrm>
            <a:off x="3851275" y="0"/>
            <a:ext cx="2946400" cy="496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5" rIns="91330" bIns="45665" numCol="1" anchor="t" anchorCtr="0" compatLnSpc="1">
            <a:prstTxWarp prst="textNoShape">
              <a:avLst/>
            </a:prstTxWarp>
          </a:bodyPr>
          <a:lstStyle>
            <a:lvl1pPr algn="r" defTabSz="912813" eaLnBrk="0" hangingPunct="0">
              <a:defRPr sz="1200">
                <a:latin typeface="Calibri"/>
                <a:ea typeface="ＭＳ Ｐゴシック" pitchFamily="-108" charset="-128"/>
                <a:cs typeface="+mn-cs"/>
              </a:defRPr>
            </a:lvl1pPr>
          </a:lstStyle>
          <a:p>
            <a:pPr>
              <a:defRPr/>
            </a:pPr>
            <a:endParaRPr lang="en-GB" dirty="0"/>
          </a:p>
        </p:txBody>
      </p:sp>
      <p:sp>
        <p:nvSpPr>
          <p:cNvPr id="2052" name="Rectangle 4"/>
          <p:cNvSpPr>
            <a:spLocks noGrp="1" noRot="1" noChangeAspect="1" noChangeArrowheads="1" noTextEdit="1"/>
          </p:cNvSpPr>
          <p:nvPr>
            <p:ph type="sldImg" idx="2"/>
          </p:nvPr>
        </p:nvSpPr>
        <p:spPr bwMode="auto">
          <a:xfrm>
            <a:off x="919163" y="744538"/>
            <a:ext cx="4964112"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7" name="Rectangle 5"/>
          <p:cNvSpPr>
            <a:spLocks noGrp="1" noChangeArrowheads="1"/>
          </p:cNvSpPr>
          <p:nvPr>
            <p:ph type="body" sz="quarter" idx="3"/>
          </p:nvPr>
        </p:nvSpPr>
        <p:spPr bwMode="auto">
          <a:xfrm>
            <a:off x="906463" y="4715710"/>
            <a:ext cx="4984750" cy="446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5" rIns="91330" bIns="45665"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3078" name="Rectangle 6"/>
          <p:cNvSpPr>
            <a:spLocks noGrp="1" noChangeArrowheads="1"/>
          </p:cNvSpPr>
          <p:nvPr>
            <p:ph type="ftr" sz="quarter" idx="4"/>
          </p:nvPr>
        </p:nvSpPr>
        <p:spPr bwMode="auto">
          <a:xfrm>
            <a:off x="0" y="9429831"/>
            <a:ext cx="2946400" cy="49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5" rIns="91330" bIns="45665" numCol="1" anchor="b" anchorCtr="0" compatLnSpc="1">
            <a:prstTxWarp prst="textNoShape">
              <a:avLst/>
            </a:prstTxWarp>
          </a:bodyPr>
          <a:lstStyle>
            <a:lvl1pPr defTabSz="912813" eaLnBrk="0" hangingPunct="0">
              <a:defRPr sz="1200">
                <a:latin typeface="Calibri"/>
                <a:ea typeface="ＭＳ Ｐゴシック" pitchFamily="-108" charset="-128"/>
                <a:cs typeface="+mn-cs"/>
              </a:defRPr>
            </a:lvl1pPr>
          </a:lstStyle>
          <a:p>
            <a:pPr>
              <a:defRPr/>
            </a:pPr>
            <a:endParaRPr lang="en-GB" dirty="0"/>
          </a:p>
        </p:txBody>
      </p:sp>
      <p:sp>
        <p:nvSpPr>
          <p:cNvPr id="3079" name="Rectangle 7"/>
          <p:cNvSpPr>
            <a:spLocks noGrp="1" noChangeArrowheads="1"/>
          </p:cNvSpPr>
          <p:nvPr>
            <p:ph type="sldNum" sz="quarter" idx="5"/>
          </p:nvPr>
        </p:nvSpPr>
        <p:spPr bwMode="auto">
          <a:xfrm>
            <a:off x="3851275" y="9429831"/>
            <a:ext cx="2946400" cy="49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30" tIns="45665" rIns="91330" bIns="45665" numCol="1" anchor="b" anchorCtr="0" compatLnSpc="1">
            <a:prstTxWarp prst="textNoShape">
              <a:avLst/>
            </a:prstTxWarp>
          </a:bodyPr>
          <a:lstStyle>
            <a:lvl1pPr algn="r" defTabSz="912813" eaLnBrk="0" hangingPunct="0">
              <a:defRPr sz="1200">
                <a:latin typeface="Calibri"/>
              </a:defRPr>
            </a:lvl1pPr>
          </a:lstStyle>
          <a:p>
            <a:pPr>
              <a:defRPr/>
            </a:pPr>
            <a:fld id="{77661049-6DBE-A549-AABE-CFC3763C7A6A}" type="slidenum">
              <a:rPr lang="en-US" smtClean="0"/>
              <a:pPr>
                <a:defRPr/>
              </a:pPr>
              <a:t>‹#›</a:t>
            </a:fld>
            <a:endParaRPr lang="en-US" dirty="0"/>
          </a:p>
        </p:txBody>
      </p:sp>
    </p:spTree>
    <p:extLst>
      <p:ext uri="{BB962C8B-B14F-4D97-AF65-F5344CB8AC3E}">
        <p14:creationId xmlns:p14="http://schemas.microsoft.com/office/powerpoint/2010/main" val="9811579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a:ea typeface="ＭＳ Ｐゴシック" pitchFamily="32" charset="-128"/>
        <a:cs typeface="ＭＳ Ｐゴシック" pitchFamily="32" charset="-128"/>
      </a:defRPr>
    </a:lvl1pPr>
    <a:lvl2pPr marL="457200" algn="l" rtl="0" eaLnBrk="0" fontAlgn="base" hangingPunct="0">
      <a:spcBef>
        <a:spcPct val="30000"/>
      </a:spcBef>
      <a:spcAft>
        <a:spcPct val="0"/>
      </a:spcAft>
      <a:defRPr sz="1200" kern="1200">
        <a:solidFill>
          <a:schemeClr val="tx1"/>
        </a:solidFill>
        <a:latin typeface="Calibri"/>
        <a:ea typeface="ＭＳ Ｐゴシック" pitchFamily="32" charset="-128"/>
        <a:cs typeface="ＭＳ Ｐゴシック"/>
      </a:defRPr>
    </a:lvl2pPr>
    <a:lvl3pPr marL="914400" algn="l" rtl="0" eaLnBrk="0" fontAlgn="base" hangingPunct="0">
      <a:spcBef>
        <a:spcPct val="30000"/>
      </a:spcBef>
      <a:spcAft>
        <a:spcPct val="0"/>
      </a:spcAft>
      <a:defRPr sz="1200" kern="1200">
        <a:solidFill>
          <a:schemeClr val="tx1"/>
        </a:solidFill>
        <a:latin typeface="Calibri"/>
        <a:ea typeface="ＭＳ Ｐゴシック" pitchFamily="32" charset="-128"/>
        <a:cs typeface="ＭＳ Ｐゴシック"/>
      </a:defRPr>
    </a:lvl3pPr>
    <a:lvl4pPr marL="1371600" algn="l" rtl="0" eaLnBrk="0" fontAlgn="base" hangingPunct="0">
      <a:spcBef>
        <a:spcPct val="30000"/>
      </a:spcBef>
      <a:spcAft>
        <a:spcPct val="0"/>
      </a:spcAft>
      <a:defRPr sz="1200" kern="1200">
        <a:solidFill>
          <a:schemeClr val="tx1"/>
        </a:solidFill>
        <a:latin typeface="Calibri"/>
        <a:ea typeface="ＭＳ Ｐゴシック" pitchFamily="32" charset="-128"/>
        <a:cs typeface="ＭＳ Ｐゴシック"/>
      </a:defRPr>
    </a:lvl4pPr>
    <a:lvl5pPr marL="1828800" algn="l" rtl="0" eaLnBrk="0" fontAlgn="base" hangingPunct="0">
      <a:spcBef>
        <a:spcPct val="30000"/>
      </a:spcBef>
      <a:spcAft>
        <a:spcPct val="0"/>
      </a:spcAft>
      <a:defRPr sz="1200" kern="1200">
        <a:solidFill>
          <a:schemeClr val="tx1"/>
        </a:solidFill>
        <a:latin typeface="Calibri"/>
        <a:ea typeface="ＭＳ Ｐゴシック" pitchFamily="32"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txBox="1">
            <a:spLocks noGrp="1" noChangeArrowheads="1"/>
          </p:cNvSpPr>
          <p:nvPr/>
        </p:nvSpPr>
        <p:spPr bwMode="auto">
          <a:xfrm>
            <a:off x="3851275" y="9429831"/>
            <a:ext cx="2946400" cy="49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0" rIns="91320" bIns="45660" anchor="b"/>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r"/>
            <a:fld id="{2FD71F65-6615-F94E-AC20-82B6F456C814}" type="slidenum">
              <a:rPr lang="en-US" sz="1200">
                <a:latin typeface="Calibri"/>
              </a:rPr>
              <a:pPr algn="r"/>
              <a:t>1</a:t>
            </a:fld>
            <a:endParaRPr lang="en-US" sz="1200" dirty="0">
              <a:latin typeface="Calibri"/>
            </a:endParaRPr>
          </a:p>
        </p:txBody>
      </p:sp>
      <p:sp>
        <p:nvSpPr>
          <p:cNvPr id="4098" name="Rectangle 2"/>
          <p:cNvSpPr>
            <a:spLocks noGrp="1" noRot="1" noChangeAspect="1" noChangeArrowheads="1" noTextEdit="1"/>
          </p:cNvSpPr>
          <p:nvPr>
            <p:ph type="sldImg"/>
          </p:nvPr>
        </p:nvSpPr>
        <p:spPr>
          <a:xfrm>
            <a:off x="920750" y="744538"/>
            <a:ext cx="4965700" cy="3724275"/>
          </a:xfrm>
          <a:ln/>
        </p:spPr>
      </p:sp>
      <p:sp>
        <p:nvSpPr>
          <p:cNvPr id="4099" name="Rectangle 3"/>
          <p:cNvSpPr>
            <a:spLocks noGrp="1" noChangeArrowheads="1"/>
          </p:cNvSpPr>
          <p:nvPr>
            <p:ph type="body" idx="1"/>
          </p:nvPr>
        </p:nvSpPr>
        <p:spPr>
          <a:xfrm>
            <a:off x="906463" y="4717296"/>
            <a:ext cx="4984750" cy="4464924"/>
          </a:xfrm>
          <a:noFill/>
        </p:spPr>
        <p:txBody>
          <a:bodyPr lIns="91320" tIns="45660" rIns="91320" bIns="45660"/>
          <a:lstStyle/>
          <a:p>
            <a:pPr eaLnBrk="1" hangingPunct="1"/>
            <a:r>
              <a:rPr lang="en-GB" sz="1100" dirty="0" smtClean="0">
                <a:ea typeface="ＭＳ Ｐゴシック" charset="0"/>
                <a:cs typeface="ＭＳ Ｐゴシック" charset="0"/>
              </a:rPr>
              <a:t>Good afternoon, my name is Carragh Teague &amp; I work for Transport for Greater Manchester in the Sustainable</a:t>
            </a:r>
            <a:r>
              <a:rPr lang="en-GB" sz="1100" baseline="0" dirty="0" smtClean="0">
                <a:ea typeface="ＭＳ Ｐゴシック" charset="0"/>
                <a:cs typeface="ＭＳ Ｐゴシック" charset="0"/>
              </a:rPr>
              <a:t> Journeys Team</a:t>
            </a:r>
            <a:endParaRPr lang="en-GB" sz="1100" dirty="0">
              <a:ea typeface="ＭＳ Ｐゴシック" charset="0"/>
              <a:cs typeface="ＭＳ Ｐゴシック" charset="0"/>
            </a:endParaRPr>
          </a:p>
          <a:p>
            <a:pPr eaLnBrk="1" hangingPunct="1"/>
            <a:endParaRPr lang="en-GB" sz="1100" dirty="0">
              <a:ea typeface="ＭＳ Ｐゴシック" charset="0"/>
              <a:cs typeface="ＭＳ Ｐゴシック" charset="0"/>
            </a:endParaRPr>
          </a:p>
        </p:txBody>
      </p:sp>
    </p:spTree>
    <p:extLst>
      <p:ext uri="{BB962C8B-B14F-4D97-AF65-F5344CB8AC3E}">
        <p14:creationId xmlns:p14="http://schemas.microsoft.com/office/powerpoint/2010/main" val="3225178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7661049-6DBE-A549-AABE-CFC3763C7A6A}" type="slidenum">
              <a:rPr lang="en-US" smtClean="0"/>
              <a:pPr>
                <a:defRPr/>
              </a:pPr>
              <a:t>10</a:t>
            </a:fld>
            <a:endParaRPr lang="en-US" dirty="0"/>
          </a:p>
        </p:txBody>
      </p:sp>
    </p:spTree>
    <p:extLst>
      <p:ext uri="{BB962C8B-B14F-4D97-AF65-F5344CB8AC3E}">
        <p14:creationId xmlns:p14="http://schemas.microsoft.com/office/powerpoint/2010/main" val="1717717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 </a:t>
            </a:r>
            <a:endParaRPr lang="en-GB" dirty="0"/>
          </a:p>
        </p:txBody>
      </p:sp>
      <p:sp>
        <p:nvSpPr>
          <p:cNvPr id="4" name="Slide Number Placeholder 3"/>
          <p:cNvSpPr>
            <a:spLocks noGrp="1"/>
          </p:cNvSpPr>
          <p:nvPr>
            <p:ph type="sldNum" sz="quarter" idx="10"/>
          </p:nvPr>
        </p:nvSpPr>
        <p:spPr/>
        <p:txBody>
          <a:bodyPr/>
          <a:lstStyle/>
          <a:p>
            <a:pPr>
              <a:defRPr/>
            </a:pPr>
            <a:fld id="{77661049-6DBE-A549-AABE-CFC3763C7A6A}" type="slidenum">
              <a:rPr lang="en-US" smtClean="0"/>
              <a:pPr>
                <a:defRPr/>
              </a:pPr>
              <a:t>11</a:t>
            </a:fld>
            <a:endParaRPr lang="en-US" dirty="0"/>
          </a:p>
        </p:txBody>
      </p:sp>
    </p:spTree>
    <p:extLst>
      <p:ext uri="{BB962C8B-B14F-4D97-AF65-F5344CB8AC3E}">
        <p14:creationId xmlns:p14="http://schemas.microsoft.com/office/powerpoint/2010/main" val="2546348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a:t>
            </a:r>
            <a:r>
              <a:rPr lang="en-GB" baseline="0" dirty="0" smtClean="0"/>
              <a:t> todays presentation I going to firstly talk about the current data we have for utility walking in GM, and the further research TfGM’s insight team have been carrying out. Data is so important to everything we do especially with regarding to Active Travel.</a:t>
            </a:r>
          </a:p>
          <a:p>
            <a:r>
              <a:rPr lang="en-GB" baseline="0" dirty="0" smtClean="0"/>
              <a:t>For the transport buffs in the room or if you are some one who has been to NYC in the last couple of years your are probably aware of the City's transformation into a pedestrian haven in recent years.  The person behind this is Janette </a:t>
            </a:r>
            <a:r>
              <a:rPr lang="en-GB" baseline="0" dirty="0" err="1" smtClean="0"/>
              <a:t>Sadik</a:t>
            </a:r>
            <a:r>
              <a:rPr lang="en-GB" baseline="0" dirty="0" smtClean="0"/>
              <a:t>-Khan, she was the city's Department of Transportation Commissioner between 2007 and 2013.</a:t>
            </a:r>
          </a:p>
          <a:p>
            <a:endParaRPr lang="en-GB" baseline="0" dirty="0" smtClean="0"/>
          </a:p>
          <a:p>
            <a:r>
              <a:rPr lang="en-GB" baseline="0" dirty="0" smtClean="0"/>
              <a:t>During </a:t>
            </a:r>
            <a:r>
              <a:rPr lang="en-GB" baseline="0" dirty="0" err="1" smtClean="0"/>
              <a:t>Sadik</a:t>
            </a:r>
            <a:r>
              <a:rPr lang="en-GB" baseline="0" dirty="0" smtClean="0"/>
              <a:t>-Khan's time, the city built 60 pedestrian plazas (including the Times Square plaza that's closed off to cars for five blocks), nearly 400 miles of bike lanes (including the city's first protected lanes), </a:t>
            </a:r>
          </a:p>
          <a:p>
            <a:r>
              <a:rPr lang="en-GB" baseline="0" dirty="0" smtClean="0"/>
              <a:t>It wasn't easy. One of the ways that </a:t>
            </a:r>
            <a:r>
              <a:rPr lang="en-GB" baseline="0" dirty="0" err="1" smtClean="0"/>
              <a:t>Sadik</a:t>
            </a:r>
            <a:r>
              <a:rPr lang="en-GB" baseline="0" dirty="0" smtClean="0"/>
              <a:t>-Khan was able to overcome potential bureaucratic gridlock: data. Lots of it.  One of her famous quotes is: "In God we trust. Everyone else bring data."</a:t>
            </a:r>
          </a:p>
          <a:p>
            <a:endParaRPr lang="en-GB" baseline="0" dirty="0" smtClean="0"/>
          </a:p>
          <a:p>
            <a:r>
              <a:rPr lang="en-GB" baseline="0" dirty="0" smtClean="0"/>
              <a:t>For the second part of the presentation </a:t>
            </a:r>
            <a:r>
              <a:rPr lang="en-GB" baseline="0" dirty="0" err="1" smtClean="0"/>
              <a:t>Im</a:t>
            </a:r>
            <a:r>
              <a:rPr lang="en-GB" baseline="0" dirty="0" smtClean="0"/>
              <a:t> going to briefly talk about current research or the lack of research demonstrating the link between recreational walking and everyday walking. </a:t>
            </a:r>
          </a:p>
          <a:p>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pPr>
              <a:defRPr/>
            </a:pPr>
            <a:fld id="{77661049-6DBE-A549-AABE-CFC3763C7A6A}" type="slidenum">
              <a:rPr lang="en-US" smtClean="0"/>
              <a:pPr>
                <a:defRPr/>
              </a:pPr>
              <a:t>2</a:t>
            </a:fld>
            <a:endParaRPr lang="en-US" dirty="0"/>
          </a:p>
        </p:txBody>
      </p:sp>
    </p:spTree>
    <p:extLst>
      <p:ext uri="{BB962C8B-B14F-4D97-AF65-F5344CB8AC3E}">
        <p14:creationId xmlns:p14="http://schemas.microsoft.com/office/powerpoint/2010/main" val="3826729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noTextEdit="1"/>
          </p:cNvSpPr>
          <p:nvPr>
            <p:ph type="sldImg"/>
          </p:nvPr>
        </p:nvSpPr>
        <p:spPr>
          <a:xfrm>
            <a:off x="919163" y="744538"/>
            <a:ext cx="4965700" cy="3725862"/>
          </a:xfrm>
          <a:ln/>
        </p:spPr>
      </p:sp>
      <p:sp>
        <p:nvSpPr>
          <p:cNvPr id="6146" name="Notes Placeholder 2"/>
          <p:cNvSpPr>
            <a:spLocks noGrp="1"/>
          </p:cNvSpPr>
          <p:nvPr>
            <p:ph type="body" idx="1"/>
          </p:nvPr>
        </p:nvSpPr>
        <p:spPr>
          <a:xfrm>
            <a:off x="906039" y="4718805"/>
            <a:ext cx="4982422" cy="4466352"/>
          </a:xfrm>
          <a:noFill/>
        </p:spPr>
        <p:txBody>
          <a:bodyPr lIns="91320" tIns="45660" rIns="91320" bIns="45660"/>
          <a:lstStyle/>
          <a:p>
            <a:pPr marL="0" indent="0">
              <a:buNone/>
            </a:pPr>
            <a:r>
              <a:rPr lang="en-GB" sz="1200" dirty="0" smtClean="0">
                <a:latin typeface="Calibri" panose="020F0502020204030204" pitchFamily="34" charset="0"/>
                <a:cs typeface="Calibri" panose="020F0502020204030204" pitchFamily="34" charset="0"/>
              </a:rPr>
              <a:t>1.6	Walking is by far the greatest activity undertaken in England with 18.6 million people doing at least two sessions of walking for Leisure and 14.5 million people doing at least two sessions of walking for transport. </a:t>
            </a:r>
          </a:p>
          <a:p>
            <a:pPr marL="0" indent="0">
              <a:buNone/>
            </a:pPr>
            <a:r>
              <a:rPr lang="en-GB" sz="1200" dirty="0" smtClean="0">
                <a:latin typeface="Calibri" panose="020F0502020204030204" pitchFamily="34" charset="0"/>
                <a:cs typeface="Calibri" panose="020F0502020204030204" pitchFamily="34" charset="0"/>
              </a:rPr>
              <a:t>So what do we know about walking in</a:t>
            </a:r>
            <a:r>
              <a:rPr lang="en-GB" sz="1200" baseline="0" dirty="0" smtClean="0">
                <a:latin typeface="Calibri" panose="020F0502020204030204" pitchFamily="34" charset="0"/>
                <a:cs typeface="Calibri" panose="020F0502020204030204" pitchFamily="34" charset="0"/>
              </a:rPr>
              <a:t> GM?</a:t>
            </a:r>
            <a:endParaRPr lang="en-GB" sz="1200" dirty="0" smtClean="0">
              <a:latin typeface="Calibri" panose="020F0502020204030204" pitchFamily="34" charset="0"/>
              <a:cs typeface="Calibri" panose="020F0502020204030204" pitchFamily="34" charset="0"/>
            </a:endParaRPr>
          </a:p>
          <a:p>
            <a:pPr marL="0" indent="0">
              <a:buNone/>
            </a:pPr>
            <a:r>
              <a:rPr lang="en-GB" sz="1200" dirty="0" smtClean="0">
                <a:latin typeface="Calibri" panose="020F0502020204030204" pitchFamily="34" charset="0"/>
                <a:cs typeface="Calibri" panose="020F0502020204030204" pitchFamily="34" charset="0"/>
              </a:rPr>
              <a:t>Walking is the main mode of transport for around a quarter</a:t>
            </a:r>
            <a:r>
              <a:rPr lang="en-GB" sz="1200" baseline="0" dirty="0" smtClean="0">
                <a:latin typeface="Calibri" panose="020F0502020204030204" pitchFamily="34" charset="0"/>
                <a:cs typeface="Calibri" panose="020F0502020204030204" pitchFamily="34" charset="0"/>
              </a:rPr>
              <a:t> of trips made in GM.</a:t>
            </a:r>
          </a:p>
          <a:p>
            <a:pPr marL="0" indent="0">
              <a:buNone/>
            </a:pPr>
            <a:r>
              <a:rPr lang="en-GB" sz="1200" baseline="0" dirty="0" smtClean="0">
                <a:latin typeface="Calibri" panose="020F0502020204030204" pitchFamily="34" charset="0"/>
                <a:cs typeface="Calibri" panose="020F0502020204030204" pitchFamily="34" charset="0"/>
              </a:rPr>
              <a:t>The main purpose of these trips is for shopping.</a:t>
            </a:r>
          </a:p>
          <a:p>
            <a:pPr marL="0" indent="0">
              <a:buNone/>
            </a:pPr>
            <a:r>
              <a:rPr lang="en-GB" sz="1200" baseline="0" dirty="0" smtClean="0">
                <a:latin typeface="Calibri" panose="020F0502020204030204" pitchFamily="34" charset="0"/>
                <a:cs typeface="Calibri" panose="020F0502020204030204" pitchFamily="34" charset="0"/>
              </a:rPr>
              <a:t>For those trips being done to get to work the average distance is under 1km.</a:t>
            </a:r>
          </a:p>
          <a:p>
            <a:pPr marL="0" indent="0">
              <a:buNone/>
            </a:pPr>
            <a:r>
              <a:rPr lang="en-GB" sz="1200" baseline="0" dirty="0" smtClean="0">
                <a:latin typeface="Calibri" panose="020F0502020204030204" pitchFamily="34" charset="0"/>
                <a:cs typeface="Calibri" panose="020F0502020204030204" pitchFamily="34" charset="0"/>
              </a:rPr>
              <a:t>On a positive note The 2001-2011 census shows there's been a 14% growth in walking to work</a:t>
            </a:r>
          </a:p>
          <a:p>
            <a:pPr marL="0" indent="0">
              <a:buNone/>
            </a:pPr>
            <a:r>
              <a:rPr lang="en-GB" sz="1200" baseline="0" dirty="0" smtClean="0">
                <a:latin typeface="Calibri" panose="020F0502020204030204" pitchFamily="34" charset="0"/>
                <a:cs typeface="Calibri" panose="020F0502020204030204" pitchFamily="34" charset="0"/>
              </a:rPr>
              <a:t>And there has been a 13% net increase in walking compared to one year </a:t>
            </a:r>
          </a:p>
          <a:p>
            <a:pPr marL="0" indent="0">
              <a:buNone/>
            </a:pPr>
            <a:r>
              <a:rPr lang="en-GB" sz="1200" baseline="0" dirty="0" smtClean="0">
                <a:latin typeface="Calibri" panose="020F0502020204030204" pitchFamily="34" charset="0"/>
                <a:cs typeface="Calibri" panose="020F0502020204030204" pitchFamily="34" charset="0"/>
              </a:rPr>
              <a:t>With fitness being identified as the key motivation as to why people are walking more.</a:t>
            </a:r>
          </a:p>
          <a:p>
            <a:pPr marL="0" indent="0">
              <a:buNone/>
            </a:pPr>
            <a:endParaRPr lang="en-GB" sz="1200" baseline="0" dirty="0" smtClean="0">
              <a:latin typeface="Calibri" panose="020F0502020204030204" pitchFamily="34" charset="0"/>
              <a:cs typeface="Calibri" panose="020F0502020204030204" pitchFamily="34" charset="0"/>
            </a:endParaRPr>
          </a:p>
          <a:p>
            <a:pPr marL="0" indent="0">
              <a:buNone/>
            </a:pPr>
            <a:r>
              <a:rPr lang="en-GB" sz="1200" baseline="0" dirty="0" smtClean="0">
                <a:latin typeface="Calibri" panose="020F0502020204030204" pitchFamily="34" charset="0"/>
                <a:cs typeface="Calibri" panose="020F0502020204030204" pitchFamily="34" charset="0"/>
              </a:rPr>
              <a:t>Now for the negatives:</a:t>
            </a:r>
          </a:p>
          <a:p>
            <a:pPr marL="0" indent="0">
              <a:buNone/>
            </a:pPr>
            <a:r>
              <a:rPr lang="en-GB" sz="1200" baseline="0" dirty="0" smtClean="0">
                <a:latin typeface="Calibri" panose="020F0502020204030204" pitchFamily="34" charset="0"/>
                <a:cs typeface="Calibri" panose="020F0502020204030204" pitchFamily="34" charset="0"/>
              </a:rPr>
              <a:t>As Jenny mentioned earlier 30% of journeys under 1km are being made by car in GM</a:t>
            </a:r>
          </a:p>
          <a:p>
            <a:pPr marL="0" indent="0">
              <a:buNone/>
            </a:pPr>
            <a:r>
              <a:rPr lang="en-GB" sz="1200" baseline="0" dirty="0" smtClean="0">
                <a:latin typeface="Calibri" panose="020F0502020204030204" pitchFamily="34" charset="0"/>
                <a:cs typeface="Calibri" panose="020F0502020204030204" pitchFamily="34" charset="0"/>
              </a:rPr>
              <a:t>40% of people consider pedestrians to have too little consideration in road space allocation</a:t>
            </a:r>
          </a:p>
          <a:p>
            <a:pPr marL="0" indent="0">
              <a:buNone/>
            </a:pPr>
            <a:r>
              <a:rPr lang="en-GB" sz="1200" baseline="0" dirty="0" smtClean="0">
                <a:latin typeface="Calibri" panose="020F0502020204030204" pitchFamily="34" charset="0"/>
                <a:cs typeface="Calibri" panose="020F0502020204030204" pitchFamily="34" charset="0"/>
              </a:rPr>
              <a:t>One of the complications is the diverse and very local nature of trips and routes when it comes to walking – it’s far harder to cater for, or prioritise, such a variety of short dispersed trips in infrastructure terms than it is to cater for a large volume of long distance trips which can be funnelled onto a key route.</a:t>
            </a:r>
          </a:p>
          <a:p>
            <a:pPr marL="0" indent="0">
              <a:buNone/>
            </a:pPr>
            <a:endParaRPr lang="en-GB" sz="1200" baseline="0" dirty="0" smtClean="0">
              <a:latin typeface="Calibri" panose="020F0502020204030204" pitchFamily="34" charset="0"/>
              <a:cs typeface="Calibri" panose="020F0502020204030204" pitchFamily="34" charset="0"/>
            </a:endParaRPr>
          </a:p>
          <a:p>
            <a:pPr marL="0" indent="0">
              <a:buNone/>
            </a:pPr>
            <a:r>
              <a:rPr lang="en-GB" sz="1200" baseline="0" dirty="0" smtClean="0">
                <a:latin typeface="Calibri" panose="020F0502020204030204" pitchFamily="34" charset="0"/>
                <a:cs typeface="Calibri" panose="020F0502020204030204" pitchFamily="34" charset="0"/>
              </a:rPr>
              <a:t>We have a lack of data compared to other modes of transport in understanding the whys? and the data we do have may still be under-representing walking</a:t>
            </a:r>
          </a:p>
          <a:p>
            <a:pPr marL="0" indent="0">
              <a:buNone/>
            </a:pPr>
            <a:r>
              <a:rPr lang="en-GB" sz="1200" baseline="0" dirty="0" smtClean="0">
                <a:latin typeface="Calibri" panose="020F0502020204030204" pitchFamily="34" charset="0"/>
                <a:cs typeface="Calibri" panose="020F0502020204030204" pitchFamily="34" charset="0"/>
              </a:rPr>
              <a:t>And so the questions we need to address are how do we motivate people to walk past their car? How can we influence their choices and attitudes? And what additional research can we do and are doing? </a:t>
            </a:r>
          </a:p>
          <a:p>
            <a:pPr marL="0" indent="0">
              <a:buNone/>
            </a:pPr>
            <a:endParaRPr lang="en-GB" sz="1200" baseline="0" dirty="0" smtClean="0">
              <a:latin typeface="Calibri" panose="020F0502020204030204" pitchFamily="34" charset="0"/>
              <a:cs typeface="Calibri" panose="020F0502020204030204" pitchFamily="34" charset="0"/>
            </a:endParaRPr>
          </a:p>
          <a:p>
            <a:pPr marL="0" indent="0">
              <a:buNone/>
            </a:pPr>
            <a:endParaRPr lang="en-GB" sz="1200" dirty="0" smtClean="0">
              <a:latin typeface="Calibri" panose="020F0502020204030204" pitchFamily="34" charset="0"/>
              <a:cs typeface="Calibri" panose="020F0502020204030204" pitchFamily="34" charset="0"/>
            </a:endParaRPr>
          </a:p>
          <a:p>
            <a:endParaRPr lang="en-GB" dirty="0">
              <a:ea typeface="ＭＳ Ｐゴシック" charset="0"/>
              <a:cs typeface="ＭＳ Ｐゴシック" charset="0"/>
            </a:endParaRPr>
          </a:p>
        </p:txBody>
      </p:sp>
      <p:sp>
        <p:nvSpPr>
          <p:cNvPr id="6147" name="Slide Number Placeholder 3"/>
          <p:cNvSpPr txBox="1">
            <a:spLocks noGrp="1"/>
          </p:cNvSpPr>
          <p:nvPr/>
        </p:nvSpPr>
        <p:spPr bwMode="auto">
          <a:xfrm>
            <a:off x="3849476" y="9432847"/>
            <a:ext cx="2945024" cy="49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20" tIns="45660" rIns="91320" bIns="45660" anchor="b"/>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r"/>
            <a:fld id="{C70DC2B0-6AD1-0C48-8F9B-8EAF3232A05E}" type="slidenum">
              <a:rPr lang="en-US" sz="1200">
                <a:solidFill>
                  <a:srgbClr val="000000"/>
                </a:solidFill>
                <a:latin typeface="Calibri"/>
              </a:rPr>
              <a:pPr algn="r"/>
              <a:t>3</a:t>
            </a:fld>
            <a:endParaRPr lang="en-US" sz="1200" dirty="0">
              <a:solidFill>
                <a:srgbClr val="000000"/>
              </a:solidFill>
              <a:latin typeface="Calibri"/>
            </a:endParaRPr>
          </a:p>
        </p:txBody>
      </p:sp>
    </p:spTree>
    <p:extLst>
      <p:ext uri="{BB962C8B-B14F-4D97-AF65-F5344CB8AC3E}">
        <p14:creationId xmlns:p14="http://schemas.microsoft.com/office/powerpoint/2010/main" val="2383280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February 2018, </a:t>
            </a:r>
            <a:r>
              <a:rPr lang="en-GB" dirty="0" err="1" smtClean="0"/>
              <a:t>Ipsos</a:t>
            </a:r>
            <a:r>
              <a:rPr lang="en-GB" dirty="0" smtClean="0"/>
              <a:t> MORI were commissioned by Transport for Greater Manchester (TfGM) to create a baseline measure of where Greater Manchester residents sit within a ‘sales funnel’ model, incorporating aspects such as their attitude, relevance, experience and advocacy towards different modes of public transport, as well as active travel.</a:t>
            </a:r>
          </a:p>
          <a:p>
            <a:r>
              <a:rPr lang="en-GB" dirty="0" smtClean="0"/>
              <a:t>The ‘sales funnel’ approach is primarily a model of consumer behaviour that helps to drive sales by directing efforts towards the stages of decision-making that need most attention; however, TfGM believe that people’s decision-making about which modes of transport they use can also be understood using this framework. Knowing the proportion of residents at each stage will facilitate the future tracking of success towards people using more sustainable methods of travel.</a:t>
            </a:r>
          </a:p>
          <a:p>
            <a:r>
              <a:rPr lang="en-GB" dirty="0" smtClean="0"/>
              <a:t>The overall objectives of the research were to:</a:t>
            </a:r>
          </a:p>
          <a:p>
            <a:r>
              <a:rPr lang="en-GB" dirty="0" smtClean="0"/>
              <a:t>▪	Measure, as a baseline indicator of progress, the proportions of Greater Manchester residents who can be identified as occupying each of the five stages of a ‘sales funnel’ or decision-making journey;</a:t>
            </a:r>
          </a:p>
          <a:p>
            <a:r>
              <a:rPr lang="en-GB" dirty="0" smtClean="0"/>
              <a:t>▪	Understand how residents arrive at their respective positions, and what causes them to progress or regress through the funnel.</a:t>
            </a:r>
          </a:p>
          <a:p>
            <a:endParaRPr lang="en-GB" dirty="0" smtClean="0"/>
          </a:p>
        </p:txBody>
      </p:sp>
      <p:sp>
        <p:nvSpPr>
          <p:cNvPr id="4" name="Slide Number Placeholder 3"/>
          <p:cNvSpPr>
            <a:spLocks noGrp="1"/>
          </p:cNvSpPr>
          <p:nvPr>
            <p:ph type="sldNum" sz="quarter" idx="10"/>
          </p:nvPr>
        </p:nvSpPr>
        <p:spPr/>
        <p:txBody>
          <a:bodyPr/>
          <a:lstStyle/>
          <a:p>
            <a:pPr>
              <a:defRPr/>
            </a:pPr>
            <a:fld id="{77661049-6DBE-A549-AABE-CFC3763C7A6A}" type="slidenum">
              <a:rPr lang="en-US" smtClean="0"/>
              <a:pPr>
                <a:defRPr/>
              </a:pPr>
              <a:t>4</a:t>
            </a:fld>
            <a:endParaRPr lang="en-US" dirty="0"/>
          </a:p>
        </p:txBody>
      </p:sp>
    </p:spTree>
    <p:extLst>
      <p:ext uri="{BB962C8B-B14F-4D97-AF65-F5344CB8AC3E}">
        <p14:creationId xmlns:p14="http://schemas.microsoft.com/office/powerpoint/2010/main" val="1174566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For this piece</a:t>
            </a:r>
            <a:r>
              <a:rPr lang="en-GB" baseline="0" dirty="0" smtClean="0"/>
              <a:t> of research t</a:t>
            </a:r>
            <a:r>
              <a:rPr lang="en-GB" dirty="0" smtClean="0"/>
              <a:t>he assumption is that all consumers are possible customers.  However not everyone is aware of what is available to them.  Some may not have a good impression of the product, whereas for some it simply may not be fit for their needs.  There are various reasons why all consumers don’t become customers.  There are equally numerous reasons why someone becomes a customer and why they may remain so. And just because they’re customers doesn’t mean they’re satisfied…</a:t>
            </a:r>
          </a:p>
          <a:p>
            <a:endParaRPr lang="en-GB" dirty="0" smtClean="0"/>
          </a:p>
          <a:p>
            <a:r>
              <a:rPr lang="en-GB" dirty="0" smtClean="0"/>
              <a:t>Understanding this customer journey has been compared to a leaky pipe.  Imagine the whole GM population entering the pipe, and all those who reach the tap are the most satisfied and product advocates.  </a:t>
            </a:r>
          </a:p>
          <a:p>
            <a:endParaRPr lang="en-GB" dirty="0" smtClean="0"/>
          </a:p>
          <a:p>
            <a:r>
              <a:rPr lang="en-GB" dirty="0" smtClean="0"/>
              <a:t>Consumers leak out of the pipe at various points depending on their product awareness, inclination, relevance, use, experience and ultimate advocacy… </a:t>
            </a:r>
          </a:p>
          <a:p>
            <a:endParaRPr lang="en-GB" dirty="0"/>
          </a:p>
        </p:txBody>
      </p:sp>
      <p:sp>
        <p:nvSpPr>
          <p:cNvPr id="4" name="Slide Number Placeholder 3"/>
          <p:cNvSpPr>
            <a:spLocks noGrp="1"/>
          </p:cNvSpPr>
          <p:nvPr>
            <p:ph type="sldNum" sz="quarter" idx="10"/>
          </p:nvPr>
        </p:nvSpPr>
        <p:spPr/>
        <p:txBody>
          <a:bodyPr/>
          <a:lstStyle/>
          <a:p>
            <a:pPr>
              <a:defRPr/>
            </a:pPr>
            <a:fld id="{77661049-6DBE-A549-AABE-CFC3763C7A6A}" type="slidenum">
              <a:rPr lang="en-US" smtClean="0"/>
              <a:pPr>
                <a:defRPr/>
              </a:pPr>
              <a:t>5</a:t>
            </a:fld>
            <a:endParaRPr lang="en-US" dirty="0"/>
          </a:p>
        </p:txBody>
      </p:sp>
    </p:spTree>
    <p:extLst>
      <p:ext uri="{BB962C8B-B14F-4D97-AF65-F5344CB8AC3E}">
        <p14:creationId xmlns:p14="http://schemas.microsoft.com/office/powerpoint/2010/main" val="2446622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baseline="0" dirty="0" smtClean="0"/>
              <a:t>People were asked a series of questions for each mode. For walking they were asked: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How often did they walk,</a:t>
            </a:r>
            <a:r>
              <a:rPr lang="en-GB" sz="1200" kern="1200" baseline="0" dirty="0" smtClean="0">
                <a:solidFill>
                  <a:schemeClr val="tx1"/>
                </a:solidFill>
                <a:effectLst/>
                <a:latin typeface="+mn-lt"/>
                <a:ea typeface="+mn-ea"/>
                <a:cs typeface="+mn-cs"/>
              </a:rPr>
              <a:t> and by that we mean if they walk </a:t>
            </a:r>
            <a:r>
              <a:rPr lang="en-GB" sz="1200" kern="1200" dirty="0" smtClean="0">
                <a:solidFill>
                  <a:schemeClr val="tx1"/>
                </a:solidFill>
                <a:effectLst/>
                <a:latin typeface="+mn-lt"/>
                <a:ea typeface="+mn-ea"/>
                <a:cs typeface="+mn-cs"/>
              </a:rPr>
              <a:t>somewhere </a:t>
            </a:r>
            <a:r>
              <a:rPr lang="en-GB" sz="1200" kern="1200" dirty="0" err="1" smtClean="0">
                <a:solidFill>
                  <a:schemeClr val="tx1"/>
                </a:solidFill>
                <a:effectLst/>
                <a:latin typeface="+mn-lt"/>
                <a:ea typeface="+mn-ea"/>
                <a:cs typeface="+mn-cs"/>
              </a:rPr>
              <a:t>i.e</a:t>
            </a:r>
            <a:r>
              <a:rPr lang="en-GB" sz="1200" kern="1200" dirty="0" smtClean="0">
                <a:solidFill>
                  <a:schemeClr val="tx1"/>
                </a:solidFill>
                <a:effectLst/>
                <a:latin typeface="+mn-lt"/>
                <a:ea typeface="+mn-ea"/>
                <a:cs typeface="+mn-cs"/>
              </a:rPr>
              <a:t> travelling from one place to another, not just going for a walk.</a:t>
            </a:r>
            <a:endParaRPr lang="en-GB" dirty="0" smtClean="0"/>
          </a:p>
          <a:p>
            <a:r>
              <a:rPr lang="en-GB" dirty="0" smtClean="0"/>
              <a:t>If they did</a:t>
            </a:r>
            <a:r>
              <a:rPr lang="en-GB" baseline="0" dirty="0" smtClean="0"/>
              <a:t>, would they recommend walking, if they didn’t walk how positive or negative were they about walking.</a:t>
            </a:r>
          </a:p>
          <a:p>
            <a:r>
              <a:rPr lang="en-GB" baseline="0" dirty="0" smtClean="0"/>
              <a:t>They would then fall into the different categories: Champions, </a:t>
            </a:r>
            <a:r>
              <a:rPr lang="en-GB" baseline="0" dirty="0" err="1" smtClean="0"/>
              <a:t>Habituals</a:t>
            </a:r>
            <a:r>
              <a:rPr lang="en-GB" baseline="0" dirty="0" smtClean="0"/>
              <a:t>, Dabblers (less than once a week but </a:t>
            </a:r>
            <a:r>
              <a:rPr lang="en-GB" baseline="0" dirty="0" err="1" smtClean="0"/>
              <a:t>atleast</a:t>
            </a:r>
            <a:r>
              <a:rPr lang="en-GB" baseline="0" dirty="0" smtClean="0"/>
              <a:t> once in the last 12 months), not </a:t>
            </a:r>
            <a:r>
              <a:rPr lang="en-GB" baseline="0" dirty="0" err="1" smtClean="0"/>
              <a:t>nows</a:t>
            </a:r>
            <a:r>
              <a:rPr lang="en-GB" baseline="0" dirty="0" smtClean="0"/>
              <a:t> and </a:t>
            </a:r>
            <a:r>
              <a:rPr lang="en-GB" baseline="0" dirty="0" err="1" smtClean="0"/>
              <a:t>rejectors</a:t>
            </a:r>
            <a:r>
              <a:rPr lang="en-GB" baseline="0" dirty="0" smtClean="0"/>
              <a:t>.</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1AABFD4-0E18-4DC0-85B6-7ED80AE340B4}" type="slidenum">
              <a:rPr lang="en-GB" smtClean="0"/>
              <a:t>6</a:t>
            </a:fld>
            <a:endParaRPr lang="en-GB" dirty="0"/>
          </a:p>
        </p:txBody>
      </p:sp>
    </p:spTree>
    <p:extLst>
      <p:ext uri="{BB962C8B-B14F-4D97-AF65-F5344CB8AC3E}">
        <p14:creationId xmlns:p14="http://schemas.microsoft.com/office/powerpoint/2010/main" val="271440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53% of participants</a:t>
            </a:r>
            <a:r>
              <a:rPr lang="en-GB" baseline="0" dirty="0" smtClean="0"/>
              <a:t> said they walked at least once a week and would recommend it</a:t>
            </a:r>
          </a:p>
          <a:p>
            <a:r>
              <a:rPr lang="en-GB" baseline="0" dirty="0" smtClean="0"/>
              <a:t>22% said they walked at least once a week</a:t>
            </a:r>
          </a:p>
          <a:p>
            <a:r>
              <a:rPr lang="en-GB" baseline="0" dirty="0" smtClean="0"/>
              <a:t>11% said that they had walked at least once in the last 12 months</a:t>
            </a:r>
          </a:p>
          <a:p>
            <a:r>
              <a:rPr lang="en-GB" baseline="0" dirty="0" smtClean="0"/>
              <a:t>10% said they hadn’t but understood the reasons why they could or should</a:t>
            </a:r>
          </a:p>
          <a:p>
            <a:r>
              <a:rPr lang="en-GB" baseline="0" dirty="0" smtClean="0"/>
              <a:t>4% said they hadn’t and didn’t want to or had reasons why they wouldn’t be doing </a:t>
            </a:r>
          </a:p>
          <a:p>
            <a:endParaRPr lang="en-GB" baseline="0" dirty="0" smtClean="0"/>
          </a:p>
        </p:txBody>
      </p:sp>
      <p:sp>
        <p:nvSpPr>
          <p:cNvPr id="4" name="Slide Number Placeholder 3"/>
          <p:cNvSpPr>
            <a:spLocks noGrp="1"/>
          </p:cNvSpPr>
          <p:nvPr>
            <p:ph type="sldNum" sz="quarter" idx="10"/>
          </p:nvPr>
        </p:nvSpPr>
        <p:spPr/>
        <p:txBody>
          <a:bodyPr/>
          <a:lstStyle/>
          <a:p>
            <a:fld id="{B1AABFD4-0E18-4DC0-85B6-7ED80AE340B4}" type="slidenum">
              <a:rPr lang="en-GB" smtClean="0"/>
              <a:t>7</a:t>
            </a:fld>
            <a:endParaRPr lang="en-GB" dirty="0"/>
          </a:p>
        </p:txBody>
      </p:sp>
    </p:spTree>
    <p:extLst>
      <p:ext uri="{BB962C8B-B14F-4D97-AF65-F5344CB8AC3E}">
        <p14:creationId xmlns:p14="http://schemas.microsoft.com/office/powerpoint/2010/main" val="2299281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we compare the walking figures with other sustainable modes its great to see that walking is leading the way.</a:t>
            </a:r>
            <a:r>
              <a:rPr lang="en-GB" baseline="0" dirty="0" smtClean="0"/>
              <a:t> We have the highest number of champions and usual's groups and the lowest ‘not now’ group.. </a:t>
            </a:r>
          </a:p>
          <a:p>
            <a:r>
              <a:rPr lang="en-GB" baseline="0" dirty="0" smtClean="0"/>
              <a:t>Which leads me to finish with a couple of questions for you all and something to think about in the later sessions.</a:t>
            </a:r>
          </a:p>
          <a:p>
            <a:endParaRPr lang="en-GB" baseline="0" dirty="0" smtClean="0"/>
          </a:p>
          <a:p>
            <a:r>
              <a:rPr lang="en-GB" baseline="0" dirty="0" smtClean="0"/>
              <a:t>How do we convert the dabblers and </a:t>
            </a:r>
            <a:r>
              <a:rPr lang="en-GB" baseline="0" dirty="0" err="1" smtClean="0"/>
              <a:t>usuals</a:t>
            </a:r>
            <a:r>
              <a:rPr lang="en-GB" baseline="0" dirty="0" smtClean="0"/>
              <a:t> to move up the stages to walking champions and furthermore how do we utilise and engage with the current walking champions to shout louder about walking in Greater Manchester and help us create a culture of walking as the norm for short journeys.   </a:t>
            </a:r>
            <a:endParaRPr lang="en-GB" dirty="0"/>
          </a:p>
        </p:txBody>
      </p:sp>
      <p:sp>
        <p:nvSpPr>
          <p:cNvPr id="4" name="Slide Number Placeholder 3"/>
          <p:cNvSpPr>
            <a:spLocks noGrp="1"/>
          </p:cNvSpPr>
          <p:nvPr>
            <p:ph type="sldNum" sz="quarter" idx="10"/>
          </p:nvPr>
        </p:nvSpPr>
        <p:spPr/>
        <p:txBody>
          <a:bodyPr/>
          <a:lstStyle/>
          <a:p>
            <a:pPr>
              <a:defRPr/>
            </a:pPr>
            <a:fld id="{77661049-6DBE-A549-AABE-CFC3763C7A6A}" type="slidenum">
              <a:rPr lang="en-US" smtClean="0"/>
              <a:pPr>
                <a:defRPr/>
              </a:pPr>
              <a:t>8</a:t>
            </a:fld>
            <a:endParaRPr lang="en-US" dirty="0"/>
          </a:p>
        </p:txBody>
      </p:sp>
    </p:spTree>
    <p:extLst>
      <p:ext uri="{BB962C8B-B14F-4D97-AF65-F5344CB8AC3E}">
        <p14:creationId xmlns:p14="http://schemas.microsoft.com/office/powerpoint/2010/main" val="1680507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Current</a:t>
            </a:r>
            <a:r>
              <a:rPr lang="en-GB" baseline="0" dirty="0" smtClean="0"/>
              <a:t> research… </a:t>
            </a: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1. Launched in 2013 Make Walking Count is a survey, analysis and reporting framework, designed by Walk21 to explore residents’ attitudes toward walking generally and their walking behaviour in their own neighbourhood in particular. Make Walking Count is also an international benchmarking tool to provide information to cities to help them steer their policies and investments in walking and to enable learning between cities and communities.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Initially undertaken in four world cities, the tool is now being used successfully in communities of various sizes, to understand and benchmark the needs of local people and to ensure a user perspective to inform decision making and to identify the best spend for investments in walking infrastructure, information and encouragement programmes.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smtClean="0"/>
              <a:t>More background information and some first results can be found in this article by </a:t>
            </a:r>
            <a:r>
              <a:rPr lang="en-GB" dirty="0" err="1" smtClean="0"/>
              <a:t>Bronwen</a:t>
            </a:r>
            <a:r>
              <a:rPr lang="en-GB" dirty="0" smtClean="0"/>
              <a:t> Thornton, Martin </a:t>
            </a:r>
            <a:r>
              <a:rPr lang="en-GB" dirty="0" err="1" smtClean="0"/>
              <a:t>Wedderburn</a:t>
            </a:r>
            <a:r>
              <a:rPr lang="en-GB" dirty="0" smtClean="0"/>
              <a:t> and Daniel </a:t>
            </a:r>
            <a:r>
              <a:rPr lang="en-GB" dirty="0" err="1" smtClean="0"/>
              <a:t>Sauter</a:t>
            </a:r>
            <a:r>
              <a:rPr lang="en-GB" dirty="0" smtClean="0"/>
              <a:t>, published in “Aspects of Active Travel. How to encourage people to walk or cycle in urban areas”</a:t>
            </a:r>
          </a:p>
          <a:p>
            <a:endParaRPr lang="en-GB" dirty="0" smtClean="0"/>
          </a:p>
          <a:p>
            <a:r>
              <a:rPr lang="en-GB" dirty="0" smtClean="0"/>
              <a:t>Interesting in</a:t>
            </a:r>
            <a:r>
              <a:rPr lang="en-GB" baseline="0" dirty="0" smtClean="0"/>
              <a:t> the article it reports that cities which reported of high ‘Unitarian walking or everyday walking e.g. London and Barcelona also report of having the lowest levels of recreational walking or ‘just going for a walk for pleasure’</a:t>
            </a:r>
          </a:p>
          <a:p>
            <a:endParaRPr lang="en-GB" baseline="0" dirty="0" smtClean="0"/>
          </a:p>
          <a:p>
            <a:r>
              <a:rPr lang="en-GB" baseline="0" dirty="0" smtClean="0"/>
              <a:t>Another piece of research which I thought was really relevant for todays discussion is Sport England's new Active Travel and Physical Activity Evidence Review. </a:t>
            </a:r>
          </a:p>
          <a:p>
            <a:r>
              <a:rPr lang="en-GB" baseline="0" dirty="0" smtClean="0"/>
              <a:t>The new research provides an authoritative account of how, and how best, active travel can support physical activity. </a:t>
            </a:r>
          </a:p>
          <a:p>
            <a:endParaRPr lang="en-GB" baseline="0" dirty="0" smtClean="0"/>
          </a:p>
          <a:p>
            <a:r>
              <a:rPr lang="en-GB" baseline="0" dirty="0" smtClean="0"/>
              <a:t>Carried out by an independent team led by Sustrans, in partnership with Dr Nick </a:t>
            </a:r>
            <a:r>
              <a:rPr lang="en-GB" baseline="0" dirty="0" err="1" smtClean="0"/>
              <a:t>Cavill</a:t>
            </a:r>
            <a:r>
              <a:rPr lang="en-GB" baseline="0" dirty="0" smtClean="0"/>
              <a:t> and Prof Adrian Davis, it assesses the current and potential contribution of active travel to overall physical activity levels and reviews the effectiveness of many types of active travel interventions at increasing walking, cycling or physical activity.</a:t>
            </a:r>
          </a:p>
          <a:p>
            <a:endParaRPr lang="en-GB" baseline="0" dirty="0" smtClean="0"/>
          </a:p>
          <a:p>
            <a:r>
              <a:rPr lang="en-GB" dirty="0" smtClean="0"/>
              <a:t>Interestingly in the summary it mentions how the report can be used to help deliver active travel by building the strongest case, strengthen your rationale for investing in active travel but also strengthens the case for more research needed to understand the link between active travel and physical activity. </a:t>
            </a:r>
          </a:p>
          <a:p>
            <a:endParaRPr lang="en-GB" dirty="0" smtClean="0"/>
          </a:p>
        </p:txBody>
      </p:sp>
      <p:sp>
        <p:nvSpPr>
          <p:cNvPr id="4" name="Slide Number Placeholder 3"/>
          <p:cNvSpPr>
            <a:spLocks noGrp="1"/>
          </p:cNvSpPr>
          <p:nvPr>
            <p:ph type="sldNum" sz="quarter" idx="10"/>
          </p:nvPr>
        </p:nvSpPr>
        <p:spPr/>
        <p:txBody>
          <a:bodyPr/>
          <a:lstStyle/>
          <a:p>
            <a:pPr>
              <a:defRPr/>
            </a:pPr>
            <a:fld id="{77661049-6DBE-A549-AABE-CFC3763C7A6A}" type="slidenum">
              <a:rPr lang="en-US" smtClean="0"/>
              <a:pPr>
                <a:defRPr/>
              </a:pPr>
              <a:t>9</a:t>
            </a:fld>
            <a:endParaRPr lang="en-US" dirty="0"/>
          </a:p>
        </p:txBody>
      </p:sp>
    </p:spTree>
    <p:extLst>
      <p:ext uri="{BB962C8B-B14F-4D97-AF65-F5344CB8AC3E}">
        <p14:creationId xmlns:p14="http://schemas.microsoft.com/office/powerpoint/2010/main" val="27248269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93701" y="3434486"/>
            <a:ext cx="6265862" cy="2881313"/>
          </a:xfrm>
        </p:spPr>
        <p:txBody>
          <a:bodyPr>
            <a:normAutofit/>
          </a:bodyPr>
          <a:lstStyle>
            <a:lvl1pPr marL="0" indent="0" algn="l">
              <a:spcBef>
                <a:spcPts val="0"/>
              </a:spcBef>
              <a:spcAft>
                <a:spcPts val="100"/>
              </a:spcAft>
              <a:buNone/>
              <a:defRPr sz="2200" baseline="0">
                <a:solidFill>
                  <a:schemeClr val="tx1"/>
                </a:solidFill>
              </a:defRPr>
            </a:lvl1pPr>
            <a:lvl2pPr marL="457129" indent="0" algn="ctr">
              <a:buNone/>
              <a:defRPr>
                <a:solidFill>
                  <a:schemeClr val="tx1">
                    <a:tint val="75000"/>
                  </a:schemeClr>
                </a:solidFill>
              </a:defRPr>
            </a:lvl2pPr>
            <a:lvl3pPr marL="914259" indent="0" algn="ctr">
              <a:buNone/>
              <a:defRPr>
                <a:solidFill>
                  <a:schemeClr val="tx1">
                    <a:tint val="75000"/>
                  </a:schemeClr>
                </a:solidFill>
              </a:defRPr>
            </a:lvl3pPr>
            <a:lvl4pPr marL="1371388" indent="0" algn="ctr">
              <a:buNone/>
              <a:defRPr>
                <a:solidFill>
                  <a:schemeClr val="tx1">
                    <a:tint val="75000"/>
                  </a:schemeClr>
                </a:solidFill>
              </a:defRPr>
            </a:lvl4pPr>
            <a:lvl5pPr marL="1828517" indent="0" algn="ctr">
              <a:buNone/>
              <a:defRPr>
                <a:solidFill>
                  <a:schemeClr val="tx1">
                    <a:tint val="75000"/>
                  </a:schemeClr>
                </a:solidFill>
              </a:defRPr>
            </a:lvl5pPr>
            <a:lvl6pPr marL="2285645" indent="0" algn="ctr">
              <a:buNone/>
              <a:defRPr>
                <a:solidFill>
                  <a:schemeClr val="tx1">
                    <a:tint val="75000"/>
                  </a:schemeClr>
                </a:solidFill>
              </a:defRPr>
            </a:lvl6pPr>
            <a:lvl7pPr marL="2742775" indent="0" algn="ctr">
              <a:buNone/>
              <a:defRPr>
                <a:solidFill>
                  <a:schemeClr val="tx1">
                    <a:tint val="75000"/>
                  </a:schemeClr>
                </a:solidFill>
              </a:defRPr>
            </a:lvl7pPr>
            <a:lvl8pPr marL="3199904" indent="0" algn="ctr">
              <a:buNone/>
              <a:defRPr>
                <a:solidFill>
                  <a:schemeClr val="tx1">
                    <a:tint val="75000"/>
                  </a:schemeClr>
                </a:solidFill>
              </a:defRPr>
            </a:lvl8pPr>
            <a:lvl9pPr marL="3657033" indent="0" algn="ctr">
              <a:buNone/>
              <a:defRPr>
                <a:solidFill>
                  <a:schemeClr val="tx1">
                    <a:tint val="75000"/>
                  </a:schemeClr>
                </a:solidFill>
              </a:defRPr>
            </a:lvl9pPr>
          </a:lstStyle>
          <a:p>
            <a:r>
              <a:rPr lang="en-GB" dirty="0" smtClean="0"/>
              <a:t>Subtitle and/or name of speaker goes here if necessary</a:t>
            </a:r>
            <a:endParaRPr lang="en-US" dirty="0"/>
          </a:p>
        </p:txBody>
      </p:sp>
      <p:sp>
        <p:nvSpPr>
          <p:cNvPr id="7" name="Title Placeholder 1"/>
          <p:cNvSpPr>
            <a:spLocks noGrp="1"/>
          </p:cNvSpPr>
          <p:nvPr>
            <p:ph type="title" hasCustomPrompt="1"/>
          </p:nvPr>
        </p:nvSpPr>
        <p:spPr>
          <a:xfrm>
            <a:off x="395288" y="979488"/>
            <a:ext cx="6264275" cy="2449511"/>
          </a:xfrm>
          <a:prstGeom prst="rect">
            <a:avLst/>
          </a:prstGeom>
        </p:spPr>
        <p:txBody>
          <a:bodyPr rtlCol="0" anchor="b" anchorCtr="0">
            <a:normAutofit/>
          </a:bodyPr>
          <a:lstStyle>
            <a:lvl1pPr>
              <a:defRPr sz="4400">
                <a:solidFill>
                  <a:schemeClr val="tx1"/>
                </a:solidFill>
              </a:defRPr>
            </a:lvl1pPr>
          </a:lstStyle>
          <a:p>
            <a:r>
              <a:rPr lang="en-GB" dirty="0" smtClean="0"/>
              <a:t>Main title goes here (maximum 2 lines)</a:t>
            </a:r>
            <a:endParaRPr lang="en-US" dirty="0"/>
          </a:p>
        </p:txBody>
      </p:sp>
      <p:pic>
        <p:nvPicPr>
          <p:cNvPr id="4" name="Picture 3" descr="11-0175-TfGM-PPT-4-3-2-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5" name="Picture 4" descr="11-0175-TfGM-PPT-4-3-2-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extLst>
      <p:ext uri="{BB962C8B-B14F-4D97-AF65-F5344CB8AC3E}">
        <p14:creationId xmlns:p14="http://schemas.microsoft.com/office/powerpoint/2010/main" val="922294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id of six pictures">
    <p:spTree>
      <p:nvGrpSpPr>
        <p:cNvPr id="1" name=""/>
        <p:cNvGrpSpPr/>
        <p:nvPr/>
      </p:nvGrpSpPr>
      <p:grpSpPr>
        <a:xfrm>
          <a:off x="0" y="0"/>
          <a:ext cx="0" cy="0"/>
          <a:chOff x="0" y="0"/>
          <a:chExt cx="0" cy="0"/>
        </a:xfrm>
      </p:grpSpPr>
      <p:sp>
        <p:nvSpPr>
          <p:cNvPr id="2" name="Picture Placeholder 10"/>
          <p:cNvSpPr>
            <a:spLocks noGrp="1"/>
          </p:cNvSpPr>
          <p:nvPr>
            <p:ph type="pic" sz="quarter" idx="10"/>
          </p:nvPr>
        </p:nvSpPr>
        <p:spPr>
          <a:xfrm>
            <a:off x="4571999" y="979488"/>
            <a:ext cx="4572001" cy="2593528"/>
          </a:xfrm>
        </p:spPr>
        <p:txBody>
          <a:bodyPr rtlCol="0">
            <a:normAutofit/>
          </a:bodyPr>
          <a:lstStyle/>
          <a:p>
            <a:pPr lvl="0"/>
            <a:r>
              <a:rPr lang="en-US" noProof="0" smtClean="0"/>
              <a:t>Click icon to add picture</a:t>
            </a:r>
            <a:endParaRPr lang="en-US" noProof="0" dirty="0"/>
          </a:p>
        </p:txBody>
      </p:sp>
      <p:sp>
        <p:nvSpPr>
          <p:cNvPr id="3" name="Picture Placeholder 10"/>
          <p:cNvSpPr>
            <a:spLocks noGrp="1"/>
          </p:cNvSpPr>
          <p:nvPr>
            <p:ph type="pic" sz="quarter" idx="11"/>
          </p:nvPr>
        </p:nvSpPr>
        <p:spPr>
          <a:xfrm>
            <a:off x="2484438" y="979488"/>
            <a:ext cx="2015554" cy="2593528"/>
          </a:xfrm>
        </p:spPr>
        <p:txBody>
          <a:bodyPr rtlCol="0">
            <a:normAutofit/>
          </a:bodyPr>
          <a:lstStyle/>
          <a:p>
            <a:pPr lvl="0"/>
            <a:r>
              <a:rPr lang="en-US" noProof="0" smtClean="0"/>
              <a:t>Click icon to add picture</a:t>
            </a:r>
            <a:endParaRPr lang="en-US" noProof="0" dirty="0"/>
          </a:p>
        </p:txBody>
      </p:sp>
      <p:sp>
        <p:nvSpPr>
          <p:cNvPr id="4" name="Picture Placeholder 10"/>
          <p:cNvSpPr>
            <a:spLocks noGrp="1"/>
          </p:cNvSpPr>
          <p:nvPr>
            <p:ph type="pic" sz="quarter" idx="12"/>
          </p:nvPr>
        </p:nvSpPr>
        <p:spPr>
          <a:xfrm>
            <a:off x="6372201" y="3645024"/>
            <a:ext cx="2771799" cy="2665289"/>
          </a:xfrm>
        </p:spPr>
        <p:txBody>
          <a:bodyPr rtlCol="0">
            <a:normAutofit/>
          </a:bodyPr>
          <a:lstStyle/>
          <a:p>
            <a:pPr lvl="0"/>
            <a:r>
              <a:rPr lang="en-US" noProof="0" smtClean="0"/>
              <a:t>Click icon to add picture</a:t>
            </a:r>
            <a:endParaRPr lang="en-US" noProof="0" dirty="0"/>
          </a:p>
        </p:txBody>
      </p:sp>
      <p:sp>
        <p:nvSpPr>
          <p:cNvPr id="5" name="Picture Placeholder 10"/>
          <p:cNvSpPr>
            <a:spLocks noGrp="1"/>
          </p:cNvSpPr>
          <p:nvPr>
            <p:ph type="pic" sz="quarter" idx="13"/>
          </p:nvPr>
        </p:nvSpPr>
        <p:spPr>
          <a:xfrm>
            <a:off x="2484439" y="3645024"/>
            <a:ext cx="3815753" cy="2665289"/>
          </a:xfrm>
        </p:spPr>
        <p:txBody>
          <a:bodyPr rtlCol="0">
            <a:normAutofit/>
          </a:bodyPr>
          <a:lstStyle/>
          <a:p>
            <a:pPr lvl="0"/>
            <a:r>
              <a:rPr lang="en-US" noProof="0" smtClean="0"/>
              <a:t>Click icon to add picture</a:t>
            </a:r>
            <a:endParaRPr lang="en-US" noProof="0" dirty="0"/>
          </a:p>
        </p:txBody>
      </p:sp>
      <p:sp>
        <p:nvSpPr>
          <p:cNvPr id="6" name="Picture Placeholder 10"/>
          <p:cNvSpPr>
            <a:spLocks noGrp="1"/>
          </p:cNvSpPr>
          <p:nvPr>
            <p:ph type="pic" sz="quarter" idx="14"/>
          </p:nvPr>
        </p:nvSpPr>
        <p:spPr>
          <a:xfrm>
            <a:off x="395288" y="3645024"/>
            <a:ext cx="2004093" cy="2665289"/>
          </a:xfrm>
        </p:spPr>
        <p:txBody>
          <a:bodyPr rtlCol="0">
            <a:normAutofit/>
          </a:bodyPr>
          <a:lstStyle/>
          <a:p>
            <a:pPr lvl="0"/>
            <a:r>
              <a:rPr lang="en-US" noProof="0" smtClean="0"/>
              <a:t>Click icon to add picture</a:t>
            </a:r>
            <a:endParaRPr lang="en-US" noProof="0"/>
          </a:p>
        </p:txBody>
      </p:sp>
      <p:sp>
        <p:nvSpPr>
          <p:cNvPr id="7" name="Picture Placeholder 10"/>
          <p:cNvSpPr>
            <a:spLocks noGrp="1"/>
          </p:cNvSpPr>
          <p:nvPr>
            <p:ph type="pic" sz="quarter" idx="15"/>
          </p:nvPr>
        </p:nvSpPr>
        <p:spPr>
          <a:xfrm>
            <a:off x="395288" y="979488"/>
            <a:ext cx="2004093" cy="2593528"/>
          </a:xfrm>
        </p:spPr>
        <p:txBody>
          <a:bodyPr rtlCol="0">
            <a:normAutofit/>
          </a:bodyPr>
          <a:lstStyle/>
          <a:p>
            <a:pPr lvl="0"/>
            <a:r>
              <a:rPr lang="en-US" noProof="0" smtClean="0"/>
              <a:t>Click icon to add picture</a:t>
            </a:r>
            <a:endParaRPr lang="en-US" noProof="0" dirty="0"/>
          </a:p>
        </p:txBody>
      </p:sp>
      <p:pic>
        <p:nvPicPr>
          <p:cNvPr id="8" name="Picture 7" descr="11-0175-TfGM-PPT-4-3-2-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9" name="Picture 8" descr="11-0175-TfGM-PPT-4-3-2-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extLst>
      <p:ext uri="{BB962C8B-B14F-4D97-AF65-F5344CB8AC3E}">
        <p14:creationId xmlns:p14="http://schemas.microsoft.com/office/powerpoint/2010/main" val="7946869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and question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95288" y="979488"/>
            <a:ext cx="6264275" cy="1081087"/>
          </a:xfrm>
        </p:spPr>
        <p:txBody>
          <a:bodyPr/>
          <a:lstStyle>
            <a:lvl1pPr>
              <a:defRPr>
                <a:solidFill>
                  <a:schemeClr val="tx1"/>
                </a:solidFill>
              </a:defRPr>
            </a:lvl1pPr>
          </a:lstStyle>
          <a:p>
            <a:r>
              <a:rPr lang="en-GB" dirty="0" smtClean="0"/>
              <a:t>Questions	</a:t>
            </a:r>
            <a:endParaRPr lang="en-US" dirty="0"/>
          </a:p>
        </p:txBody>
      </p:sp>
      <p:sp>
        <p:nvSpPr>
          <p:cNvPr id="5" name="Content Placeholder 2"/>
          <p:cNvSpPr>
            <a:spLocks noGrp="1"/>
          </p:cNvSpPr>
          <p:nvPr>
            <p:ph idx="1" hasCustomPrompt="1"/>
          </p:nvPr>
        </p:nvSpPr>
        <p:spPr>
          <a:xfrm>
            <a:off x="395288" y="2060575"/>
            <a:ext cx="6264275" cy="4249738"/>
          </a:xfrm>
        </p:spPr>
        <p:txBody>
          <a:bodyPr>
            <a:normAutofit/>
          </a:bodyPr>
          <a:lstStyle>
            <a:lvl1pPr>
              <a:defRPr b="0" baseline="0">
                <a:solidFill>
                  <a:schemeClr val="tx1"/>
                </a:solidFill>
              </a:defRPr>
            </a:lvl1pPr>
            <a:lvl2pPr>
              <a:defRPr b="0">
                <a:solidFill>
                  <a:schemeClr val="bg1"/>
                </a:solidFill>
              </a:defRPr>
            </a:lvl2pPr>
            <a:lvl3pPr>
              <a:defRPr b="0">
                <a:solidFill>
                  <a:schemeClr val="bg1"/>
                </a:solidFill>
              </a:defRPr>
            </a:lvl3pPr>
            <a:lvl4pPr>
              <a:defRPr b="0">
                <a:solidFill>
                  <a:schemeClr val="bg1"/>
                </a:solidFill>
              </a:defRPr>
            </a:lvl4pPr>
            <a:lvl5pPr>
              <a:defRPr b="0">
                <a:solidFill>
                  <a:schemeClr val="bg1"/>
                </a:solidFill>
              </a:defRPr>
            </a:lvl5pPr>
          </a:lstStyle>
          <a:p>
            <a:pPr lvl="0"/>
            <a:r>
              <a:rPr lang="en-GB" dirty="0" smtClean="0"/>
              <a:t>Use this space to give details of sources of further information or calls to action.</a:t>
            </a:r>
            <a:endParaRPr lang="en-US" dirty="0"/>
          </a:p>
        </p:txBody>
      </p:sp>
      <p:pic>
        <p:nvPicPr>
          <p:cNvPr id="6" name="Picture 5" descr="11-0175-TfGM-PPT-4-3-2-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7" name="Picture 6" descr="11-0175-TfGM-PPT-4-3-2-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extLst>
      <p:ext uri="{BB962C8B-B14F-4D97-AF65-F5344CB8AC3E}">
        <p14:creationId xmlns:p14="http://schemas.microsoft.com/office/powerpoint/2010/main" val="23459304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288" y="2060574"/>
            <a:ext cx="6264275" cy="1368425"/>
          </a:xfrm>
        </p:spPr>
        <p:txBody>
          <a:bodyPr>
            <a:normAutofit/>
          </a:bodyPr>
          <a:lstStyle>
            <a:lvl1pPr>
              <a:defRPr sz="3300" b="0" baseline="0">
                <a:solidFill>
                  <a:schemeClr val="tx1"/>
                </a:solidFill>
              </a:defRPr>
            </a:lvl1pPr>
          </a:lstStyle>
          <a:p>
            <a:r>
              <a:rPr lang="en-GB" dirty="0" smtClean="0"/>
              <a:t>Section header title goes here</a:t>
            </a:r>
            <a:endParaRPr lang="en-US" dirty="0"/>
          </a:p>
        </p:txBody>
      </p:sp>
      <p:pic>
        <p:nvPicPr>
          <p:cNvPr id="3" name="Picture 2" descr="11-0175-TfGM-PPT-4-3-2-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4" name="Picture 3" descr="11-0175-TfGM-PPT-4-3-2-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extLst>
      <p:ext uri="{BB962C8B-B14F-4D97-AF65-F5344CB8AC3E}">
        <p14:creationId xmlns:p14="http://schemas.microsoft.com/office/powerpoint/2010/main" val="237570492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Slide title goes here</a:t>
            </a:r>
            <a:endParaRPr lang="en-US" dirty="0"/>
          </a:p>
        </p:txBody>
      </p:sp>
      <p:sp>
        <p:nvSpPr>
          <p:cNvPr id="3" name="Content Placeholder 2"/>
          <p:cNvSpPr>
            <a:spLocks noGrp="1"/>
          </p:cNvSpPr>
          <p:nvPr>
            <p:ph idx="1" hasCustomPrompt="1"/>
          </p:nvPr>
        </p:nvSpPr>
        <p:spPr/>
        <p:txBody>
          <a:bodyPr>
            <a:normAutofit/>
          </a:bodyPr>
          <a:lstStyle>
            <a:lvl1pPr>
              <a:defRPr b="0" baseline="0"/>
            </a:lvl1pPr>
            <a:lvl2pPr>
              <a:defRPr b="0"/>
            </a:lvl2pPr>
            <a:lvl3pPr>
              <a:defRPr b="0"/>
            </a:lvl3pPr>
            <a:lvl4pPr>
              <a:defRPr b="0"/>
            </a:lvl4pPr>
            <a:lvl5pPr>
              <a:defRPr b="0"/>
            </a:lvl5pPr>
          </a:lstStyle>
          <a:p>
            <a:pPr lvl="0"/>
            <a:r>
              <a:rPr lang="en-GB" dirty="0" smtClean="0"/>
              <a:t>Paragraph text goes here, keep points short and relevant. </a:t>
            </a:r>
          </a:p>
          <a:p>
            <a:pPr lvl="1"/>
            <a:r>
              <a:rPr lang="en-GB" dirty="0" smtClean="0"/>
              <a:t>Bullet point level one</a:t>
            </a:r>
          </a:p>
          <a:p>
            <a:pPr lvl="2"/>
            <a:r>
              <a:rPr lang="en-GB" dirty="0" smtClean="0"/>
              <a:t>Bullet point level two</a:t>
            </a:r>
          </a:p>
          <a:p>
            <a:pPr lvl="3"/>
            <a:r>
              <a:rPr lang="en-GB" dirty="0" smtClean="0"/>
              <a:t>Bullet point level three</a:t>
            </a:r>
          </a:p>
          <a:p>
            <a:pPr lvl="4"/>
            <a:r>
              <a:rPr lang="en-GB" dirty="0" smtClean="0"/>
              <a:t>Bullet point level four</a:t>
            </a:r>
            <a:endParaRPr lang="en-US" dirty="0"/>
          </a:p>
        </p:txBody>
      </p:sp>
      <p:pic>
        <p:nvPicPr>
          <p:cNvPr id="4" name="Picture 3" descr="11-0175-TfGM-PPT-4-3-2-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5" name="Picture 4" descr="11-0175-TfGM-PPT-4-3-2-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extLst>
      <p:ext uri="{BB962C8B-B14F-4D97-AF65-F5344CB8AC3E}">
        <p14:creationId xmlns:p14="http://schemas.microsoft.com/office/powerpoint/2010/main" val="16487622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ictur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95286" y="979369"/>
            <a:ext cx="4320249" cy="1081206"/>
          </a:xfrm>
        </p:spPr>
        <p:txBody>
          <a:bodyPr>
            <a:normAutofit/>
          </a:bodyPr>
          <a:lstStyle>
            <a:lvl1pPr>
              <a:defRPr baseline="0"/>
            </a:lvl1pPr>
          </a:lstStyle>
          <a:p>
            <a:r>
              <a:rPr lang="en-GB" dirty="0" smtClean="0"/>
              <a:t>Slide title goes here</a:t>
            </a:r>
            <a:endParaRPr lang="en-US" dirty="0"/>
          </a:p>
        </p:txBody>
      </p:sp>
      <p:sp>
        <p:nvSpPr>
          <p:cNvPr id="4" name="Content Placeholder 2"/>
          <p:cNvSpPr>
            <a:spLocks noGrp="1"/>
          </p:cNvSpPr>
          <p:nvPr>
            <p:ph sz="half" idx="1" hasCustomPrompt="1"/>
          </p:nvPr>
        </p:nvSpPr>
        <p:spPr>
          <a:xfrm>
            <a:off x="395536" y="2060575"/>
            <a:ext cx="4320000" cy="424973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Paragraph text goes here, keep points short and relevant. </a:t>
            </a:r>
          </a:p>
          <a:p>
            <a:pPr lvl="1"/>
            <a:r>
              <a:rPr lang="en-GB" dirty="0" smtClean="0"/>
              <a:t>Bullet point level one</a:t>
            </a:r>
          </a:p>
          <a:p>
            <a:pPr lvl="2"/>
            <a:r>
              <a:rPr lang="en-GB" dirty="0" smtClean="0"/>
              <a:t>Bullet point level two</a:t>
            </a:r>
          </a:p>
          <a:p>
            <a:pPr lvl="3"/>
            <a:r>
              <a:rPr lang="en-GB" dirty="0" smtClean="0"/>
              <a:t>Bullet point level three</a:t>
            </a:r>
          </a:p>
          <a:p>
            <a:pPr lvl="4"/>
            <a:r>
              <a:rPr lang="en-GB" dirty="0" smtClean="0"/>
              <a:t>Bullet point level four</a:t>
            </a:r>
            <a:endParaRPr lang="en-US" dirty="0"/>
          </a:p>
        </p:txBody>
      </p:sp>
      <p:sp>
        <p:nvSpPr>
          <p:cNvPr id="5" name="Picture Placeholder 10"/>
          <p:cNvSpPr>
            <a:spLocks noGrp="1"/>
          </p:cNvSpPr>
          <p:nvPr>
            <p:ph type="pic" sz="quarter" idx="10"/>
          </p:nvPr>
        </p:nvSpPr>
        <p:spPr>
          <a:xfrm>
            <a:off x="4824000" y="979488"/>
            <a:ext cx="4320000" cy="5330825"/>
          </a:xfrm>
        </p:spPr>
        <p:txBody>
          <a:bodyPr rtlCol="0">
            <a:normAutofit/>
          </a:bodyPr>
          <a:lstStyle/>
          <a:p>
            <a:pPr lvl="0"/>
            <a:r>
              <a:rPr lang="en-US" noProof="0" smtClean="0"/>
              <a:t>Click icon to add picture</a:t>
            </a:r>
            <a:endParaRPr lang="en-US" noProof="0" dirty="0"/>
          </a:p>
        </p:txBody>
      </p:sp>
      <p:pic>
        <p:nvPicPr>
          <p:cNvPr id="6" name="Picture 5" descr="11-0175-TfGM-PPT-4-3-2-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7" name="Picture 6" descr="11-0175-TfGM-PPT-4-3-2-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extLst>
      <p:ext uri="{BB962C8B-B14F-4D97-AF65-F5344CB8AC3E}">
        <p14:creationId xmlns:p14="http://schemas.microsoft.com/office/powerpoint/2010/main" val="352884404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titl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8026" y="979369"/>
            <a:ext cx="3960688" cy="1081206"/>
          </a:xfrm>
        </p:spPr>
        <p:txBody>
          <a:bodyPr/>
          <a:lstStyle>
            <a:lvl1pPr>
              <a:defRPr baseline="0"/>
            </a:lvl1pPr>
          </a:lstStyle>
          <a:p>
            <a:r>
              <a:rPr lang="en-GB" dirty="0" smtClean="0"/>
              <a:t>Slide title goes here</a:t>
            </a:r>
            <a:endParaRPr lang="en-US" dirty="0"/>
          </a:p>
        </p:txBody>
      </p:sp>
      <p:sp>
        <p:nvSpPr>
          <p:cNvPr id="3" name="Content Placeholder 2"/>
          <p:cNvSpPr>
            <a:spLocks noGrp="1"/>
          </p:cNvSpPr>
          <p:nvPr>
            <p:ph sz="half" idx="1" hasCustomPrompt="1"/>
          </p:nvPr>
        </p:nvSpPr>
        <p:spPr>
          <a:xfrm>
            <a:off x="4788273" y="2060575"/>
            <a:ext cx="3960440" cy="424973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dirty="0" smtClean="0"/>
              <a:t>Paragraph text goes here, keep points short and relevant. </a:t>
            </a:r>
          </a:p>
          <a:p>
            <a:pPr lvl="1"/>
            <a:r>
              <a:rPr lang="en-GB" dirty="0" smtClean="0"/>
              <a:t>Bullet point level one</a:t>
            </a:r>
          </a:p>
          <a:p>
            <a:pPr lvl="2"/>
            <a:r>
              <a:rPr lang="en-GB" dirty="0" smtClean="0"/>
              <a:t>Bullet point level two</a:t>
            </a:r>
          </a:p>
          <a:p>
            <a:pPr lvl="3"/>
            <a:r>
              <a:rPr lang="en-GB" dirty="0" smtClean="0"/>
              <a:t>Bullet point level three</a:t>
            </a:r>
          </a:p>
          <a:p>
            <a:pPr lvl="4"/>
            <a:r>
              <a:rPr lang="en-GB" dirty="0" smtClean="0"/>
              <a:t>Bullet point level four</a:t>
            </a:r>
            <a:endParaRPr lang="en-US" dirty="0"/>
          </a:p>
        </p:txBody>
      </p:sp>
      <p:sp>
        <p:nvSpPr>
          <p:cNvPr id="11" name="Picture Placeholder 10"/>
          <p:cNvSpPr>
            <a:spLocks noGrp="1"/>
          </p:cNvSpPr>
          <p:nvPr>
            <p:ph type="pic" sz="quarter" idx="10"/>
          </p:nvPr>
        </p:nvSpPr>
        <p:spPr>
          <a:xfrm>
            <a:off x="395289" y="979488"/>
            <a:ext cx="4320727" cy="5330825"/>
          </a:xfrm>
        </p:spPr>
        <p:txBody>
          <a:bodyPr rtlCol="0">
            <a:normAutofit/>
          </a:bodyPr>
          <a:lstStyle/>
          <a:p>
            <a:pPr lvl="0"/>
            <a:r>
              <a:rPr lang="en-US" noProof="0" smtClean="0"/>
              <a:t>Click icon to add picture</a:t>
            </a:r>
            <a:endParaRPr lang="en-US" noProof="0" dirty="0"/>
          </a:p>
        </p:txBody>
      </p:sp>
      <p:pic>
        <p:nvPicPr>
          <p:cNvPr id="5" name="Picture 4" descr="11-0175-TfGM-PPT-4-3-2-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6" name="Picture 5" descr="11-0175-TfGM-PPT-4-3-2-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extLst>
      <p:ext uri="{BB962C8B-B14F-4D97-AF65-F5344CB8AC3E}">
        <p14:creationId xmlns:p14="http://schemas.microsoft.com/office/powerpoint/2010/main" val="2831453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three pictur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289" y="979488"/>
            <a:ext cx="4032696" cy="1081087"/>
          </a:xfrm>
        </p:spPr>
        <p:txBody>
          <a:bodyPr/>
          <a:lstStyle/>
          <a:p>
            <a:r>
              <a:rPr lang="en-GB" dirty="0" smtClean="0"/>
              <a:t>Slide title goes here</a:t>
            </a:r>
            <a:endParaRPr lang="en-US" dirty="0"/>
          </a:p>
        </p:txBody>
      </p:sp>
      <p:sp>
        <p:nvSpPr>
          <p:cNvPr id="3" name="Picture Placeholder 10"/>
          <p:cNvSpPr>
            <a:spLocks noGrp="1"/>
          </p:cNvSpPr>
          <p:nvPr>
            <p:ph type="pic" sz="quarter" idx="10"/>
          </p:nvPr>
        </p:nvSpPr>
        <p:spPr>
          <a:xfrm>
            <a:off x="4570413" y="979488"/>
            <a:ext cx="4573588" cy="2377504"/>
          </a:xfrm>
        </p:spPr>
        <p:txBody>
          <a:bodyPr rtlCol="0">
            <a:normAutofit/>
          </a:bodyPr>
          <a:lstStyle/>
          <a:p>
            <a:pPr lvl="0"/>
            <a:r>
              <a:rPr lang="en-US" noProof="0" smtClean="0"/>
              <a:t>Click icon to add picture</a:t>
            </a:r>
            <a:endParaRPr lang="en-US" noProof="0" dirty="0"/>
          </a:p>
        </p:txBody>
      </p:sp>
      <p:sp>
        <p:nvSpPr>
          <p:cNvPr id="4" name="Picture Placeholder 10"/>
          <p:cNvSpPr>
            <a:spLocks noGrp="1"/>
          </p:cNvSpPr>
          <p:nvPr>
            <p:ph type="pic" sz="quarter" idx="11"/>
          </p:nvPr>
        </p:nvSpPr>
        <p:spPr>
          <a:xfrm>
            <a:off x="4570413" y="3429000"/>
            <a:ext cx="2233834" cy="2881313"/>
          </a:xfrm>
        </p:spPr>
        <p:txBody>
          <a:bodyPr rtlCol="0">
            <a:normAutofit/>
          </a:bodyPr>
          <a:lstStyle>
            <a:lvl1pPr>
              <a:defRPr i="0"/>
            </a:lvl1pPr>
          </a:lstStyle>
          <a:p>
            <a:pPr lvl="0"/>
            <a:r>
              <a:rPr lang="en-US" noProof="0" smtClean="0"/>
              <a:t>Click icon to add picture</a:t>
            </a:r>
            <a:endParaRPr lang="en-US" noProof="0" dirty="0"/>
          </a:p>
        </p:txBody>
      </p:sp>
      <p:sp>
        <p:nvSpPr>
          <p:cNvPr id="5" name="Picture Placeholder 10"/>
          <p:cNvSpPr>
            <a:spLocks noGrp="1"/>
          </p:cNvSpPr>
          <p:nvPr>
            <p:ph type="pic" sz="quarter" idx="12"/>
          </p:nvPr>
        </p:nvSpPr>
        <p:spPr>
          <a:xfrm>
            <a:off x="6876256" y="3429000"/>
            <a:ext cx="2267744" cy="2881313"/>
          </a:xfrm>
        </p:spPr>
        <p:txBody>
          <a:bodyPr rtlCol="0">
            <a:normAutofit/>
          </a:bodyPr>
          <a:lstStyle/>
          <a:p>
            <a:pPr lvl="0"/>
            <a:r>
              <a:rPr lang="en-US" noProof="0" smtClean="0"/>
              <a:t>Click icon to add picture</a:t>
            </a:r>
            <a:endParaRPr lang="en-US" noProof="0" dirty="0"/>
          </a:p>
        </p:txBody>
      </p:sp>
      <p:sp>
        <p:nvSpPr>
          <p:cNvPr id="7" name="Text Placeholder 6"/>
          <p:cNvSpPr>
            <a:spLocks noGrp="1"/>
          </p:cNvSpPr>
          <p:nvPr>
            <p:ph type="body" sz="quarter" idx="13" hasCustomPrompt="1"/>
          </p:nvPr>
        </p:nvSpPr>
        <p:spPr>
          <a:xfrm>
            <a:off x="395288" y="2133600"/>
            <a:ext cx="4032697" cy="4176713"/>
          </a:xfrm>
        </p:spPr>
        <p:txBody>
          <a:bodyPr/>
          <a:lstStyle/>
          <a:p>
            <a:pPr lvl="0"/>
            <a:r>
              <a:rPr lang="en-GB" dirty="0" smtClean="0"/>
              <a:t>Paragraph text goes here, keep points short and relevant. </a:t>
            </a:r>
          </a:p>
          <a:p>
            <a:pPr lvl="1"/>
            <a:r>
              <a:rPr lang="en-GB" dirty="0" smtClean="0"/>
              <a:t>Bullet point level one</a:t>
            </a:r>
          </a:p>
          <a:p>
            <a:pPr lvl="2"/>
            <a:r>
              <a:rPr lang="en-GB" dirty="0" smtClean="0"/>
              <a:t>Bullet point level two</a:t>
            </a:r>
          </a:p>
          <a:p>
            <a:pPr lvl="3"/>
            <a:r>
              <a:rPr lang="en-GB" dirty="0" smtClean="0"/>
              <a:t>Bullet point level three</a:t>
            </a:r>
          </a:p>
          <a:p>
            <a:pPr lvl="4"/>
            <a:r>
              <a:rPr lang="en-GB" dirty="0" smtClean="0"/>
              <a:t>Bullet point level four</a:t>
            </a:r>
            <a:endParaRPr lang="en-US" dirty="0"/>
          </a:p>
        </p:txBody>
      </p:sp>
      <p:pic>
        <p:nvPicPr>
          <p:cNvPr id="8" name="Picture 7" descr="11-0175-TfGM-PPT-4-3-2-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9" name="Picture 8" descr="11-0175-TfGM-PPT-4-3-2-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extLst>
      <p:ext uri="{BB962C8B-B14F-4D97-AF65-F5344CB8AC3E}">
        <p14:creationId xmlns:p14="http://schemas.microsoft.com/office/powerpoint/2010/main" val="129824309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4" name="Picture Placeholder 10"/>
          <p:cNvSpPr>
            <a:spLocks noGrp="1"/>
          </p:cNvSpPr>
          <p:nvPr>
            <p:ph type="pic" sz="quarter" idx="10"/>
          </p:nvPr>
        </p:nvSpPr>
        <p:spPr>
          <a:xfrm>
            <a:off x="4824000" y="979488"/>
            <a:ext cx="4320000" cy="5330825"/>
          </a:xfrm>
        </p:spPr>
        <p:txBody>
          <a:bodyPr rtlCol="0">
            <a:normAutofit/>
          </a:bodyPr>
          <a:lstStyle/>
          <a:p>
            <a:pPr lvl="0"/>
            <a:r>
              <a:rPr lang="en-US" noProof="0" smtClean="0"/>
              <a:t>Click icon to add picture</a:t>
            </a:r>
            <a:endParaRPr lang="en-US" noProof="0" dirty="0"/>
          </a:p>
        </p:txBody>
      </p:sp>
      <p:sp>
        <p:nvSpPr>
          <p:cNvPr id="5" name="Picture Placeholder 10"/>
          <p:cNvSpPr>
            <a:spLocks noGrp="1"/>
          </p:cNvSpPr>
          <p:nvPr>
            <p:ph type="pic" sz="quarter" idx="11"/>
          </p:nvPr>
        </p:nvSpPr>
        <p:spPr>
          <a:xfrm>
            <a:off x="395288" y="979487"/>
            <a:ext cx="4320728" cy="5330825"/>
          </a:xfrm>
        </p:spPr>
        <p:txBody>
          <a:bodyPr rtlCol="0">
            <a:normAutofit/>
          </a:bodyPr>
          <a:lstStyle/>
          <a:p>
            <a:pPr lvl="0"/>
            <a:r>
              <a:rPr lang="en-US" noProof="0" smtClean="0"/>
              <a:t>Click icon to add picture</a:t>
            </a:r>
            <a:endParaRPr lang="en-US" noProof="0" dirty="0"/>
          </a:p>
        </p:txBody>
      </p:sp>
      <p:pic>
        <p:nvPicPr>
          <p:cNvPr id="6" name="Picture 5" descr="11-0175-TfGM-PPT-4-3-2-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7" name="Picture 6" descr="11-0175-TfGM-PPT-4-3-2-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extLst>
      <p:ext uri="{BB962C8B-B14F-4D97-AF65-F5344CB8AC3E}">
        <p14:creationId xmlns:p14="http://schemas.microsoft.com/office/powerpoint/2010/main" val="23503346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95288" y="979488"/>
            <a:ext cx="4320728" cy="5330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5"/>
          <p:cNvSpPr>
            <a:spLocks noGrp="1"/>
          </p:cNvSpPr>
          <p:nvPr>
            <p:ph sz="quarter" idx="11"/>
          </p:nvPr>
        </p:nvSpPr>
        <p:spPr>
          <a:xfrm>
            <a:off x="4823272" y="979488"/>
            <a:ext cx="4320728" cy="53308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4" name="Picture 3" descr="11-0175-TfGM-PPT-4-3-2-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5" name="Picture 4" descr="11-0175-TfGM-PPT-4-3-2-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extLst>
      <p:ext uri="{BB962C8B-B14F-4D97-AF65-F5344CB8AC3E}">
        <p14:creationId xmlns:p14="http://schemas.microsoft.com/office/powerpoint/2010/main" val="241107480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width content">
    <p:spTree>
      <p:nvGrpSpPr>
        <p:cNvPr id="1" name=""/>
        <p:cNvGrpSpPr/>
        <p:nvPr/>
      </p:nvGrpSpPr>
      <p:grpSpPr>
        <a:xfrm>
          <a:off x="0" y="0"/>
          <a:ext cx="0" cy="0"/>
          <a:chOff x="0" y="0"/>
          <a:chExt cx="0" cy="0"/>
        </a:xfrm>
      </p:grpSpPr>
      <p:sp>
        <p:nvSpPr>
          <p:cNvPr id="3" name="Content Placeholder 2"/>
          <p:cNvSpPr>
            <a:spLocks noGrp="1"/>
          </p:cNvSpPr>
          <p:nvPr>
            <p:ph sz="quarter" idx="10" hasCustomPrompt="1"/>
          </p:nvPr>
        </p:nvSpPr>
        <p:spPr>
          <a:xfrm>
            <a:off x="395288" y="979488"/>
            <a:ext cx="8748000" cy="5330825"/>
          </a:xfrm>
        </p:spPr>
        <p:txBody>
          <a:bodyPr/>
          <a:lstStyle>
            <a:lvl1pPr>
              <a:defRPr baseline="0"/>
            </a:lvl1pPr>
          </a:lstStyle>
          <a:p>
            <a:pPr lvl="0"/>
            <a:r>
              <a:rPr lang="en-GB" dirty="0" smtClean="0"/>
              <a:t>Full-slide for text/images/graph/table/video</a:t>
            </a:r>
          </a:p>
          <a:p>
            <a:pPr lvl="1"/>
            <a:r>
              <a:rPr lang="en-GB" dirty="0" smtClean="0"/>
              <a:t>Bullet point level one</a:t>
            </a:r>
          </a:p>
          <a:p>
            <a:pPr lvl="2"/>
            <a:r>
              <a:rPr lang="en-GB" dirty="0" smtClean="0"/>
              <a:t>Bullet point level two</a:t>
            </a:r>
          </a:p>
          <a:p>
            <a:pPr lvl="3"/>
            <a:r>
              <a:rPr lang="en-GB" dirty="0" smtClean="0"/>
              <a:t>Bullet point level three</a:t>
            </a:r>
          </a:p>
          <a:p>
            <a:pPr lvl="4"/>
            <a:r>
              <a:rPr lang="en-GB" dirty="0" smtClean="0"/>
              <a:t>Bullet point level four</a:t>
            </a:r>
            <a:endParaRPr lang="en-US" dirty="0"/>
          </a:p>
        </p:txBody>
      </p:sp>
      <p:pic>
        <p:nvPicPr>
          <p:cNvPr id="4" name="Picture 3" descr="11-0175-TfGM-PPT-4-3-2-head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5" name="Picture 4" descr="11-0175-TfGM-PPT-4-3-2-footer.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extLst>
      <p:ext uri="{BB962C8B-B14F-4D97-AF65-F5344CB8AC3E}">
        <p14:creationId xmlns:p14="http://schemas.microsoft.com/office/powerpoint/2010/main" val="251208350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66562" name="Title Placeholder 1"/>
          <p:cNvSpPr>
            <a:spLocks noGrp="1"/>
          </p:cNvSpPr>
          <p:nvPr>
            <p:ph type="title"/>
          </p:nvPr>
        </p:nvSpPr>
        <p:spPr bwMode="auto">
          <a:xfrm>
            <a:off x="395288" y="979488"/>
            <a:ext cx="835342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107983" rIns="179972" bIns="107983" numCol="1" anchor="t" anchorCtr="0" compatLnSpc="1">
            <a:prstTxWarp prst="textNoShape">
              <a:avLst/>
            </a:prstTxWarp>
            <a:normAutofit/>
          </a:bodyPr>
          <a:lstStyle/>
          <a:p>
            <a:pPr lvl="0"/>
            <a:r>
              <a:rPr lang="en-GB" dirty="0" smtClean="0"/>
              <a:t>Slide title goes here</a:t>
            </a:r>
            <a:br>
              <a:rPr lang="en-GB" dirty="0" smtClean="0"/>
            </a:br>
            <a:endParaRPr lang="en-US" dirty="0"/>
          </a:p>
        </p:txBody>
      </p:sp>
      <p:sp>
        <p:nvSpPr>
          <p:cNvPr id="66563" name="Text Placeholder 2"/>
          <p:cNvSpPr>
            <a:spLocks noGrp="1"/>
          </p:cNvSpPr>
          <p:nvPr>
            <p:ph type="body" idx="1"/>
          </p:nvPr>
        </p:nvSpPr>
        <p:spPr bwMode="auto">
          <a:xfrm>
            <a:off x="395288" y="2060575"/>
            <a:ext cx="8353425" cy="424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91368" rIns="179972" bIns="91368" numCol="1" anchor="t" anchorCtr="0" compatLnSpc="1">
            <a:prstTxWarp prst="textNoShape">
              <a:avLst/>
            </a:prstTxWarp>
            <a:normAutofit/>
          </a:bodyPr>
          <a:lstStyle/>
          <a:p>
            <a:pPr lvl="0"/>
            <a:r>
              <a:rPr lang="en-GB" dirty="0" smtClean="0"/>
              <a:t>Paragraph text goes here, keep points short and relevant. </a:t>
            </a:r>
          </a:p>
          <a:p>
            <a:pPr lvl="1"/>
            <a:r>
              <a:rPr lang="en-GB" dirty="0" smtClean="0"/>
              <a:t>Bullet point level one</a:t>
            </a:r>
            <a:endParaRPr lang="en-GB" dirty="0"/>
          </a:p>
          <a:p>
            <a:pPr lvl="2"/>
            <a:r>
              <a:rPr lang="en-GB" dirty="0" smtClean="0"/>
              <a:t>Bullet point level two</a:t>
            </a:r>
            <a:endParaRPr lang="en-GB" dirty="0"/>
          </a:p>
          <a:p>
            <a:pPr lvl="3"/>
            <a:r>
              <a:rPr lang="en-GB" dirty="0" smtClean="0"/>
              <a:t>Bullet point level three</a:t>
            </a:r>
            <a:endParaRPr lang="en-GB" dirty="0"/>
          </a:p>
          <a:p>
            <a:pPr lvl="4"/>
            <a:r>
              <a:rPr lang="en-GB" dirty="0" smtClean="0"/>
              <a:t>Bullet point level four</a:t>
            </a:r>
            <a:endParaRPr lang="en-US" dirty="0"/>
          </a:p>
        </p:txBody>
      </p:sp>
      <p:pic>
        <p:nvPicPr>
          <p:cNvPr id="2" name="Picture 1" descr="11-0175-TfGM-PPT-4-3-2-header.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999873"/>
          </a:xfrm>
          <a:prstGeom prst="rect">
            <a:avLst/>
          </a:prstGeom>
        </p:spPr>
      </p:pic>
      <p:pic>
        <p:nvPicPr>
          <p:cNvPr id="3" name="Picture 2" descr="11-0175-TfGM-PPT-4-3-2-footer.jp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358063"/>
            <a:ext cx="9144000" cy="499937"/>
          </a:xfrm>
          <a:prstGeom prst="rect">
            <a:avLst/>
          </a:prstGeom>
        </p:spPr>
      </p:pic>
    </p:spTree>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9" r:id="rId4"/>
    <p:sldLayoutId id="2147484704" r:id="rId5"/>
    <p:sldLayoutId id="2147484706" r:id="rId6"/>
    <p:sldLayoutId id="2147484708" r:id="rId7"/>
    <p:sldLayoutId id="2147484710" r:id="rId8"/>
    <p:sldLayoutId id="2147484705" r:id="rId9"/>
    <p:sldLayoutId id="2147484707" r:id="rId10"/>
    <p:sldLayoutId id="214748471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xmlns:p14="http://schemas.microsoft.com/office/powerpoint/2010/main" spd="slow">
        <p:fade/>
      </p:transition>
    </mc:Fallback>
  </mc:AlternateContent>
  <p:txStyles>
    <p:titleStyle>
      <a:lvl1pPr algn="l" defTabSz="455613" rtl="0" eaLnBrk="1" fontAlgn="base" hangingPunct="1">
        <a:spcBef>
          <a:spcPct val="0"/>
        </a:spcBef>
        <a:spcAft>
          <a:spcPct val="0"/>
        </a:spcAft>
        <a:defRPr sz="3300" kern="1200">
          <a:solidFill>
            <a:schemeClr val="tx1"/>
          </a:solidFill>
          <a:latin typeface="Calibri"/>
          <a:ea typeface="ＭＳ Ｐゴシック" charset="0"/>
          <a:cs typeface="ＭＳ Ｐゴシック" charset="0"/>
        </a:defRPr>
      </a:lvl1pPr>
      <a:lvl2pPr algn="l" defTabSz="455613" rtl="0" eaLnBrk="1" fontAlgn="base" hangingPunct="1">
        <a:spcBef>
          <a:spcPct val="0"/>
        </a:spcBef>
        <a:spcAft>
          <a:spcPct val="0"/>
        </a:spcAft>
        <a:defRPr sz="2000">
          <a:solidFill>
            <a:schemeClr val="bg1"/>
          </a:solidFill>
          <a:latin typeface="Arial" charset="0"/>
          <a:ea typeface="ＭＳ Ｐゴシック" charset="0"/>
          <a:cs typeface="ＭＳ Ｐゴシック" charset="0"/>
        </a:defRPr>
      </a:lvl2pPr>
      <a:lvl3pPr algn="l" defTabSz="455613" rtl="0" eaLnBrk="1" fontAlgn="base" hangingPunct="1">
        <a:spcBef>
          <a:spcPct val="0"/>
        </a:spcBef>
        <a:spcAft>
          <a:spcPct val="0"/>
        </a:spcAft>
        <a:defRPr sz="2000">
          <a:solidFill>
            <a:schemeClr val="bg1"/>
          </a:solidFill>
          <a:latin typeface="Arial" charset="0"/>
          <a:ea typeface="ＭＳ Ｐゴシック" charset="0"/>
          <a:cs typeface="ＭＳ Ｐゴシック" charset="0"/>
        </a:defRPr>
      </a:lvl3pPr>
      <a:lvl4pPr algn="l" defTabSz="455613" rtl="0" eaLnBrk="1" fontAlgn="base" hangingPunct="1">
        <a:spcBef>
          <a:spcPct val="0"/>
        </a:spcBef>
        <a:spcAft>
          <a:spcPct val="0"/>
        </a:spcAft>
        <a:defRPr sz="2000">
          <a:solidFill>
            <a:schemeClr val="bg1"/>
          </a:solidFill>
          <a:latin typeface="Arial" charset="0"/>
          <a:ea typeface="ＭＳ Ｐゴシック" charset="0"/>
          <a:cs typeface="ＭＳ Ｐゴシック" charset="0"/>
        </a:defRPr>
      </a:lvl4pPr>
      <a:lvl5pPr algn="l" defTabSz="455613" rtl="0" eaLnBrk="1" fontAlgn="base" hangingPunct="1">
        <a:spcBef>
          <a:spcPct val="0"/>
        </a:spcBef>
        <a:spcAft>
          <a:spcPct val="0"/>
        </a:spcAft>
        <a:defRPr sz="2000">
          <a:solidFill>
            <a:schemeClr val="bg1"/>
          </a:solidFill>
          <a:latin typeface="Arial" charset="0"/>
          <a:ea typeface="ＭＳ Ｐゴシック" charset="0"/>
          <a:cs typeface="ＭＳ Ｐゴシック" charset="0"/>
        </a:defRPr>
      </a:lvl5pPr>
      <a:lvl6pPr marL="457200" algn="l" defTabSz="455613" rtl="0" eaLnBrk="1" fontAlgn="base" hangingPunct="1">
        <a:spcBef>
          <a:spcPct val="0"/>
        </a:spcBef>
        <a:spcAft>
          <a:spcPct val="0"/>
        </a:spcAft>
        <a:defRPr sz="2000">
          <a:solidFill>
            <a:schemeClr val="bg1"/>
          </a:solidFill>
          <a:latin typeface="Arial" charset="0"/>
          <a:ea typeface="ＭＳ Ｐゴシック" charset="0"/>
          <a:cs typeface="ＭＳ Ｐゴシック" charset="0"/>
        </a:defRPr>
      </a:lvl6pPr>
      <a:lvl7pPr marL="914400" algn="l" defTabSz="455613" rtl="0" eaLnBrk="1" fontAlgn="base" hangingPunct="1">
        <a:spcBef>
          <a:spcPct val="0"/>
        </a:spcBef>
        <a:spcAft>
          <a:spcPct val="0"/>
        </a:spcAft>
        <a:defRPr sz="2000">
          <a:solidFill>
            <a:schemeClr val="bg1"/>
          </a:solidFill>
          <a:latin typeface="Arial" charset="0"/>
          <a:ea typeface="ＭＳ Ｐゴシック" charset="0"/>
          <a:cs typeface="ＭＳ Ｐゴシック" charset="0"/>
        </a:defRPr>
      </a:lvl7pPr>
      <a:lvl8pPr marL="1371600" algn="l" defTabSz="455613" rtl="0" eaLnBrk="1" fontAlgn="base" hangingPunct="1">
        <a:spcBef>
          <a:spcPct val="0"/>
        </a:spcBef>
        <a:spcAft>
          <a:spcPct val="0"/>
        </a:spcAft>
        <a:defRPr sz="2000">
          <a:solidFill>
            <a:schemeClr val="bg1"/>
          </a:solidFill>
          <a:latin typeface="Arial" charset="0"/>
          <a:ea typeface="ＭＳ Ｐゴシック" charset="0"/>
          <a:cs typeface="ＭＳ Ｐゴシック" charset="0"/>
        </a:defRPr>
      </a:lvl8pPr>
      <a:lvl9pPr marL="1828800" algn="l" defTabSz="455613" rtl="0" eaLnBrk="1" fontAlgn="base" hangingPunct="1">
        <a:spcBef>
          <a:spcPct val="0"/>
        </a:spcBef>
        <a:spcAft>
          <a:spcPct val="0"/>
        </a:spcAft>
        <a:defRPr sz="2000">
          <a:solidFill>
            <a:schemeClr val="bg1"/>
          </a:solidFill>
          <a:latin typeface="Arial" charset="0"/>
          <a:ea typeface="ＭＳ Ｐゴシック" charset="0"/>
          <a:cs typeface="ＭＳ Ｐゴシック" charset="0"/>
        </a:defRPr>
      </a:lvl9pPr>
    </p:titleStyle>
    <p:bodyStyle>
      <a:lvl1pPr marL="0" indent="0" algn="l" defTabSz="455613" rtl="0" eaLnBrk="1" fontAlgn="base" hangingPunct="1">
        <a:lnSpc>
          <a:spcPct val="100000"/>
        </a:lnSpc>
        <a:spcBef>
          <a:spcPct val="0"/>
        </a:spcBef>
        <a:spcAft>
          <a:spcPts val="1200"/>
        </a:spcAft>
        <a:defRPr sz="2200" kern="1200">
          <a:solidFill>
            <a:schemeClr val="tx1"/>
          </a:solidFill>
          <a:latin typeface="Calibri"/>
          <a:ea typeface="ＭＳ Ｐゴシック" charset="0"/>
          <a:cs typeface="ＭＳ Ｐゴシック" charset="0"/>
        </a:defRPr>
      </a:lvl1pPr>
      <a:lvl2pPr marL="360000" indent="-360000" algn="l" defTabSz="455613" rtl="0" eaLnBrk="1" fontAlgn="base" hangingPunct="1">
        <a:lnSpc>
          <a:spcPct val="100000"/>
        </a:lnSpc>
        <a:spcBef>
          <a:spcPct val="0"/>
        </a:spcBef>
        <a:spcAft>
          <a:spcPts val="1200"/>
        </a:spcAft>
        <a:buFont typeface="Arial" charset="0"/>
        <a:buChar char="•"/>
        <a:defRPr sz="2200" kern="1200" baseline="0">
          <a:solidFill>
            <a:schemeClr val="tx1"/>
          </a:solidFill>
          <a:latin typeface="Calibri"/>
          <a:ea typeface="ＭＳ Ｐゴシック" charset="0"/>
          <a:cs typeface="+mn-cs"/>
        </a:defRPr>
      </a:lvl2pPr>
      <a:lvl3pPr marL="720000" indent="-360000" algn="l" defTabSz="455613" rtl="0" eaLnBrk="1" fontAlgn="base" hangingPunct="1">
        <a:lnSpc>
          <a:spcPct val="100000"/>
        </a:lnSpc>
        <a:spcBef>
          <a:spcPct val="0"/>
        </a:spcBef>
        <a:spcAft>
          <a:spcPts val="1200"/>
        </a:spcAft>
        <a:buFont typeface="Arial" charset="0"/>
        <a:buChar char="•"/>
        <a:defRPr sz="2200" kern="1200" baseline="0">
          <a:solidFill>
            <a:schemeClr val="tx1"/>
          </a:solidFill>
          <a:latin typeface="Calibri"/>
          <a:ea typeface="ＭＳ Ｐゴシック" charset="0"/>
          <a:cs typeface="+mn-cs"/>
        </a:defRPr>
      </a:lvl3pPr>
      <a:lvl4pPr marL="1080000" indent="-360000" algn="l" defTabSz="455613" rtl="0" eaLnBrk="1" fontAlgn="base" hangingPunct="1">
        <a:lnSpc>
          <a:spcPct val="100000"/>
        </a:lnSpc>
        <a:spcBef>
          <a:spcPct val="0"/>
        </a:spcBef>
        <a:spcAft>
          <a:spcPts val="1200"/>
        </a:spcAft>
        <a:buFont typeface="Arial" charset="0"/>
        <a:buChar char="–"/>
        <a:defRPr sz="2200" kern="1200">
          <a:solidFill>
            <a:schemeClr val="tx1"/>
          </a:solidFill>
          <a:latin typeface="Calibri"/>
          <a:ea typeface="ＭＳ Ｐゴシック" charset="0"/>
          <a:cs typeface="+mn-cs"/>
        </a:defRPr>
      </a:lvl4pPr>
      <a:lvl5pPr marL="1440000" indent="-360000" algn="l" defTabSz="455613" rtl="0" eaLnBrk="1" fontAlgn="base" hangingPunct="1">
        <a:lnSpc>
          <a:spcPct val="100000"/>
        </a:lnSpc>
        <a:spcBef>
          <a:spcPct val="0"/>
        </a:spcBef>
        <a:spcAft>
          <a:spcPts val="1200"/>
        </a:spcAft>
        <a:buFont typeface="Arial" charset="0"/>
        <a:buChar char="–"/>
        <a:defRPr sz="2200" kern="1200">
          <a:solidFill>
            <a:schemeClr val="tx1"/>
          </a:solidFill>
          <a:latin typeface="Calibri"/>
          <a:ea typeface="ＭＳ Ｐゴシック" charset="0"/>
          <a:cs typeface="+mn-cs"/>
        </a:defRPr>
      </a:lvl5pPr>
      <a:lvl6pPr marL="2514210" indent="-228565" algn="l" defTabSz="457129" rtl="0" eaLnBrk="1" latinLnBrk="0" hangingPunct="1">
        <a:spcBef>
          <a:spcPct val="20000"/>
        </a:spcBef>
        <a:buFont typeface="Arial"/>
        <a:buChar char="•"/>
        <a:defRPr sz="2000" kern="1200">
          <a:solidFill>
            <a:schemeClr val="tx1"/>
          </a:solidFill>
          <a:latin typeface="+mn-lt"/>
          <a:ea typeface="+mn-ea"/>
          <a:cs typeface="+mn-cs"/>
        </a:defRPr>
      </a:lvl6pPr>
      <a:lvl7pPr marL="2971339" indent="-228565" algn="l" defTabSz="457129" rtl="0" eaLnBrk="1" latinLnBrk="0" hangingPunct="1">
        <a:spcBef>
          <a:spcPct val="20000"/>
        </a:spcBef>
        <a:buFont typeface="Arial"/>
        <a:buChar char="•"/>
        <a:defRPr sz="2000" kern="1200">
          <a:solidFill>
            <a:schemeClr val="tx1"/>
          </a:solidFill>
          <a:latin typeface="+mn-lt"/>
          <a:ea typeface="+mn-ea"/>
          <a:cs typeface="+mn-cs"/>
        </a:defRPr>
      </a:lvl7pPr>
      <a:lvl8pPr marL="3428469" indent="-228565" algn="l" defTabSz="457129" rtl="0" eaLnBrk="1" latinLnBrk="0" hangingPunct="1">
        <a:spcBef>
          <a:spcPct val="20000"/>
        </a:spcBef>
        <a:buFont typeface="Arial"/>
        <a:buChar char="•"/>
        <a:defRPr sz="2000" kern="1200">
          <a:solidFill>
            <a:schemeClr val="tx1"/>
          </a:solidFill>
          <a:latin typeface="+mn-lt"/>
          <a:ea typeface="+mn-ea"/>
          <a:cs typeface="+mn-cs"/>
        </a:defRPr>
      </a:lvl8pPr>
      <a:lvl9pPr marL="3885598" indent="-228565" algn="l" defTabSz="45712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29" rtl="0" eaLnBrk="1" latinLnBrk="0" hangingPunct="1">
        <a:defRPr sz="1800" kern="1200">
          <a:solidFill>
            <a:schemeClr val="tx1"/>
          </a:solidFill>
          <a:latin typeface="+mn-lt"/>
          <a:ea typeface="+mn-ea"/>
          <a:cs typeface="+mn-cs"/>
        </a:defRPr>
      </a:lvl1pPr>
      <a:lvl2pPr marL="457129" algn="l" defTabSz="457129" rtl="0" eaLnBrk="1" latinLnBrk="0" hangingPunct="1">
        <a:defRPr sz="1800" kern="1200">
          <a:solidFill>
            <a:schemeClr val="tx1"/>
          </a:solidFill>
          <a:latin typeface="+mn-lt"/>
          <a:ea typeface="+mn-ea"/>
          <a:cs typeface="+mn-cs"/>
        </a:defRPr>
      </a:lvl2pPr>
      <a:lvl3pPr marL="914259" algn="l" defTabSz="457129" rtl="0" eaLnBrk="1" latinLnBrk="0" hangingPunct="1">
        <a:defRPr sz="1800" kern="1200">
          <a:solidFill>
            <a:schemeClr val="tx1"/>
          </a:solidFill>
          <a:latin typeface="+mn-lt"/>
          <a:ea typeface="+mn-ea"/>
          <a:cs typeface="+mn-cs"/>
        </a:defRPr>
      </a:lvl3pPr>
      <a:lvl4pPr marL="1371388" algn="l" defTabSz="457129" rtl="0" eaLnBrk="1" latinLnBrk="0" hangingPunct="1">
        <a:defRPr sz="1800" kern="1200">
          <a:solidFill>
            <a:schemeClr val="tx1"/>
          </a:solidFill>
          <a:latin typeface="+mn-lt"/>
          <a:ea typeface="+mn-ea"/>
          <a:cs typeface="+mn-cs"/>
        </a:defRPr>
      </a:lvl4pPr>
      <a:lvl5pPr marL="1828517" algn="l" defTabSz="457129" rtl="0" eaLnBrk="1" latinLnBrk="0" hangingPunct="1">
        <a:defRPr sz="1800" kern="1200">
          <a:solidFill>
            <a:schemeClr val="tx1"/>
          </a:solidFill>
          <a:latin typeface="+mn-lt"/>
          <a:ea typeface="+mn-ea"/>
          <a:cs typeface="+mn-cs"/>
        </a:defRPr>
      </a:lvl5pPr>
      <a:lvl6pPr marL="2285645" algn="l" defTabSz="457129" rtl="0" eaLnBrk="1" latinLnBrk="0" hangingPunct="1">
        <a:defRPr sz="1800" kern="1200">
          <a:solidFill>
            <a:schemeClr val="tx1"/>
          </a:solidFill>
          <a:latin typeface="+mn-lt"/>
          <a:ea typeface="+mn-ea"/>
          <a:cs typeface="+mn-cs"/>
        </a:defRPr>
      </a:lvl6pPr>
      <a:lvl7pPr marL="2742775" algn="l" defTabSz="457129" rtl="0" eaLnBrk="1" latinLnBrk="0" hangingPunct="1">
        <a:defRPr sz="1800" kern="1200">
          <a:solidFill>
            <a:schemeClr val="tx1"/>
          </a:solidFill>
          <a:latin typeface="+mn-lt"/>
          <a:ea typeface="+mn-ea"/>
          <a:cs typeface="+mn-cs"/>
        </a:defRPr>
      </a:lvl7pPr>
      <a:lvl8pPr marL="3199904" algn="l" defTabSz="457129" rtl="0" eaLnBrk="1" latinLnBrk="0" hangingPunct="1">
        <a:defRPr sz="1800" kern="1200">
          <a:solidFill>
            <a:schemeClr val="tx1"/>
          </a:solidFill>
          <a:latin typeface="+mn-lt"/>
          <a:ea typeface="+mn-ea"/>
          <a:cs typeface="+mn-cs"/>
        </a:defRPr>
      </a:lvl8pPr>
      <a:lvl9pPr marL="3657033" algn="l" defTabSz="45712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tfgm.com/walkin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614" y="1351094"/>
            <a:ext cx="8593370" cy="1066926"/>
          </a:xfrm>
        </p:spPr>
        <p:txBody>
          <a:bodyPr>
            <a:normAutofit/>
          </a:bodyPr>
          <a:lstStyle/>
          <a:p>
            <a:pPr algn="ctr"/>
            <a:r>
              <a:rPr lang="en-US" sz="5200" dirty="0" smtClean="0"/>
              <a:t>Walking in Greater Manchester</a:t>
            </a:r>
            <a:endParaRPr lang="en-US" sz="5200" dirty="0"/>
          </a:p>
        </p:txBody>
      </p:sp>
      <p:pic>
        <p:nvPicPr>
          <p:cNvPr id="7" name="Picture 6"/>
          <p:cNvPicPr>
            <a:picLocks noChangeAspect="1"/>
          </p:cNvPicPr>
          <p:nvPr/>
        </p:nvPicPr>
        <p:blipFill>
          <a:blip r:embed="rId3"/>
          <a:stretch>
            <a:fillRect/>
          </a:stretch>
        </p:blipFill>
        <p:spPr>
          <a:xfrm>
            <a:off x="29096" y="4950206"/>
            <a:ext cx="9097888" cy="1752859"/>
          </a:xfrm>
          <a:prstGeom prst="rect">
            <a:avLst/>
          </a:prstGeom>
        </p:spPr>
      </p:pic>
      <p:sp>
        <p:nvSpPr>
          <p:cNvPr id="8" name="Subtitle 7"/>
          <p:cNvSpPr>
            <a:spLocks noGrp="1"/>
          </p:cNvSpPr>
          <p:nvPr>
            <p:ph type="subTitle" idx="1"/>
          </p:nvPr>
        </p:nvSpPr>
        <p:spPr/>
        <p:txBody>
          <a:bodyPr>
            <a:normAutofit/>
          </a:bodyPr>
          <a:lstStyle/>
          <a:p>
            <a:r>
              <a:rPr lang="en-GB" sz="2400" dirty="0" smtClean="0"/>
              <a:t>Carragh Teague </a:t>
            </a:r>
            <a:endParaRPr lang="en-GB" sz="2400" dirty="0"/>
          </a:p>
          <a:p>
            <a:r>
              <a:rPr lang="en-GB" sz="2400" dirty="0" smtClean="0"/>
              <a:t>Sustainable Journeys</a:t>
            </a:r>
          </a:p>
          <a:p>
            <a:r>
              <a:rPr lang="en-GB" sz="2400" dirty="0" smtClean="0"/>
              <a:t>Transport for Greater Manchester</a:t>
            </a:r>
          </a:p>
          <a:p>
            <a:r>
              <a:rPr lang="en-GB" sz="2400" dirty="0" smtClean="0"/>
              <a:t>May 2019</a:t>
            </a:r>
            <a:endParaRPr lang="en-GB" sz="2400" dirty="0"/>
          </a:p>
        </p:txBody>
      </p:sp>
      <p:pic>
        <p:nvPicPr>
          <p:cNvPr id="10" name="Picture 9"/>
          <p:cNvPicPr>
            <a:picLocks noChangeAspect="1"/>
          </p:cNvPicPr>
          <p:nvPr/>
        </p:nvPicPr>
        <p:blipFill>
          <a:blip r:embed="rId4"/>
          <a:stretch>
            <a:fillRect/>
          </a:stretch>
        </p:blipFill>
        <p:spPr>
          <a:xfrm>
            <a:off x="29096" y="6107061"/>
            <a:ext cx="9144793" cy="40237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288" y="1052736"/>
            <a:ext cx="6264275" cy="1368425"/>
          </a:xfrm>
        </p:spPr>
        <p:txBody>
          <a:bodyPr/>
          <a:lstStyle/>
          <a:p>
            <a:r>
              <a:rPr lang="en-GB" dirty="0" smtClean="0"/>
              <a:t>Which way?</a:t>
            </a:r>
            <a:endParaRPr lang="en-GB" dirty="0"/>
          </a:p>
        </p:txBody>
      </p:sp>
      <p:pic>
        <p:nvPicPr>
          <p:cNvPr id="1026" name="Picture 2" descr="Image result for which 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132856"/>
            <a:ext cx="6334389" cy="356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8819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9592" y="5117047"/>
            <a:ext cx="7110536" cy="461665"/>
          </a:xfrm>
          <a:prstGeom prst="rect">
            <a:avLst/>
          </a:prstGeom>
        </p:spPr>
        <p:txBody>
          <a:bodyPr wrap="square">
            <a:spAutoFit/>
          </a:bodyPr>
          <a:lstStyle/>
          <a:p>
            <a:r>
              <a:rPr lang="en-GB" dirty="0"/>
              <a:t>Thank you for </a:t>
            </a:r>
            <a:r>
              <a:rPr lang="en-GB" dirty="0" smtClean="0"/>
              <a:t>listening  </a:t>
            </a:r>
            <a:r>
              <a:rPr lang="en-GB" dirty="0" smtClean="0">
                <a:hlinkClick r:id="rId3"/>
              </a:rPr>
              <a:t>www.tfgm.com/walking</a:t>
            </a:r>
            <a:r>
              <a:rPr lang="en-GB" dirty="0" smtClean="0"/>
              <a:t> </a:t>
            </a:r>
            <a:endParaRPr lang="en-GB" dirty="0"/>
          </a:p>
        </p:txBody>
      </p:sp>
      <p:sp>
        <p:nvSpPr>
          <p:cNvPr id="2" name="Content Placeholder 1"/>
          <p:cNvSpPr>
            <a:spLocks noGrp="1"/>
          </p:cNvSpPr>
          <p:nvPr>
            <p:ph idx="1"/>
          </p:nvPr>
        </p:nvSpPr>
        <p:spPr/>
        <p:txBody>
          <a:bodyPr/>
          <a:lstStyle/>
          <a:p>
            <a:endParaRPr lang="en-GB"/>
          </a:p>
        </p:txBody>
      </p:sp>
      <p:pic>
        <p:nvPicPr>
          <p:cNvPr id="6" name="Picture 5" descr="people.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3" y="-29552"/>
            <a:ext cx="9180512" cy="6898135"/>
          </a:xfrm>
          <a:prstGeom prst="rect">
            <a:avLst/>
          </a:prstGeom>
        </p:spPr>
      </p:pic>
      <p:sp>
        <p:nvSpPr>
          <p:cNvPr id="3" name="TextBox 2"/>
          <p:cNvSpPr txBox="1"/>
          <p:nvPr/>
        </p:nvSpPr>
        <p:spPr>
          <a:xfrm>
            <a:off x="4084622" y="4795897"/>
            <a:ext cx="5454600" cy="1708160"/>
          </a:xfrm>
          <a:prstGeom prst="rect">
            <a:avLst/>
          </a:prstGeom>
          <a:noFill/>
        </p:spPr>
        <p:txBody>
          <a:bodyPr wrap="square" rtlCol="0">
            <a:spAutoFit/>
          </a:bodyPr>
          <a:lstStyle/>
          <a:p>
            <a:r>
              <a:rPr lang="en-GB" sz="3200" dirty="0" smtClean="0">
                <a:solidFill>
                  <a:schemeClr val="bg1"/>
                </a:solidFill>
                <a:latin typeface="Calibri" panose="020F0502020204030204" pitchFamily="34" charset="0"/>
              </a:rPr>
              <a:t>Thank you</a:t>
            </a:r>
          </a:p>
          <a:p>
            <a:endParaRPr lang="en-GB" sz="900" dirty="0" smtClean="0">
              <a:solidFill>
                <a:schemeClr val="bg1"/>
              </a:solidFill>
              <a:latin typeface="Calibri" panose="020F0502020204030204" pitchFamily="34" charset="0"/>
            </a:endParaRPr>
          </a:p>
          <a:p>
            <a:r>
              <a:rPr lang="en-GB" sz="3200" dirty="0" smtClean="0">
                <a:solidFill>
                  <a:schemeClr val="bg1"/>
                </a:solidFill>
                <a:latin typeface="Calibri" panose="020F0502020204030204" pitchFamily="34" charset="0"/>
              </a:rPr>
              <a:t>Carragh.Teague@tfgm.com</a:t>
            </a:r>
          </a:p>
          <a:p>
            <a:r>
              <a:rPr lang="en-GB" sz="3200" dirty="0" smtClean="0">
                <a:solidFill>
                  <a:schemeClr val="bg1"/>
                </a:solidFill>
                <a:latin typeface="Calibri" panose="020F0502020204030204" pitchFamily="34" charset="0"/>
              </a:rPr>
              <a:t> </a:t>
            </a:r>
            <a:endParaRPr lang="en-GB" sz="3200" dirty="0">
              <a:solidFill>
                <a:schemeClr val="bg1"/>
              </a:solidFill>
              <a:latin typeface="Calibri" panose="020F0502020204030204" pitchFamily="34" charset="0"/>
            </a:endParaRPr>
          </a:p>
        </p:txBody>
      </p:sp>
    </p:spTree>
    <p:extLst>
      <p:ext uri="{BB962C8B-B14F-4D97-AF65-F5344CB8AC3E}">
        <p14:creationId xmlns:p14="http://schemas.microsoft.com/office/powerpoint/2010/main" val="3894694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1" y="1124744"/>
            <a:ext cx="3960441" cy="1080120"/>
          </a:xfrm>
        </p:spPr>
        <p:txBody>
          <a:bodyPr>
            <a:normAutofit fontScale="90000"/>
          </a:bodyPr>
          <a:lstStyle/>
          <a:p>
            <a:r>
              <a:rPr lang="en-GB" sz="4400" dirty="0" smtClean="0"/>
              <a:t>Content</a:t>
            </a:r>
            <a:r>
              <a:rPr lang="en-GB" dirty="0" smtClean="0"/>
              <a:t/>
            </a:r>
            <a:br>
              <a:rPr lang="en-GB" dirty="0" smtClean="0"/>
            </a:br>
            <a:r>
              <a:rPr lang="en-GB" dirty="0"/>
              <a:t/>
            </a:r>
            <a:br>
              <a:rPr lang="en-GB" dirty="0"/>
            </a:br>
            <a:r>
              <a:rPr lang="en-GB" sz="2700" dirty="0" smtClean="0"/>
              <a:t>1. </a:t>
            </a:r>
            <a:r>
              <a:rPr lang="en-GB" sz="3100" dirty="0" smtClean="0"/>
              <a:t>What do we know about walking in GM?</a:t>
            </a:r>
            <a:br>
              <a:rPr lang="en-GB" sz="3100" dirty="0" smtClean="0"/>
            </a:br>
            <a:r>
              <a:rPr lang="en-GB" sz="3100" dirty="0" smtClean="0"/>
              <a:t/>
            </a:r>
            <a:br>
              <a:rPr lang="en-GB" sz="3100" dirty="0" smtClean="0"/>
            </a:br>
            <a:r>
              <a:rPr lang="en-GB" sz="3100" dirty="0"/>
              <a:t/>
            </a:r>
            <a:br>
              <a:rPr lang="en-GB" sz="3100" dirty="0"/>
            </a:br>
            <a:r>
              <a:rPr lang="en-GB" sz="3100" dirty="0" smtClean="0"/>
              <a:t>2. Recreational to everyday walking?</a:t>
            </a:r>
            <a:br>
              <a:rPr lang="en-GB" sz="3100" dirty="0" smtClean="0"/>
            </a:br>
            <a:r>
              <a:rPr lang="en-GB" sz="3100" dirty="0" smtClean="0"/>
              <a:t/>
            </a:r>
            <a:br>
              <a:rPr lang="en-GB" sz="3100" dirty="0" smtClean="0"/>
            </a:br>
            <a:r>
              <a:rPr lang="en-GB" sz="2700" dirty="0" smtClean="0"/>
              <a:t/>
            </a:r>
            <a:br>
              <a:rPr lang="en-GB" sz="2700" dirty="0" smtClean="0"/>
            </a:br>
            <a:endParaRPr lang="en-GB" sz="2700" dirty="0"/>
          </a:p>
        </p:txBody>
      </p:sp>
      <p:pic>
        <p:nvPicPr>
          <p:cNvPr id="5" name="Picture 4"/>
          <p:cNvPicPr>
            <a:picLocks noChangeAspect="1"/>
          </p:cNvPicPr>
          <p:nvPr/>
        </p:nvPicPr>
        <p:blipFill>
          <a:blip r:embed="rId3"/>
          <a:stretch>
            <a:fillRect/>
          </a:stretch>
        </p:blipFill>
        <p:spPr>
          <a:xfrm>
            <a:off x="4397636" y="1916832"/>
            <a:ext cx="4530032" cy="3024336"/>
          </a:xfrm>
          <a:prstGeom prst="rect">
            <a:avLst/>
          </a:prstGeom>
        </p:spPr>
      </p:pic>
    </p:spTree>
    <p:extLst>
      <p:ext uri="{BB962C8B-B14F-4D97-AF65-F5344CB8AC3E}">
        <p14:creationId xmlns:p14="http://schemas.microsoft.com/office/powerpoint/2010/main" val="40598076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
          <p:cNvPicPr>
            <a:picLocks noChangeAspect="1"/>
          </p:cNvPicPr>
          <p:nvPr/>
        </p:nvPicPr>
        <p:blipFill>
          <a:blip r:embed="rId3">
            <a:extLst>
              <a:ext uri="{28A0092B-C50C-407E-A947-70E740481C1C}">
                <a14:useLocalDpi xmlns:a14="http://schemas.microsoft.com/office/drawing/2010/main" val="0"/>
              </a:ext>
            </a:extLst>
          </a:blip>
          <a:srcRect l="1830" r="1830"/>
          <a:stretch>
            <a:fillRect/>
          </a:stretch>
        </p:blipFill>
        <p:spPr>
          <a:xfrm>
            <a:off x="0" y="0"/>
            <a:ext cx="9144000" cy="6858000"/>
          </a:xfrm>
          <a:prstGeom prst="rect">
            <a:avLst/>
          </a:prstGeom>
        </p:spPr>
      </p:pic>
      <p:sp>
        <p:nvSpPr>
          <p:cNvPr id="4" name="TextBox 3"/>
          <p:cNvSpPr txBox="1"/>
          <p:nvPr/>
        </p:nvSpPr>
        <p:spPr>
          <a:xfrm>
            <a:off x="107504" y="606449"/>
            <a:ext cx="1438801" cy="436567"/>
          </a:xfrm>
          <a:prstGeom prst="rect">
            <a:avLst/>
          </a:prstGeom>
          <a:solidFill>
            <a:srgbClr val="0070C0"/>
          </a:solidFill>
        </p:spPr>
        <p:txBody>
          <a:bodyPr wrap="none" lIns="61568" tIns="30784" rIns="61568" bIns="30784" rtlCol="0">
            <a:spAutoFit/>
          </a:bodyPr>
          <a:lstStyle/>
          <a:p>
            <a:pPr fontAlgn="auto">
              <a:lnSpc>
                <a:spcPct val="110000"/>
              </a:lnSpc>
              <a:spcAft>
                <a:spcPts val="0"/>
              </a:spcAft>
              <a:buClr>
                <a:srgbClr val="222223"/>
              </a:buClr>
              <a:defRPr/>
            </a:pPr>
            <a:r>
              <a:rPr lang="en-GB" b="1" kern="0" dirty="0" smtClean="0">
                <a:solidFill>
                  <a:prstClr val="white"/>
                </a:solidFill>
                <a:latin typeface="Segoe UI"/>
                <a:ea typeface="+mn-ea"/>
                <a:cs typeface="+mn-cs"/>
              </a:rPr>
              <a:t>Situation</a:t>
            </a:r>
            <a:endParaRPr lang="en-GB" b="1" kern="0" dirty="0">
              <a:solidFill>
                <a:prstClr val="white"/>
              </a:solidFill>
              <a:latin typeface="Segoe UI"/>
              <a:ea typeface="+mn-ea"/>
              <a:cs typeface="+mn-cs"/>
            </a:endParaRPr>
          </a:p>
        </p:txBody>
      </p:sp>
      <p:sp>
        <p:nvSpPr>
          <p:cNvPr id="9" name="TextBox 8"/>
          <p:cNvSpPr txBox="1"/>
          <p:nvPr/>
        </p:nvSpPr>
        <p:spPr>
          <a:xfrm>
            <a:off x="107504" y="1043016"/>
            <a:ext cx="4680520" cy="3293209"/>
          </a:xfrm>
          <a:prstGeom prst="rect">
            <a:avLst/>
          </a:prstGeom>
          <a:noFill/>
        </p:spPr>
        <p:txBody>
          <a:bodyPr wrap="square" rtlCol="0">
            <a:spAutoFit/>
          </a:bodyPr>
          <a:lstStyle/>
          <a:p>
            <a:pPr marL="342900" indent="-342900">
              <a:buClr>
                <a:srgbClr val="0070C0"/>
              </a:buClr>
              <a:buFont typeface="Wingdings" panose="05000000000000000000" pitchFamily="2" charset="2"/>
              <a:buChar char="§"/>
            </a:pPr>
            <a:r>
              <a:rPr lang="en-GB" sz="1600" dirty="0" smtClean="0">
                <a:latin typeface="Calibri" panose="020F0502020204030204" pitchFamily="34" charset="0"/>
                <a:cs typeface="Calibri" panose="020F0502020204030204" pitchFamily="34" charset="0"/>
              </a:rPr>
              <a:t>Main mode for around a quarter of GM</a:t>
            </a:r>
            <a:r>
              <a:rPr lang="en-GB" sz="800" dirty="0">
                <a:latin typeface="Calibri" panose="020F0502020204030204" pitchFamily="34" charset="0"/>
                <a:cs typeface="Calibri" panose="020F0502020204030204" pitchFamily="34" charset="0"/>
              </a:rPr>
              <a:t> </a:t>
            </a:r>
            <a:r>
              <a:rPr lang="en-GB" sz="800" dirty="0" smtClean="0">
                <a:latin typeface="Calibri" panose="020F0502020204030204" pitchFamily="34" charset="0"/>
                <a:cs typeface="Calibri" panose="020F0502020204030204" pitchFamily="34" charset="0"/>
              </a:rPr>
              <a:t>(1)</a:t>
            </a:r>
          </a:p>
          <a:p>
            <a:pPr marL="342900" indent="-342900">
              <a:buClr>
                <a:srgbClr val="0070C0"/>
              </a:buClr>
              <a:buFont typeface="Wingdings" panose="05000000000000000000" pitchFamily="2" charset="2"/>
              <a:buChar char="§"/>
            </a:pPr>
            <a:r>
              <a:rPr lang="en-GB" sz="1600" dirty="0">
                <a:latin typeface="Calibri" panose="020F0502020204030204" pitchFamily="34" charset="0"/>
                <a:cs typeface="Calibri" panose="020F0502020204030204" pitchFamily="34" charset="0"/>
              </a:rPr>
              <a:t>Approx. 569 million trips a </a:t>
            </a:r>
            <a:r>
              <a:rPr lang="en-GB" sz="1600" dirty="0" smtClean="0">
                <a:latin typeface="Calibri" panose="020F0502020204030204" pitchFamily="34" charset="0"/>
                <a:cs typeface="Calibri" panose="020F0502020204030204" pitchFamily="34" charset="0"/>
              </a:rPr>
              <a:t>year</a:t>
            </a:r>
            <a:r>
              <a:rPr lang="en-GB" sz="800" dirty="0">
                <a:latin typeface="Calibri" panose="020F0502020204030204" pitchFamily="34" charset="0"/>
                <a:cs typeface="Calibri" panose="020F0502020204030204" pitchFamily="34" charset="0"/>
              </a:rPr>
              <a:t> </a:t>
            </a:r>
            <a:r>
              <a:rPr lang="en-GB" sz="800" dirty="0" smtClean="0">
                <a:latin typeface="Calibri" panose="020F0502020204030204" pitchFamily="34" charset="0"/>
                <a:cs typeface="Calibri" panose="020F0502020204030204" pitchFamily="34" charset="0"/>
              </a:rPr>
              <a:t>(1)</a:t>
            </a:r>
          </a:p>
          <a:p>
            <a:pPr marL="342900" indent="-342900">
              <a:buClr>
                <a:srgbClr val="0070C0"/>
              </a:buClr>
              <a:buFont typeface="Wingdings" panose="05000000000000000000" pitchFamily="2" charset="2"/>
              <a:buChar char="§"/>
            </a:pPr>
            <a:r>
              <a:rPr lang="en-GB" sz="1600" dirty="0">
                <a:latin typeface="Calibri" panose="020F0502020204030204" pitchFamily="34" charset="0"/>
                <a:cs typeface="Calibri" panose="020F0502020204030204" pitchFamily="34" charset="0"/>
              </a:rPr>
              <a:t>Main purpose is shopping (25%)</a:t>
            </a:r>
            <a:r>
              <a:rPr lang="en-GB" sz="800" dirty="0">
                <a:latin typeface="Calibri" panose="020F0502020204030204" pitchFamily="34" charset="0"/>
                <a:cs typeface="Calibri" panose="020F0502020204030204" pitchFamily="34" charset="0"/>
              </a:rPr>
              <a:t> </a:t>
            </a:r>
            <a:r>
              <a:rPr lang="en-GB" sz="800" kern="0" dirty="0">
                <a:latin typeface="Calibri" panose="020F0502020204030204" pitchFamily="34" charset="0"/>
              </a:rPr>
              <a:t>(1</a:t>
            </a:r>
            <a:r>
              <a:rPr lang="en-GB" sz="800" kern="0" dirty="0" smtClean="0">
                <a:latin typeface="Calibri" panose="020F0502020204030204" pitchFamily="34" charset="0"/>
              </a:rPr>
              <a:t>)</a:t>
            </a:r>
            <a:endParaRPr lang="en-GB" sz="1600" dirty="0" smtClean="0">
              <a:latin typeface="Calibri" panose="020F0502020204030204" pitchFamily="34" charset="0"/>
              <a:cs typeface="Calibri" panose="020F0502020204030204" pitchFamily="34" charset="0"/>
            </a:endParaRPr>
          </a:p>
          <a:p>
            <a:pPr marL="342900" indent="-342900">
              <a:buClr>
                <a:srgbClr val="0070C0"/>
              </a:buClr>
              <a:buFont typeface="Wingdings" panose="05000000000000000000" pitchFamily="2" charset="2"/>
              <a:buChar char="§"/>
            </a:pPr>
            <a:r>
              <a:rPr lang="en-GB" sz="1600" dirty="0" smtClean="0">
                <a:latin typeface="Calibri" panose="020F0502020204030204" pitchFamily="34" charset="0"/>
                <a:cs typeface="Calibri" panose="020F0502020204030204" pitchFamily="34" charset="0"/>
              </a:rPr>
              <a:t>Average walking distance is 0.66km; and 0.96km for those commuting</a:t>
            </a:r>
            <a:r>
              <a:rPr lang="en-GB" sz="800" dirty="0">
                <a:latin typeface="Calibri" panose="020F0502020204030204" pitchFamily="34" charset="0"/>
                <a:cs typeface="Calibri" panose="020F0502020204030204" pitchFamily="34" charset="0"/>
              </a:rPr>
              <a:t> </a:t>
            </a:r>
            <a:r>
              <a:rPr lang="en-GB" sz="800" dirty="0" smtClean="0">
                <a:latin typeface="Calibri" panose="020F0502020204030204" pitchFamily="34" charset="0"/>
                <a:cs typeface="Calibri" panose="020F0502020204030204" pitchFamily="34" charset="0"/>
              </a:rPr>
              <a:t>(1)</a:t>
            </a:r>
          </a:p>
          <a:p>
            <a:pPr marL="342900" indent="-342900">
              <a:buClr>
                <a:srgbClr val="0070C0"/>
              </a:buClr>
              <a:buFont typeface="Wingdings" panose="05000000000000000000" pitchFamily="2" charset="2"/>
              <a:buChar char="§"/>
            </a:pPr>
            <a:r>
              <a:rPr lang="en-GB" sz="1600" dirty="0" smtClean="0">
                <a:latin typeface="Calibri" panose="020F0502020204030204" pitchFamily="34" charset="0"/>
                <a:cs typeface="Calibri" panose="020F0502020204030204" pitchFamily="34" charset="0"/>
              </a:rPr>
              <a:t>10% walk to work (main mode)</a:t>
            </a:r>
            <a:r>
              <a:rPr lang="en-GB" sz="800" dirty="0" smtClean="0">
                <a:latin typeface="Calibri" panose="020F0502020204030204" pitchFamily="34" charset="0"/>
                <a:cs typeface="Calibri" panose="020F0502020204030204" pitchFamily="34" charset="0"/>
              </a:rPr>
              <a:t> (1)</a:t>
            </a:r>
          </a:p>
          <a:p>
            <a:pPr marL="342900" indent="-342900">
              <a:buClr>
                <a:srgbClr val="0070C0"/>
              </a:buClr>
              <a:buFont typeface="Wingdings" panose="05000000000000000000" pitchFamily="2" charset="2"/>
              <a:buChar char="§"/>
            </a:pPr>
            <a:r>
              <a:rPr lang="en-GB" sz="1600" dirty="0" smtClean="0">
                <a:latin typeface="Calibri" panose="020F0502020204030204" pitchFamily="34" charset="0"/>
                <a:cs typeface="Calibri" panose="020F0502020204030204" pitchFamily="34" charset="0"/>
              </a:rPr>
              <a:t>2001 - 2011 Census shows 14% growth in walking to work (106k – 121k)</a:t>
            </a:r>
          </a:p>
          <a:p>
            <a:pPr marL="342900" indent="-342900">
              <a:buClr>
                <a:srgbClr val="0070C0"/>
              </a:buClr>
              <a:buFont typeface="Wingdings" panose="05000000000000000000" pitchFamily="2" charset="2"/>
              <a:buChar char="§"/>
            </a:pPr>
            <a:r>
              <a:rPr lang="en-GB" sz="1600" dirty="0" smtClean="0">
                <a:latin typeface="Calibri" panose="020F0502020204030204" pitchFamily="34" charset="0"/>
                <a:cs typeface="Calibri" panose="020F0502020204030204" pitchFamily="34" charset="0"/>
              </a:rPr>
              <a:t>63% walk ‘all the way’, at least once a week; mainly for social and shopping purposes </a:t>
            </a:r>
            <a:r>
              <a:rPr lang="en-GB" sz="800" kern="0" dirty="0" smtClean="0">
                <a:latin typeface="Calibri" panose="020F0502020204030204" pitchFamily="34" charset="0"/>
              </a:rPr>
              <a:t>(2)</a:t>
            </a:r>
            <a:endParaRPr lang="en-GB" sz="800" dirty="0" smtClean="0">
              <a:latin typeface="Calibri" panose="020F0502020204030204" pitchFamily="34" charset="0"/>
              <a:cs typeface="Calibri" panose="020F0502020204030204" pitchFamily="34" charset="0"/>
            </a:endParaRPr>
          </a:p>
          <a:p>
            <a:pPr marL="342900" indent="-342900">
              <a:buClr>
                <a:srgbClr val="0070C0"/>
              </a:buClr>
              <a:buFont typeface="Wingdings" panose="05000000000000000000" pitchFamily="2" charset="2"/>
              <a:buChar char="§"/>
            </a:pPr>
            <a:r>
              <a:rPr lang="en-GB" sz="1600" dirty="0" smtClean="0">
                <a:latin typeface="Calibri" panose="020F0502020204030204" pitchFamily="34" charset="0"/>
                <a:cs typeface="Calibri" panose="020F0502020204030204" pitchFamily="34" charset="0"/>
              </a:rPr>
              <a:t>13</a:t>
            </a:r>
            <a:r>
              <a:rPr lang="en-GB" sz="1600" dirty="0">
                <a:latin typeface="Calibri" panose="020F0502020204030204" pitchFamily="34" charset="0"/>
                <a:cs typeface="Calibri" panose="020F0502020204030204" pitchFamily="34" charset="0"/>
              </a:rPr>
              <a:t>% net </a:t>
            </a:r>
            <a:r>
              <a:rPr lang="en-GB" sz="1600" dirty="0" smtClean="0">
                <a:latin typeface="Calibri" panose="020F0502020204030204" pitchFamily="34" charset="0"/>
                <a:cs typeface="Calibri" panose="020F0502020204030204" pitchFamily="34" charset="0"/>
              </a:rPr>
              <a:t>increase in walking, </a:t>
            </a:r>
            <a:r>
              <a:rPr lang="en-GB" sz="1600" kern="0" dirty="0" smtClean="0">
                <a:latin typeface="Calibri" panose="020F0502020204030204" pitchFamily="34" charset="0"/>
              </a:rPr>
              <a:t>compared </a:t>
            </a:r>
            <a:r>
              <a:rPr lang="en-GB" sz="1600" kern="0" dirty="0">
                <a:latin typeface="Calibri" panose="020F0502020204030204" pitchFamily="34" charset="0"/>
              </a:rPr>
              <a:t>to one year </a:t>
            </a:r>
            <a:r>
              <a:rPr lang="en-GB" sz="1600" kern="0" dirty="0" smtClean="0">
                <a:latin typeface="Calibri" panose="020F0502020204030204" pitchFamily="34" charset="0"/>
              </a:rPr>
              <a:t>ago </a:t>
            </a:r>
            <a:r>
              <a:rPr lang="en-GB" sz="800" kern="0" dirty="0" smtClean="0">
                <a:latin typeface="Calibri" panose="020F0502020204030204" pitchFamily="34" charset="0"/>
              </a:rPr>
              <a:t>(2)</a:t>
            </a:r>
          </a:p>
          <a:p>
            <a:pPr marL="342900" indent="-342900">
              <a:buClr>
                <a:srgbClr val="0070C0"/>
              </a:buClr>
              <a:buFont typeface="Wingdings" panose="05000000000000000000" pitchFamily="2" charset="2"/>
              <a:buChar char="§"/>
            </a:pPr>
            <a:r>
              <a:rPr lang="en-GB" sz="1600" dirty="0" smtClean="0">
                <a:latin typeface="Calibri" panose="020F0502020204030204" pitchFamily="34" charset="0"/>
                <a:cs typeface="Calibri" panose="020F0502020204030204" pitchFamily="34" charset="0"/>
              </a:rPr>
              <a:t>Fitness </a:t>
            </a:r>
            <a:r>
              <a:rPr lang="en-GB" sz="1600" dirty="0">
                <a:latin typeface="Calibri" panose="020F0502020204030204" pitchFamily="34" charset="0"/>
                <a:cs typeface="Calibri" panose="020F0502020204030204" pitchFamily="34" charset="0"/>
              </a:rPr>
              <a:t>is </a:t>
            </a:r>
            <a:r>
              <a:rPr lang="en-GB" sz="1600" dirty="0" smtClean="0">
                <a:latin typeface="Calibri" panose="020F0502020204030204" pitchFamily="34" charset="0"/>
                <a:cs typeface="Calibri" panose="020F0502020204030204" pitchFamily="34" charset="0"/>
              </a:rPr>
              <a:t>key </a:t>
            </a:r>
            <a:r>
              <a:rPr lang="en-GB" sz="1600" dirty="0">
                <a:latin typeface="Calibri" panose="020F0502020204030204" pitchFamily="34" charset="0"/>
                <a:cs typeface="Calibri" panose="020F0502020204030204" pitchFamily="34" charset="0"/>
              </a:rPr>
              <a:t>reason why </a:t>
            </a:r>
            <a:r>
              <a:rPr lang="en-GB" sz="1600" dirty="0" smtClean="0">
                <a:latin typeface="Calibri" panose="020F0502020204030204" pitchFamily="34" charset="0"/>
                <a:cs typeface="Calibri" panose="020F0502020204030204" pitchFamily="34" charset="0"/>
              </a:rPr>
              <a:t>they walk </a:t>
            </a:r>
            <a:r>
              <a:rPr lang="en-GB" sz="1600" i="1" dirty="0" smtClean="0">
                <a:latin typeface="Calibri" panose="020F0502020204030204" pitchFamily="34" charset="0"/>
                <a:cs typeface="Calibri" panose="020F0502020204030204" pitchFamily="34" charset="0"/>
              </a:rPr>
              <a:t>more</a:t>
            </a:r>
            <a:r>
              <a:rPr lang="en-GB" sz="800" dirty="0" smtClean="0">
                <a:latin typeface="Calibri" panose="020F0502020204030204" pitchFamily="34" charset="0"/>
                <a:cs typeface="Calibri" panose="020F0502020204030204" pitchFamily="34" charset="0"/>
              </a:rPr>
              <a:t> </a:t>
            </a:r>
            <a:r>
              <a:rPr lang="en-GB" sz="800" kern="0" dirty="0">
                <a:latin typeface="Calibri" panose="020F0502020204030204" pitchFamily="34" charset="0"/>
              </a:rPr>
              <a:t>(2</a:t>
            </a:r>
            <a:r>
              <a:rPr lang="en-GB" sz="800" kern="0" dirty="0" smtClean="0">
                <a:latin typeface="Calibri" panose="020F0502020204030204" pitchFamily="34" charset="0"/>
              </a:rPr>
              <a:t>)</a:t>
            </a:r>
          </a:p>
        </p:txBody>
      </p:sp>
      <p:sp>
        <p:nvSpPr>
          <p:cNvPr id="10" name="TextBox 9"/>
          <p:cNvSpPr txBox="1"/>
          <p:nvPr/>
        </p:nvSpPr>
        <p:spPr>
          <a:xfrm>
            <a:off x="5004048" y="2921169"/>
            <a:ext cx="1579688" cy="507831"/>
          </a:xfrm>
          <a:prstGeom prst="rect">
            <a:avLst/>
          </a:prstGeom>
          <a:noFill/>
        </p:spPr>
        <p:txBody>
          <a:bodyPr wrap="square" rtlCol="0">
            <a:spAutoFit/>
          </a:bodyPr>
          <a:lstStyle/>
          <a:p>
            <a:pPr marL="72000" indent="-72000">
              <a:buAutoNum type="arabicParenBoth"/>
            </a:pPr>
            <a:r>
              <a:rPr lang="en-GB" sz="900" dirty="0" smtClean="0">
                <a:latin typeface="Calibri" panose="020F0502020204030204" pitchFamily="34" charset="0"/>
                <a:cs typeface="Calibri" panose="020F0502020204030204" pitchFamily="34" charset="0"/>
              </a:rPr>
              <a:t> TRADS </a:t>
            </a:r>
          </a:p>
          <a:p>
            <a:pPr marL="72000" indent="-72000">
              <a:buAutoNum type="arabicParenBoth"/>
            </a:pPr>
            <a:r>
              <a:rPr lang="en-GB" sz="900" dirty="0">
                <a:latin typeface="Calibri" panose="020F0502020204030204" pitchFamily="34" charset="0"/>
                <a:cs typeface="Calibri" panose="020F0502020204030204" pitchFamily="34" charset="0"/>
              </a:rPr>
              <a:t> </a:t>
            </a:r>
            <a:r>
              <a:rPr lang="en-GB" sz="900" dirty="0" smtClean="0">
                <a:latin typeface="Calibri" panose="020F0502020204030204" pitchFamily="34" charset="0"/>
                <a:cs typeface="Calibri" panose="020F0502020204030204" pitchFamily="34" charset="0"/>
              </a:rPr>
              <a:t>Segmentation </a:t>
            </a:r>
          </a:p>
          <a:p>
            <a:pPr marL="72000" indent="-72000">
              <a:buAutoNum type="arabicParenBoth"/>
            </a:pPr>
            <a:r>
              <a:rPr lang="en-GB" sz="900" dirty="0">
                <a:latin typeface="Calibri" panose="020F0502020204030204" pitchFamily="34" charset="0"/>
                <a:cs typeface="Calibri" panose="020F0502020204030204" pitchFamily="34" charset="0"/>
              </a:rPr>
              <a:t> </a:t>
            </a:r>
            <a:r>
              <a:rPr lang="en-GB" sz="900" dirty="0" smtClean="0">
                <a:latin typeface="Calibri" panose="020F0502020204030204" pitchFamily="34" charset="0"/>
                <a:cs typeface="Calibri" panose="020F0502020204030204" pitchFamily="34" charset="0"/>
              </a:rPr>
              <a:t>Congestion Conversation</a:t>
            </a:r>
            <a:endParaRPr lang="en-GB" sz="900" dirty="0">
              <a:latin typeface="Calibri" panose="020F0502020204030204" pitchFamily="34" charset="0"/>
              <a:cs typeface="Calibri" panose="020F0502020204030204" pitchFamily="34" charset="0"/>
            </a:endParaRPr>
          </a:p>
        </p:txBody>
      </p:sp>
      <p:sp>
        <p:nvSpPr>
          <p:cNvPr id="11" name="TextBox 10"/>
          <p:cNvSpPr txBox="1"/>
          <p:nvPr/>
        </p:nvSpPr>
        <p:spPr>
          <a:xfrm>
            <a:off x="115902" y="4357137"/>
            <a:ext cx="2047942" cy="436567"/>
          </a:xfrm>
          <a:prstGeom prst="rect">
            <a:avLst/>
          </a:prstGeom>
          <a:solidFill>
            <a:srgbClr val="0070C0"/>
          </a:solidFill>
        </p:spPr>
        <p:txBody>
          <a:bodyPr wrap="none" lIns="61568" tIns="30784" rIns="61568" bIns="30784" rtlCol="0">
            <a:spAutoFit/>
          </a:bodyPr>
          <a:lstStyle/>
          <a:p>
            <a:pPr fontAlgn="auto">
              <a:lnSpc>
                <a:spcPct val="110000"/>
              </a:lnSpc>
              <a:spcAft>
                <a:spcPts val="0"/>
              </a:spcAft>
              <a:buClr>
                <a:srgbClr val="222223"/>
              </a:buClr>
              <a:defRPr/>
            </a:pPr>
            <a:r>
              <a:rPr lang="en-GB" b="1" kern="0" dirty="0" smtClean="0">
                <a:solidFill>
                  <a:prstClr val="white"/>
                </a:solidFill>
                <a:latin typeface="Segoe UI"/>
                <a:ea typeface="+mn-ea"/>
                <a:cs typeface="+mn-cs"/>
              </a:rPr>
              <a:t>Complication</a:t>
            </a:r>
            <a:endParaRPr lang="en-GB" b="1" kern="0" dirty="0">
              <a:solidFill>
                <a:prstClr val="white"/>
              </a:solidFill>
              <a:latin typeface="Segoe UI"/>
              <a:ea typeface="+mn-ea"/>
              <a:cs typeface="+mn-cs"/>
            </a:endParaRPr>
          </a:p>
        </p:txBody>
      </p:sp>
      <p:sp>
        <p:nvSpPr>
          <p:cNvPr id="12" name="TextBox 11"/>
          <p:cNvSpPr txBox="1"/>
          <p:nvPr/>
        </p:nvSpPr>
        <p:spPr>
          <a:xfrm>
            <a:off x="115902" y="4793704"/>
            <a:ext cx="4600114" cy="1815882"/>
          </a:xfrm>
          <a:prstGeom prst="rect">
            <a:avLst/>
          </a:prstGeom>
          <a:noFill/>
        </p:spPr>
        <p:txBody>
          <a:bodyPr wrap="square" rtlCol="0">
            <a:spAutoFit/>
          </a:bodyPr>
          <a:lstStyle/>
          <a:p>
            <a:pPr marL="342900" indent="-342900">
              <a:buClr>
                <a:srgbClr val="0070C0"/>
              </a:buClr>
              <a:buFont typeface="Wingdings" panose="05000000000000000000" pitchFamily="2" charset="2"/>
              <a:buChar char="§"/>
            </a:pPr>
            <a:r>
              <a:rPr lang="en-GB" sz="1600" kern="0" dirty="0" smtClean="0">
                <a:latin typeface="Calibri" panose="020F0502020204030204" pitchFamily="34" charset="0"/>
              </a:rPr>
              <a:t>30% of journeys under 1km are made by car </a:t>
            </a:r>
            <a:r>
              <a:rPr lang="en-GB" sz="900" kern="0" dirty="0" smtClean="0">
                <a:latin typeface="Calibri" panose="020F0502020204030204" pitchFamily="34" charset="0"/>
              </a:rPr>
              <a:t>(1)</a:t>
            </a:r>
          </a:p>
          <a:p>
            <a:pPr marL="342900" indent="-342900">
              <a:buClr>
                <a:srgbClr val="0070C0"/>
              </a:buClr>
              <a:buFont typeface="Wingdings" panose="05000000000000000000" pitchFamily="2" charset="2"/>
              <a:buChar char="§"/>
            </a:pPr>
            <a:r>
              <a:rPr lang="en-GB" sz="1600" kern="0" dirty="0" smtClean="0">
                <a:latin typeface="Calibri" panose="020F0502020204030204" pitchFamily="34" charset="0"/>
              </a:rPr>
              <a:t>40% consider pedestrians to have too little consideration in road space allocation</a:t>
            </a:r>
            <a:r>
              <a:rPr lang="en-GB" sz="800" kern="0" dirty="0" smtClean="0">
                <a:latin typeface="Calibri" panose="020F0502020204030204" pitchFamily="34" charset="0"/>
              </a:rPr>
              <a:t> (3)</a:t>
            </a:r>
          </a:p>
          <a:p>
            <a:pPr marL="342900" indent="-342900">
              <a:buClr>
                <a:srgbClr val="0070C0"/>
              </a:buClr>
              <a:buFont typeface="Wingdings" panose="05000000000000000000" pitchFamily="2" charset="2"/>
              <a:buChar char="§"/>
            </a:pPr>
            <a:r>
              <a:rPr lang="en-GB" sz="1600" kern="0" dirty="0" smtClean="0">
                <a:latin typeface="Calibri" panose="020F0502020204030204" pitchFamily="34" charset="0"/>
              </a:rPr>
              <a:t>Dearth of data</a:t>
            </a:r>
          </a:p>
          <a:p>
            <a:pPr marL="342900" indent="-342900">
              <a:buClr>
                <a:srgbClr val="0070C0"/>
              </a:buClr>
              <a:buFont typeface="Wingdings" panose="05000000000000000000" pitchFamily="2" charset="2"/>
              <a:buChar char="§"/>
            </a:pPr>
            <a:r>
              <a:rPr lang="en-GB" sz="1600" kern="0" dirty="0" smtClean="0">
                <a:latin typeface="Calibri" panose="020F0502020204030204" pitchFamily="34" charset="0"/>
              </a:rPr>
              <a:t>Attitudinal knowledge gap – understanding </a:t>
            </a:r>
            <a:r>
              <a:rPr lang="en-GB" sz="1600" i="1" kern="0" dirty="0" smtClean="0">
                <a:latin typeface="Calibri" panose="020F0502020204030204" pitchFamily="34" charset="0"/>
              </a:rPr>
              <a:t>why</a:t>
            </a:r>
            <a:endParaRPr lang="en-GB" sz="1600" kern="0" dirty="0" smtClean="0">
              <a:latin typeface="Calibri" panose="020F0502020204030204" pitchFamily="34" charset="0"/>
            </a:endParaRPr>
          </a:p>
          <a:p>
            <a:pPr marL="342900" indent="-342900">
              <a:buClr>
                <a:srgbClr val="0070C0"/>
              </a:buClr>
              <a:buFont typeface="Wingdings" panose="05000000000000000000" pitchFamily="2" charset="2"/>
              <a:buChar char="§"/>
            </a:pPr>
            <a:r>
              <a:rPr lang="en-GB" sz="1600" kern="0" dirty="0" smtClean="0">
                <a:latin typeface="Calibri" panose="020F0502020204030204" pitchFamily="34" charset="0"/>
              </a:rPr>
              <a:t>Necessity of multiple trip chaining requirements</a:t>
            </a:r>
          </a:p>
          <a:p>
            <a:pPr marL="342900" indent="-342900">
              <a:buClr>
                <a:srgbClr val="0070C0"/>
              </a:buClr>
              <a:buFont typeface="Wingdings" panose="05000000000000000000" pitchFamily="2" charset="2"/>
              <a:buChar char="§"/>
            </a:pPr>
            <a:r>
              <a:rPr lang="en-GB" sz="1600" kern="0" dirty="0" smtClean="0">
                <a:latin typeface="Calibri" panose="020F0502020204030204" pitchFamily="34" charset="0"/>
              </a:rPr>
              <a:t>Data may under-represent walking</a:t>
            </a:r>
          </a:p>
        </p:txBody>
      </p:sp>
      <p:sp>
        <p:nvSpPr>
          <p:cNvPr id="14" name="TextBox 13"/>
          <p:cNvSpPr txBox="1"/>
          <p:nvPr/>
        </p:nvSpPr>
        <p:spPr>
          <a:xfrm>
            <a:off x="107504" y="78714"/>
            <a:ext cx="4686485" cy="436567"/>
          </a:xfrm>
          <a:prstGeom prst="rect">
            <a:avLst/>
          </a:prstGeom>
          <a:solidFill>
            <a:srgbClr val="002948"/>
          </a:solidFill>
        </p:spPr>
        <p:txBody>
          <a:bodyPr wrap="none" lIns="61568" tIns="30784" rIns="61568" bIns="30784" rtlCol="0">
            <a:spAutoFit/>
          </a:bodyPr>
          <a:lstStyle/>
          <a:p>
            <a:pPr fontAlgn="auto">
              <a:lnSpc>
                <a:spcPct val="110000"/>
              </a:lnSpc>
              <a:spcAft>
                <a:spcPts val="0"/>
              </a:spcAft>
              <a:buClr>
                <a:srgbClr val="222223"/>
              </a:buClr>
              <a:defRPr/>
            </a:pPr>
            <a:r>
              <a:rPr lang="en-GB" b="1" kern="0" dirty="0" smtClean="0">
                <a:solidFill>
                  <a:prstClr val="white"/>
                </a:solidFill>
                <a:latin typeface="Segoe UI"/>
                <a:ea typeface="+mn-ea"/>
                <a:cs typeface="+mn-cs"/>
              </a:rPr>
              <a:t>Walking in GM </a:t>
            </a:r>
            <a:r>
              <a:rPr lang="en-GB" b="1" kern="0" dirty="0">
                <a:solidFill>
                  <a:prstClr val="white"/>
                </a:solidFill>
                <a:latin typeface="Segoe UI"/>
              </a:rPr>
              <a:t>evidence </a:t>
            </a:r>
            <a:r>
              <a:rPr lang="en-GB" b="1" kern="0" dirty="0" smtClean="0">
                <a:solidFill>
                  <a:prstClr val="white"/>
                </a:solidFill>
                <a:latin typeface="Segoe UI"/>
              </a:rPr>
              <a:t>review</a:t>
            </a:r>
            <a:endParaRPr lang="en-GB" b="1" kern="0" dirty="0">
              <a:solidFill>
                <a:prstClr val="white"/>
              </a:solidFill>
              <a:latin typeface="Segoe UI"/>
            </a:endParaRPr>
          </a:p>
        </p:txBody>
      </p:sp>
      <p:sp>
        <p:nvSpPr>
          <p:cNvPr id="16" name="TextBox 15"/>
          <p:cNvSpPr txBox="1"/>
          <p:nvPr/>
        </p:nvSpPr>
        <p:spPr>
          <a:xfrm>
            <a:off x="4644008" y="3645024"/>
            <a:ext cx="1427580" cy="468434"/>
          </a:xfrm>
          <a:prstGeom prst="rect">
            <a:avLst/>
          </a:prstGeom>
          <a:solidFill>
            <a:srgbClr val="0070C0"/>
          </a:solidFill>
        </p:spPr>
        <p:txBody>
          <a:bodyPr wrap="none" lIns="61568" tIns="30784" rIns="61568" bIns="30784" rtlCol="0">
            <a:spAutoFit/>
          </a:bodyPr>
          <a:lstStyle/>
          <a:p>
            <a:pPr fontAlgn="auto">
              <a:lnSpc>
                <a:spcPct val="110000"/>
              </a:lnSpc>
              <a:spcAft>
                <a:spcPts val="0"/>
              </a:spcAft>
              <a:buClr>
                <a:srgbClr val="222223"/>
              </a:buClr>
              <a:defRPr/>
            </a:pPr>
            <a:r>
              <a:rPr lang="en-GB" b="1" kern="0" dirty="0" smtClean="0">
                <a:solidFill>
                  <a:prstClr val="white"/>
                </a:solidFill>
                <a:latin typeface="Segoe UI"/>
                <a:ea typeface="+mn-ea"/>
                <a:cs typeface="+mn-cs"/>
              </a:rPr>
              <a:t>Question</a:t>
            </a:r>
            <a:endParaRPr lang="en-GB" b="1" kern="0" dirty="0">
              <a:solidFill>
                <a:prstClr val="white"/>
              </a:solidFill>
              <a:latin typeface="Segoe UI"/>
              <a:ea typeface="+mn-ea"/>
              <a:cs typeface="+mn-cs"/>
            </a:endParaRPr>
          </a:p>
        </p:txBody>
      </p:sp>
      <p:sp>
        <p:nvSpPr>
          <p:cNvPr id="17" name="TextBox 16"/>
          <p:cNvSpPr txBox="1"/>
          <p:nvPr/>
        </p:nvSpPr>
        <p:spPr>
          <a:xfrm>
            <a:off x="4572000" y="4193793"/>
            <a:ext cx="4572000" cy="1323439"/>
          </a:xfrm>
          <a:prstGeom prst="rect">
            <a:avLst/>
          </a:prstGeom>
          <a:noFill/>
        </p:spPr>
        <p:txBody>
          <a:bodyPr wrap="square" rtlCol="0">
            <a:spAutoFit/>
          </a:bodyPr>
          <a:lstStyle/>
          <a:p>
            <a:pPr marL="342900" indent="-342900">
              <a:buClr>
                <a:srgbClr val="0070C0"/>
              </a:buClr>
              <a:buFont typeface="Wingdings" panose="05000000000000000000" pitchFamily="2" charset="2"/>
              <a:buChar char="§"/>
            </a:pPr>
            <a:r>
              <a:rPr lang="en-GB" sz="1600" kern="0" dirty="0" smtClean="0">
                <a:latin typeface="Calibri" panose="020F0502020204030204" pitchFamily="34" charset="0"/>
              </a:rPr>
              <a:t>How do we motivate people to walk past their car?</a:t>
            </a:r>
          </a:p>
          <a:p>
            <a:pPr marL="342900" indent="-342900">
              <a:buClr>
                <a:srgbClr val="0070C0"/>
              </a:buClr>
              <a:buFont typeface="Wingdings" panose="05000000000000000000" pitchFamily="2" charset="2"/>
              <a:buChar char="§"/>
            </a:pPr>
            <a:r>
              <a:rPr lang="en-GB" sz="1600" kern="0" dirty="0" smtClean="0">
                <a:latin typeface="Calibri" panose="020F0502020204030204" pitchFamily="34" charset="0"/>
              </a:rPr>
              <a:t>How do we influence attitude, relevance and acquisition (in an  </a:t>
            </a:r>
            <a:r>
              <a:rPr lang="en-GB" sz="1600" i="1" kern="0" dirty="0" smtClean="0">
                <a:latin typeface="Calibri" panose="020F0502020204030204" pitchFamily="34" charset="0"/>
              </a:rPr>
              <a:t>Easy</a:t>
            </a:r>
            <a:r>
              <a:rPr lang="en-GB" sz="1600" i="1" kern="0" dirty="0">
                <a:latin typeface="Calibri" panose="020F0502020204030204" pitchFamily="34" charset="0"/>
              </a:rPr>
              <a:t>, Attractive, Social and </a:t>
            </a:r>
            <a:r>
              <a:rPr lang="en-GB" sz="1600" i="1" kern="0" dirty="0" smtClean="0">
                <a:latin typeface="Calibri" panose="020F0502020204030204" pitchFamily="34" charset="0"/>
              </a:rPr>
              <a:t>Timely </a:t>
            </a:r>
            <a:r>
              <a:rPr lang="en-GB" sz="1600" kern="0" dirty="0" smtClean="0">
                <a:latin typeface="Calibri" panose="020F0502020204030204" pitchFamily="34" charset="0"/>
              </a:rPr>
              <a:t>way)? </a:t>
            </a:r>
            <a:endParaRPr lang="en-GB" sz="1600" kern="0" dirty="0">
              <a:latin typeface="Calibri" panose="020F0502020204030204" pitchFamily="34" charset="0"/>
            </a:endParaRPr>
          </a:p>
        </p:txBody>
      </p:sp>
      <p:sp>
        <p:nvSpPr>
          <p:cNvPr id="20" name="TextBox 19"/>
          <p:cNvSpPr txBox="1"/>
          <p:nvPr/>
        </p:nvSpPr>
        <p:spPr>
          <a:xfrm>
            <a:off x="4644008" y="5480846"/>
            <a:ext cx="2373352" cy="468434"/>
          </a:xfrm>
          <a:prstGeom prst="rect">
            <a:avLst/>
          </a:prstGeom>
          <a:solidFill>
            <a:srgbClr val="0070C0"/>
          </a:solidFill>
        </p:spPr>
        <p:txBody>
          <a:bodyPr wrap="none" lIns="61568" tIns="30784" rIns="61568" bIns="30784" rtlCol="0">
            <a:spAutoFit/>
          </a:bodyPr>
          <a:lstStyle/>
          <a:p>
            <a:pPr fontAlgn="auto">
              <a:lnSpc>
                <a:spcPct val="110000"/>
              </a:lnSpc>
              <a:spcAft>
                <a:spcPts val="0"/>
              </a:spcAft>
              <a:buClr>
                <a:srgbClr val="222223"/>
              </a:buClr>
              <a:defRPr/>
            </a:pPr>
            <a:r>
              <a:rPr lang="en-GB" b="1" i="1" kern="0" dirty="0" smtClean="0">
                <a:solidFill>
                  <a:prstClr val="white"/>
                </a:solidFill>
                <a:latin typeface="Segoe UI"/>
                <a:ea typeface="+mn-ea"/>
                <a:cs typeface="+mn-cs"/>
              </a:rPr>
              <a:t>(Some)</a:t>
            </a:r>
            <a:r>
              <a:rPr lang="en-GB" b="1" kern="0" dirty="0" smtClean="0">
                <a:solidFill>
                  <a:prstClr val="white"/>
                </a:solidFill>
                <a:latin typeface="Segoe UI"/>
                <a:ea typeface="+mn-ea"/>
                <a:cs typeface="+mn-cs"/>
              </a:rPr>
              <a:t> answers</a:t>
            </a:r>
            <a:endParaRPr lang="en-GB" b="1" kern="0" dirty="0">
              <a:solidFill>
                <a:prstClr val="white"/>
              </a:solidFill>
              <a:latin typeface="Segoe UI"/>
              <a:ea typeface="+mn-ea"/>
              <a:cs typeface="+mn-cs"/>
            </a:endParaRPr>
          </a:p>
        </p:txBody>
      </p:sp>
      <p:sp>
        <p:nvSpPr>
          <p:cNvPr id="21" name="TextBox 20"/>
          <p:cNvSpPr txBox="1"/>
          <p:nvPr/>
        </p:nvSpPr>
        <p:spPr>
          <a:xfrm>
            <a:off x="4644008" y="5859103"/>
            <a:ext cx="4464496" cy="1077218"/>
          </a:xfrm>
          <a:prstGeom prst="rect">
            <a:avLst/>
          </a:prstGeom>
          <a:noFill/>
        </p:spPr>
        <p:txBody>
          <a:bodyPr wrap="square" rtlCol="0">
            <a:spAutoFit/>
          </a:bodyPr>
          <a:lstStyle/>
          <a:p>
            <a:pPr marL="342900" indent="-342900">
              <a:buClr>
                <a:srgbClr val="0070C0"/>
              </a:buClr>
              <a:buFont typeface="Wingdings" panose="05000000000000000000" pitchFamily="2" charset="2"/>
              <a:buChar char="§"/>
            </a:pPr>
            <a:r>
              <a:rPr lang="en-GB" sz="1600" kern="0" dirty="0" smtClean="0">
                <a:latin typeface="Calibri" panose="020F0502020204030204" pitchFamily="34" charset="0"/>
              </a:rPr>
              <a:t>New Sales Funnel </a:t>
            </a:r>
            <a:r>
              <a:rPr lang="en-GB" sz="1600" kern="0" dirty="0">
                <a:latin typeface="Calibri" panose="020F0502020204030204" pitchFamily="34" charset="0"/>
              </a:rPr>
              <a:t>&amp;</a:t>
            </a:r>
            <a:r>
              <a:rPr lang="en-GB" sz="1600" kern="0" dirty="0" smtClean="0">
                <a:latin typeface="Calibri" panose="020F0502020204030204" pitchFamily="34" charset="0"/>
              </a:rPr>
              <a:t> Network Principles research, 2016-17 Active Lives, Segmentation Tool application, forthcoming Neighbourhood and MCF/Made to Move Research</a:t>
            </a:r>
          </a:p>
        </p:txBody>
      </p:sp>
    </p:spTree>
    <p:extLst>
      <p:ext uri="{BB962C8B-B14F-4D97-AF65-F5344CB8AC3E}">
        <p14:creationId xmlns:p14="http://schemas.microsoft.com/office/powerpoint/2010/main" val="164285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004" y="78375"/>
            <a:ext cx="8948992" cy="6604436"/>
          </a:xfrm>
          <a:prstGeom prst="rect">
            <a:avLst/>
          </a:prstGeom>
        </p:spPr>
      </p:pic>
      <p:sp>
        <p:nvSpPr>
          <p:cNvPr id="7" name="Title 1"/>
          <p:cNvSpPr txBox="1">
            <a:spLocks/>
          </p:cNvSpPr>
          <p:nvPr/>
        </p:nvSpPr>
        <p:spPr bwMode="gray">
          <a:xfrm>
            <a:off x="107504" y="475869"/>
            <a:ext cx="2158550" cy="535825"/>
          </a:xfrm>
          <a:prstGeom prst="rect">
            <a:avLst/>
          </a:prstGeom>
          <a:solidFill>
            <a:srgbClr val="FF585D"/>
          </a:solidFill>
        </p:spPr>
        <p:txBody>
          <a:bodyPr wrap="none" lIns="61568" tIns="30784" rIns="61568" bIns="30784" rtlCol="0" anchor="b">
            <a:spAutoFit/>
          </a:bodyPr>
          <a:lstStyle>
            <a:lvl1pPr algn="ctr" defTabSz="914400" rtl="0" eaLnBrk="1" latinLnBrk="0" hangingPunct="1">
              <a:spcBef>
                <a:spcPct val="0"/>
              </a:spcBef>
              <a:buNone/>
              <a:defRPr lang="en-GB" sz="3600" b="1" kern="1200" smtClean="0">
                <a:solidFill>
                  <a:schemeClr val="bg1"/>
                </a:solidFill>
                <a:latin typeface="+mj-lt"/>
                <a:ea typeface="+mn-ea"/>
                <a:cs typeface="+mn-cs"/>
              </a:defRPr>
            </a:lvl1pPr>
          </a:lstStyle>
          <a:p>
            <a:pPr algn="l">
              <a:defRPr/>
            </a:pPr>
            <a:r>
              <a:rPr lang="en-GB" sz="3078" dirty="0" smtClean="0">
                <a:solidFill>
                  <a:prstClr val="white"/>
                </a:solidFill>
                <a:latin typeface="Calibri" panose="020F0502020204030204" pitchFamily="34" charset="0"/>
              </a:rPr>
              <a:t>Sales Funnel</a:t>
            </a:r>
            <a:endParaRPr lang="en-GB" sz="3078" dirty="0">
              <a:solidFill>
                <a:prstClr val="white"/>
              </a:solidFill>
              <a:latin typeface="Calibri" panose="020F0502020204030204" pitchFamily="34" charset="0"/>
            </a:endParaRPr>
          </a:p>
        </p:txBody>
      </p:sp>
      <p:sp>
        <p:nvSpPr>
          <p:cNvPr id="10" name="Title 1"/>
          <p:cNvSpPr txBox="1">
            <a:spLocks/>
          </p:cNvSpPr>
          <p:nvPr/>
        </p:nvSpPr>
        <p:spPr bwMode="gray">
          <a:xfrm>
            <a:off x="107504" y="1099284"/>
            <a:ext cx="3585671" cy="431501"/>
          </a:xfrm>
          <a:prstGeom prst="rect">
            <a:avLst/>
          </a:prstGeom>
          <a:solidFill>
            <a:srgbClr val="FF585D"/>
          </a:solidFill>
        </p:spPr>
        <p:txBody>
          <a:bodyPr wrap="none" lIns="61568" tIns="30784" rIns="61568" bIns="30784" rtlCol="0" anchor="b">
            <a:spAutoFit/>
          </a:bodyPr>
          <a:lstStyle>
            <a:lvl1pPr algn="ctr" defTabSz="914400" rtl="0" eaLnBrk="1" latinLnBrk="0" hangingPunct="1">
              <a:spcBef>
                <a:spcPct val="0"/>
              </a:spcBef>
              <a:buNone/>
              <a:defRPr lang="en-GB" sz="3600" b="1" kern="1200" smtClean="0">
                <a:solidFill>
                  <a:schemeClr val="bg1"/>
                </a:solidFill>
                <a:latin typeface="+mj-lt"/>
                <a:ea typeface="+mn-ea"/>
                <a:cs typeface="+mn-cs"/>
              </a:defRPr>
            </a:lvl1pPr>
          </a:lstStyle>
          <a:p>
            <a:pPr algn="l">
              <a:defRPr/>
            </a:pPr>
            <a:r>
              <a:rPr lang="en-GB" sz="2400" dirty="0" smtClean="0">
                <a:solidFill>
                  <a:prstClr val="white"/>
                </a:solidFill>
                <a:latin typeface="Calibri" panose="020F0502020204030204" pitchFamily="34" charset="0"/>
              </a:rPr>
              <a:t>Cycling and walking extract</a:t>
            </a:r>
            <a:endParaRPr lang="en-GB" sz="2400" dirty="0">
              <a:solidFill>
                <a:prstClr val="white"/>
              </a:solidFill>
              <a:latin typeface="Calibri" panose="020F0502020204030204" pitchFamily="34" charset="0"/>
            </a:endParaRPr>
          </a:p>
        </p:txBody>
      </p:sp>
    </p:spTree>
    <p:extLst>
      <p:ext uri="{BB962C8B-B14F-4D97-AF65-F5344CB8AC3E}">
        <p14:creationId xmlns:p14="http://schemas.microsoft.com/office/powerpoint/2010/main" val="3852248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0910" y="47882"/>
            <a:ext cx="8847438" cy="6507892"/>
          </a:xfrm>
          <a:prstGeom prst="rect">
            <a:avLst/>
          </a:prstGeom>
          <a:solidFill>
            <a:srgbClr val="2222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022" y="311497"/>
            <a:ext cx="2093891" cy="523115"/>
          </a:xfrm>
          <a:prstGeom prst="rect">
            <a:avLst/>
          </a:prstGeom>
        </p:spPr>
      </p:pic>
      <p:sp>
        <p:nvSpPr>
          <p:cNvPr id="7" name="TextBox 6"/>
          <p:cNvSpPr txBox="1"/>
          <p:nvPr/>
        </p:nvSpPr>
        <p:spPr>
          <a:xfrm>
            <a:off x="783510" y="1657078"/>
            <a:ext cx="3322805" cy="3718555"/>
          </a:xfrm>
          <a:prstGeom prst="rect">
            <a:avLst/>
          </a:prstGeom>
          <a:noFill/>
        </p:spPr>
        <p:txBody>
          <a:bodyPr wrap="square" lIns="61568" tIns="30784" rIns="61568" bIns="30784" rtlCol="0">
            <a:spAutoFit/>
          </a:bodyPr>
          <a:lstStyle>
            <a:defPPr>
              <a:defRPr lang="en-US"/>
            </a:defPPr>
            <a:lvl1pPr>
              <a:lnSpc>
                <a:spcPct val="110000"/>
              </a:lnSpc>
              <a:spcBef>
                <a:spcPct val="0"/>
              </a:spcBef>
              <a:buClr>
                <a:srgbClr val="222223"/>
              </a:buClr>
              <a:defRPr sz="2400" b="1" kern="0">
                <a:solidFill>
                  <a:prstClr val="white"/>
                </a:solidFill>
                <a:latin typeface="Segoe UI"/>
                <a:ea typeface="ＭＳ Ｐゴシック" charset="0"/>
              </a:defRPr>
            </a:lvl1pPr>
          </a:lstStyle>
          <a:p>
            <a:r>
              <a:rPr lang="en-GB" dirty="0"/>
              <a:t>Customers drop out at different points, but can also re-enter at any time.  This is not a fixed process.  Arguably the reality of consumer decision making is a far more circular journey</a:t>
            </a:r>
          </a:p>
        </p:txBody>
      </p:sp>
      <p:grpSp>
        <p:nvGrpSpPr>
          <p:cNvPr id="45" name="Group 44"/>
          <p:cNvGrpSpPr/>
          <p:nvPr/>
        </p:nvGrpSpPr>
        <p:grpSpPr>
          <a:xfrm>
            <a:off x="4733307" y="674318"/>
            <a:ext cx="2935040" cy="4928756"/>
            <a:chOff x="735885" y="1335437"/>
            <a:chExt cx="2339869" cy="4928756"/>
          </a:xfrm>
        </p:grpSpPr>
        <p:grpSp>
          <p:nvGrpSpPr>
            <p:cNvPr id="43" name="Group 42"/>
            <p:cNvGrpSpPr/>
            <p:nvPr/>
          </p:nvGrpSpPr>
          <p:grpSpPr>
            <a:xfrm>
              <a:off x="735885" y="2223222"/>
              <a:ext cx="2339869" cy="4040971"/>
              <a:chOff x="983713" y="2088594"/>
              <a:chExt cx="2339869" cy="4040971"/>
            </a:xfrm>
          </p:grpSpPr>
          <p:grpSp>
            <p:nvGrpSpPr>
              <p:cNvPr id="36" name="Group 35"/>
              <p:cNvGrpSpPr/>
              <p:nvPr/>
            </p:nvGrpSpPr>
            <p:grpSpPr>
              <a:xfrm>
                <a:off x="1909874" y="2105060"/>
                <a:ext cx="1413708" cy="3993548"/>
                <a:chOff x="4490706" y="1966036"/>
                <a:chExt cx="1268509" cy="3993548"/>
              </a:xfrm>
            </p:grpSpPr>
            <p:sp>
              <p:nvSpPr>
                <p:cNvPr id="29" name="Pentagon 28"/>
                <p:cNvSpPr/>
                <p:nvPr/>
              </p:nvSpPr>
              <p:spPr>
                <a:xfrm>
                  <a:off x="4490712" y="1966036"/>
                  <a:ext cx="1268503" cy="619454"/>
                </a:xfrm>
                <a:prstGeom prst="homePlate">
                  <a:avLst/>
                </a:prstGeom>
                <a:solidFill>
                  <a:schemeClr val="bg1">
                    <a:lumMod val="7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2000" b="1" dirty="0" smtClean="0">
                      <a:solidFill>
                        <a:schemeClr val="tx1"/>
                      </a:solidFill>
                    </a:rPr>
                    <a:t>Oblivious</a:t>
                  </a:r>
                  <a:r>
                    <a:rPr lang="en-GB" b="1" dirty="0" smtClean="0">
                      <a:solidFill>
                        <a:schemeClr val="tx1"/>
                      </a:solidFill>
                    </a:rPr>
                    <a:t>*</a:t>
                  </a:r>
                  <a:endParaRPr lang="en-GB" b="1" dirty="0">
                    <a:solidFill>
                      <a:schemeClr val="tx1"/>
                    </a:solidFill>
                  </a:endParaRPr>
                </a:p>
              </p:txBody>
            </p:sp>
            <p:sp>
              <p:nvSpPr>
                <p:cNvPr id="30" name="Pentagon 29"/>
                <p:cNvSpPr/>
                <p:nvPr/>
              </p:nvSpPr>
              <p:spPr>
                <a:xfrm>
                  <a:off x="4490712" y="3284369"/>
                  <a:ext cx="1268503" cy="619454"/>
                </a:xfrm>
                <a:prstGeom prst="homePlate">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2000" b="1" dirty="0" smtClean="0"/>
                    <a:t>Not </a:t>
                  </a:r>
                  <a:r>
                    <a:rPr lang="en-GB" sz="2000" b="1" i="1" dirty="0" smtClean="0"/>
                    <a:t>nows</a:t>
                  </a:r>
                  <a:endParaRPr lang="en-GB" sz="2000" b="1" i="1" dirty="0"/>
                </a:p>
              </p:txBody>
            </p:sp>
            <p:sp>
              <p:nvSpPr>
                <p:cNvPr id="31" name="Pentagon 30"/>
                <p:cNvSpPr/>
                <p:nvPr/>
              </p:nvSpPr>
              <p:spPr>
                <a:xfrm>
                  <a:off x="4490707" y="3964205"/>
                  <a:ext cx="1268503" cy="619454"/>
                </a:xfrm>
                <a:prstGeom prst="homePlate">
                  <a:avLst/>
                </a:prstGeom>
                <a:solidFill>
                  <a:srgbClr val="FFC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2000" b="1" dirty="0" smtClean="0"/>
                    <a:t>Dabblers</a:t>
                  </a:r>
                  <a:endParaRPr lang="en-GB" sz="2000" b="1" dirty="0"/>
                </a:p>
              </p:txBody>
            </p:sp>
            <p:sp>
              <p:nvSpPr>
                <p:cNvPr id="32" name="Pentagon 31"/>
                <p:cNvSpPr/>
                <p:nvPr/>
              </p:nvSpPr>
              <p:spPr>
                <a:xfrm>
                  <a:off x="4490706" y="4661035"/>
                  <a:ext cx="1268503" cy="619454"/>
                </a:xfrm>
                <a:prstGeom prst="homePlate">
                  <a:avLst/>
                </a:prstGeom>
                <a:solidFill>
                  <a:srgbClr val="0070C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2000" b="1" dirty="0" smtClean="0"/>
                    <a:t>Habituals</a:t>
                  </a:r>
                  <a:endParaRPr lang="en-GB" sz="2000" b="1" dirty="0"/>
                </a:p>
              </p:txBody>
            </p:sp>
            <p:sp>
              <p:nvSpPr>
                <p:cNvPr id="33" name="Pentagon 32"/>
                <p:cNvSpPr/>
                <p:nvPr/>
              </p:nvSpPr>
              <p:spPr>
                <a:xfrm>
                  <a:off x="4490709" y="5340130"/>
                  <a:ext cx="1268506" cy="619454"/>
                </a:xfrm>
                <a:prstGeom prst="homePlate">
                  <a:avLst/>
                </a:prstGeom>
                <a:solidFill>
                  <a:srgbClr val="00B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2000" b="1" dirty="0" smtClean="0"/>
                    <a:t>Champions</a:t>
                  </a:r>
                  <a:endParaRPr lang="en-GB" sz="2000" b="1" dirty="0"/>
                </a:p>
              </p:txBody>
            </p:sp>
            <p:sp>
              <p:nvSpPr>
                <p:cNvPr id="34" name="Pentagon 33"/>
                <p:cNvSpPr/>
                <p:nvPr/>
              </p:nvSpPr>
              <p:spPr>
                <a:xfrm>
                  <a:off x="4490708" y="2614801"/>
                  <a:ext cx="1268503" cy="619454"/>
                </a:xfrm>
                <a:prstGeom prst="homePlate">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2000" b="1" dirty="0" smtClean="0"/>
                    <a:t>Rejecters</a:t>
                  </a:r>
                  <a:endParaRPr lang="en-GB" sz="2000" b="1" dirty="0"/>
                </a:p>
              </p:txBody>
            </p:sp>
          </p:grpSp>
          <p:cxnSp>
            <p:nvCxnSpPr>
              <p:cNvPr id="38" name="Straight Arrow Connector 37"/>
              <p:cNvCxnSpPr/>
              <p:nvPr/>
            </p:nvCxnSpPr>
            <p:spPr>
              <a:xfrm>
                <a:off x="1449243" y="2088594"/>
                <a:ext cx="0" cy="4040971"/>
              </a:xfrm>
              <a:prstGeom prst="straightConnector1">
                <a:avLst/>
              </a:prstGeom>
              <a:ln w="476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rot="16200000">
                <a:off x="9035" y="3762464"/>
                <a:ext cx="2350079" cy="400723"/>
              </a:xfrm>
              <a:prstGeom prst="rect">
                <a:avLst/>
              </a:prstGeom>
              <a:noFill/>
            </p:spPr>
            <p:txBody>
              <a:bodyPr wrap="square" lIns="61568" tIns="30784" rIns="61568" bIns="30784" rtlCol="0">
                <a:spAutoFit/>
              </a:bodyPr>
              <a:lstStyle/>
              <a:p>
                <a:pPr>
                  <a:lnSpc>
                    <a:spcPct val="110000"/>
                  </a:lnSpc>
                  <a:spcBef>
                    <a:spcPct val="0"/>
                  </a:spcBef>
                  <a:buClr>
                    <a:srgbClr val="222223"/>
                  </a:buClr>
                  <a:defRPr/>
                </a:pPr>
                <a:r>
                  <a:rPr lang="en-GB" sz="2000" b="1" kern="0" dirty="0" smtClean="0">
                    <a:solidFill>
                      <a:prstClr val="white"/>
                    </a:solidFill>
                    <a:latin typeface="Segoe UI"/>
                    <a:ea typeface="ＭＳ Ｐゴシック" charset="0"/>
                  </a:rPr>
                  <a:t>Customer journey</a:t>
                </a:r>
                <a:endParaRPr lang="en-GB" sz="2000" b="1" kern="0" dirty="0">
                  <a:solidFill>
                    <a:prstClr val="white"/>
                  </a:solidFill>
                  <a:latin typeface="Segoe UI"/>
                  <a:ea typeface="ＭＳ Ｐゴシック" charset="0"/>
                </a:endParaRPr>
              </a:p>
            </p:txBody>
          </p:sp>
        </p:grpSp>
        <p:sp>
          <p:nvSpPr>
            <p:cNvPr id="44" name="Pentagon 43"/>
            <p:cNvSpPr/>
            <p:nvPr/>
          </p:nvSpPr>
          <p:spPr>
            <a:xfrm rot="5400000">
              <a:off x="1939931" y="1384890"/>
              <a:ext cx="718360" cy="619454"/>
            </a:xfrm>
            <a:prstGeom prst="homePlat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b="1" dirty="0">
                <a:solidFill>
                  <a:schemeClr val="bg1"/>
                </a:solidFill>
              </a:endParaRPr>
            </a:p>
          </p:txBody>
        </p:sp>
      </p:grpSp>
      <p:sp>
        <p:nvSpPr>
          <p:cNvPr id="18" name="TextBox 17"/>
          <p:cNvSpPr txBox="1"/>
          <p:nvPr/>
        </p:nvSpPr>
        <p:spPr bwMode="gray">
          <a:xfrm>
            <a:off x="253840" y="6401886"/>
            <a:ext cx="8058139" cy="153888"/>
          </a:xfrm>
          <a:prstGeom prst="rect">
            <a:avLst/>
          </a:prstGeom>
          <a:noFill/>
        </p:spPr>
        <p:txBody>
          <a:bodyPr wrap="square" lIns="0" tIns="0" rIns="0" bIns="0" rtlCol="0" anchor="ctr">
            <a:spAutoFit/>
          </a:bodyPr>
          <a:lstStyle/>
          <a:p>
            <a:r>
              <a:rPr lang="en-GB" altLang="en-US" sz="1000" dirty="0" smtClean="0">
                <a:solidFill>
                  <a:schemeClr val="bg1"/>
                </a:solidFill>
              </a:rPr>
              <a:t>TfGM Sales Funnel </a:t>
            </a:r>
            <a:r>
              <a:rPr lang="en-GB" sz="1000" dirty="0" smtClean="0">
                <a:solidFill>
                  <a:schemeClr val="bg1"/>
                </a:solidFill>
              </a:rPr>
              <a:t>| </a:t>
            </a:r>
            <a:r>
              <a:rPr lang="en-GB" sz="1000" dirty="0">
                <a:solidFill>
                  <a:schemeClr val="bg1"/>
                </a:solidFill>
              </a:rPr>
              <a:t>Fieldwork </a:t>
            </a:r>
            <a:r>
              <a:rPr lang="en-GB" sz="1000" dirty="0" smtClean="0">
                <a:solidFill>
                  <a:schemeClr val="bg1"/>
                </a:solidFill>
              </a:rPr>
              <a:t>30 </a:t>
            </a:r>
            <a:r>
              <a:rPr lang="en-GB" sz="1000" dirty="0">
                <a:solidFill>
                  <a:schemeClr val="bg1"/>
                </a:solidFill>
              </a:rPr>
              <a:t>July </a:t>
            </a:r>
            <a:r>
              <a:rPr lang="en-GB" sz="1000" dirty="0" smtClean="0">
                <a:solidFill>
                  <a:schemeClr val="bg1"/>
                </a:solidFill>
              </a:rPr>
              <a:t>2018 –22 October 2018 |</a:t>
            </a:r>
            <a:endParaRPr lang="en-GB" altLang="en-US" sz="1000" dirty="0">
              <a:solidFill>
                <a:schemeClr val="bg1"/>
              </a:solidFill>
            </a:endParaRPr>
          </a:p>
        </p:txBody>
      </p:sp>
      <p:sp>
        <p:nvSpPr>
          <p:cNvPr id="19" name="TextBox 18"/>
          <p:cNvSpPr txBox="1"/>
          <p:nvPr/>
        </p:nvSpPr>
        <p:spPr>
          <a:xfrm>
            <a:off x="7170251" y="5958209"/>
            <a:ext cx="1833706" cy="553998"/>
          </a:xfrm>
          <a:prstGeom prst="rect">
            <a:avLst/>
          </a:prstGeom>
          <a:noFill/>
        </p:spPr>
        <p:txBody>
          <a:bodyPr wrap="square" rtlCol="0">
            <a:spAutoFit/>
          </a:bodyPr>
          <a:lstStyle/>
          <a:p>
            <a:r>
              <a:rPr lang="en-GB" sz="1000" dirty="0" smtClean="0">
                <a:solidFill>
                  <a:schemeClr val="bg1"/>
                </a:solidFill>
              </a:rPr>
              <a:t>* Everyone is </a:t>
            </a:r>
            <a:r>
              <a:rPr lang="en-GB" sz="1000" i="1" dirty="0" smtClean="0">
                <a:solidFill>
                  <a:schemeClr val="bg1"/>
                </a:solidFill>
              </a:rPr>
              <a:t>aware</a:t>
            </a:r>
            <a:r>
              <a:rPr lang="en-GB" sz="1000" dirty="0" smtClean="0">
                <a:solidFill>
                  <a:schemeClr val="bg1"/>
                </a:solidFill>
              </a:rPr>
              <a:t> of public transport, cycling and walking.  Only relevant for EVs </a:t>
            </a:r>
            <a:endParaRPr lang="en-GB" sz="1000" dirty="0">
              <a:solidFill>
                <a:schemeClr val="bg1"/>
              </a:solidFill>
            </a:endParaRPr>
          </a:p>
        </p:txBody>
      </p:sp>
    </p:spTree>
    <p:extLst>
      <p:ext uri="{BB962C8B-B14F-4D97-AF65-F5344CB8AC3E}">
        <p14:creationId xmlns:p14="http://schemas.microsoft.com/office/powerpoint/2010/main" val="2064873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0175" y="157245"/>
            <a:ext cx="8847438" cy="6507892"/>
          </a:xfrm>
          <a:prstGeom prst="rect">
            <a:avLst/>
          </a:prstGeom>
          <a:solidFill>
            <a:srgbClr val="2222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022" y="311497"/>
            <a:ext cx="2093891" cy="523115"/>
          </a:xfrm>
          <a:prstGeom prst="rect">
            <a:avLst/>
          </a:prstGeom>
        </p:spPr>
      </p:pic>
      <p:sp>
        <p:nvSpPr>
          <p:cNvPr id="2" name="Flowchart: Decision 1"/>
          <p:cNvSpPr/>
          <p:nvPr/>
        </p:nvSpPr>
        <p:spPr>
          <a:xfrm>
            <a:off x="3276563" y="277906"/>
            <a:ext cx="2670377" cy="1754361"/>
          </a:xfrm>
          <a:prstGeom prst="flowChartDecisi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t>How often do they walk?</a:t>
            </a:r>
            <a:endParaRPr lang="en-GB" sz="1600" b="1" dirty="0"/>
          </a:p>
        </p:txBody>
      </p:sp>
      <p:sp>
        <p:nvSpPr>
          <p:cNvPr id="11" name="Rectangle 10"/>
          <p:cNvSpPr/>
          <p:nvPr/>
        </p:nvSpPr>
        <p:spPr>
          <a:xfrm>
            <a:off x="5596936" y="5401498"/>
            <a:ext cx="1310250" cy="619454"/>
          </a:xfrm>
          <a:prstGeom prst="rect">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1700" b="1" dirty="0" smtClean="0"/>
              <a:t>Not </a:t>
            </a:r>
            <a:r>
              <a:rPr lang="en-GB" sz="1700" b="1" i="1" dirty="0" smtClean="0"/>
              <a:t>nows</a:t>
            </a:r>
            <a:endParaRPr lang="en-GB" sz="1700" b="1" i="1" dirty="0"/>
          </a:p>
        </p:txBody>
      </p:sp>
      <p:sp>
        <p:nvSpPr>
          <p:cNvPr id="12" name="Rectangle 11"/>
          <p:cNvSpPr/>
          <p:nvPr/>
        </p:nvSpPr>
        <p:spPr>
          <a:xfrm>
            <a:off x="4024636" y="5401498"/>
            <a:ext cx="1354917" cy="619454"/>
          </a:xfrm>
          <a:prstGeom prst="rect">
            <a:avLst/>
          </a:prstGeom>
          <a:solidFill>
            <a:srgbClr val="FFC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1700" b="1" dirty="0" smtClean="0"/>
              <a:t>Dabblers</a:t>
            </a:r>
            <a:endParaRPr lang="en-GB" sz="1700" b="1" dirty="0"/>
          </a:p>
        </p:txBody>
      </p:sp>
      <p:sp>
        <p:nvSpPr>
          <p:cNvPr id="13" name="Rectangle 12"/>
          <p:cNvSpPr/>
          <p:nvPr/>
        </p:nvSpPr>
        <p:spPr>
          <a:xfrm>
            <a:off x="2452336" y="5401498"/>
            <a:ext cx="1399584" cy="610753"/>
          </a:xfrm>
          <a:prstGeom prst="rect">
            <a:avLst/>
          </a:prstGeom>
          <a:solidFill>
            <a:srgbClr val="0070C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1700" b="1" dirty="0" smtClean="0"/>
              <a:t>Habituals</a:t>
            </a:r>
            <a:endParaRPr lang="en-GB" sz="1700" b="1" dirty="0"/>
          </a:p>
        </p:txBody>
      </p:sp>
      <p:sp>
        <p:nvSpPr>
          <p:cNvPr id="14" name="Rectangle 13"/>
          <p:cNvSpPr/>
          <p:nvPr/>
        </p:nvSpPr>
        <p:spPr>
          <a:xfrm>
            <a:off x="764032" y="5401499"/>
            <a:ext cx="1415556" cy="610752"/>
          </a:xfrm>
          <a:prstGeom prst="rect">
            <a:avLst/>
          </a:prstGeom>
          <a:solidFill>
            <a:srgbClr val="00B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1700" b="1" dirty="0" smtClean="0"/>
              <a:t>Champions</a:t>
            </a:r>
            <a:endParaRPr lang="en-GB" sz="1700" b="1" dirty="0"/>
          </a:p>
        </p:txBody>
      </p:sp>
      <p:sp>
        <p:nvSpPr>
          <p:cNvPr id="20" name="Flowchart: Decision 19"/>
          <p:cNvSpPr/>
          <p:nvPr/>
        </p:nvSpPr>
        <p:spPr>
          <a:xfrm>
            <a:off x="844400" y="2305224"/>
            <a:ext cx="2670377" cy="1754361"/>
          </a:xfrm>
          <a:prstGeom prst="flowChartDecisi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Would they </a:t>
            </a:r>
            <a:r>
              <a:rPr lang="en-GB" sz="1600" b="1" dirty="0" smtClean="0"/>
              <a:t>recommend?</a:t>
            </a:r>
            <a:endParaRPr lang="en-GB" sz="1600" b="1" dirty="0"/>
          </a:p>
        </p:txBody>
      </p:sp>
      <p:sp>
        <p:nvSpPr>
          <p:cNvPr id="41" name="Rectangle 40"/>
          <p:cNvSpPr/>
          <p:nvPr/>
        </p:nvSpPr>
        <p:spPr>
          <a:xfrm>
            <a:off x="7169236" y="5392797"/>
            <a:ext cx="1363204" cy="619454"/>
          </a:xfrm>
          <a:prstGeom prst="rect">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1700" b="1" dirty="0" smtClean="0"/>
              <a:t>Rejecters</a:t>
            </a:r>
            <a:endParaRPr lang="en-GB" sz="1700" b="1" dirty="0"/>
          </a:p>
        </p:txBody>
      </p:sp>
      <p:sp>
        <p:nvSpPr>
          <p:cNvPr id="45" name="TextBox 44"/>
          <p:cNvSpPr txBox="1"/>
          <p:nvPr/>
        </p:nvSpPr>
        <p:spPr bwMode="gray">
          <a:xfrm>
            <a:off x="253840" y="6401886"/>
            <a:ext cx="8058139" cy="153888"/>
          </a:xfrm>
          <a:prstGeom prst="rect">
            <a:avLst/>
          </a:prstGeom>
          <a:noFill/>
        </p:spPr>
        <p:txBody>
          <a:bodyPr wrap="square" lIns="0" tIns="0" rIns="0" bIns="0" rtlCol="0" anchor="ctr">
            <a:spAutoFit/>
          </a:bodyPr>
          <a:lstStyle/>
          <a:p>
            <a:r>
              <a:rPr lang="en-GB" altLang="en-US" sz="1000" dirty="0" smtClean="0">
                <a:solidFill>
                  <a:schemeClr val="bg1"/>
                </a:solidFill>
              </a:rPr>
              <a:t>TfGM Sales Funnel </a:t>
            </a:r>
            <a:r>
              <a:rPr lang="en-GB" sz="1000" dirty="0" smtClean="0">
                <a:solidFill>
                  <a:schemeClr val="bg1"/>
                </a:solidFill>
              </a:rPr>
              <a:t>| </a:t>
            </a:r>
            <a:r>
              <a:rPr lang="en-GB" sz="1000" dirty="0">
                <a:solidFill>
                  <a:schemeClr val="bg1"/>
                </a:solidFill>
              </a:rPr>
              <a:t>Fieldwork </a:t>
            </a:r>
            <a:r>
              <a:rPr lang="en-GB" sz="1000" dirty="0" smtClean="0">
                <a:solidFill>
                  <a:schemeClr val="bg1"/>
                </a:solidFill>
              </a:rPr>
              <a:t>30 </a:t>
            </a:r>
            <a:r>
              <a:rPr lang="en-GB" sz="1000" dirty="0">
                <a:solidFill>
                  <a:schemeClr val="bg1"/>
                </a:solidFill>
              </a:rPr>
              <a:t>July </a:t>
            </a:r>
            <a:r>
              <a:rPr lang="en-GB" sz="1000" dirty="0" smtClean="0">
                <a:solidFill>
                  <a:schemeClr val="bg1"/>
                </a:solidFill>
              </a:rPr>
              <a:t>2018 –22 October 2018 |</a:t>
            </a:r>
            <a:endParaRPr lang="en-GB" altLang="en-US" sz="1000" dirty="0">
              <a:solidFill>
                <a:schemeClr val="bg1"/>
              </a:solidFill>
            </a:endParaRPr>
          </a:p>
        </p:txBody>
      </p:sp>
      <p:cxnSp>
        <p:nvCxnSpPr>
          <p:cNvPr id="56" name="Straight Arrow Connector 55"/>
          <p:cNvCxnSpPr/>
          <p:nvPr/>
        </p:nvCxnSpPr>
        <p:spPr>
          <a:xfrm flipH="1">
            <a:off x="4610152" y="2032267"/>
            <a:ext cx="1601" cy="3359289"/>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844400" y="3176913"/>
            <a:ext cx="0" cy="2215884"/>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514777" y="3185614"/>
            <a:ext cx="0" cy="2215884"/>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Flowchart: Decision 64"/>
          <p:cNvSpPr/>
          <p:nvPr/>
        </p:nvSpPr>
        <p:spPr>
          <a:xfrm>
            <a:off x="5641602" y="2305224"/>
            <a:ext cx="2670377" cy="1754361"/>
          </a:xfrm>
          <a:prstGeom prst="flowChartDecisi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How positive or negative about </a:t>
            </a:r>
            <a:r>
              <a:rPr lang="en-GB" sz="1600" b="1" dirty="0" smtClean="0"/>
              <a:t>walking?</a:t>
            </a:r>
            <a:endParaRPr lang="en-GB" sz="1600" b="1" dirty="0"/>
          </a:p>
        </p:txBody>
      </p:sp>
      <p:cxnSp>
        <p:nvCxnSpPr>
          <p:cNvPr id="68" name="Straight Arrow Connector 67"/>
          <p:cNvCxnSpPr/>
          <p:nvPr/>
        </p:nvCxnSpPr>
        <p:spPr>
          <a:xfrm>
            <a:off x="5641602" y="3175672"/>
            <a:ext cx="0" cy="2215884"/>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8315178" y="3178847"/>
            <a:ext cx="0" cy="2215884"/>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179588" y="1155028"/>
            <a:ext cx="1091621" cy="4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952293" y="1155028"/>
            <a:ext cx="102449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6976790" y="1155028"/>
            <a:ext cx="0" cy="1150196"/>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2179588" y="1155028"/>
            <a:ext cx="0" cy="1150196"/>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13413" y="1380351"/>
            <a:ext cx="1533300" cy="253916"/>
          </a:xfrm>
          <a:prstGeom prst="rect">
            <a:avLst/>
          </a:prstGeom>
          <a:noFill/>
        </p:spPr>
        <p:txBody>
          <a:bodyPr wrap="square" rtlCol="0">
            <a:spAutoFit/>
          </a:bodyPr>
          <a:lstStyle/>
          <a:p>
            <a:r>
              <a:rPr lang="en-GB" sz="1000" dirty="0">
                <a:solidFill>
                  <a:schemeClr val="bg1"/>
                </a:solidFill>
              </a:rPr>
              <a:t>AT LEAST ONCE A WEEK</a:t>
            </a:r>
          </a:p>
        </p:txBody>
      </p:sp>
      <p:sp>
        <p:nvSpPr>
          <p:cNvPr id="75" name="TextBox 74"/>
          <p:cNvSpPr txBox="1"/>
          <p:nvPr/>
        </p:nvSpPr>
        <p:spPr>
          <a:xfrm>
            <a:off x="3100944" y="2075684"/>
            <a:ext cx="1533300" cy="553998"/>
          </a:xfrm>
          <a:prstGeom prst="rect">
            <a:avLst/>
          </a:prstGeom>
          <a:noFill/>
        </p:spPr>
        <p:txBody>
          <a:bodyPr wrap="square" rtlCol="0">
            <a:spAutoFit/>
          </a:bodyPr>
          <a:lstStyle/>
          <a:p>
            <a:pPr algn="r"/>
            <a:r>
              <a:rPr lang="en-GB" sz="1000" dirty="0">
                <a:solidFill>
                  <a:schemeClr val="bg1"/>
                </a:solidFill>
              </a:rPr>
              <a:t>LESS THAN ONCE A WEEK BUT AT LEAST ONCE IN  LAST 12 MONTHS</a:t>
            </a:r>
          </a:p>
        </p:txBody>
      </p:sp>
      <p:sp>
        <p:nvSpPr>
          <p:cNvPr id="76" name="TextBox 75"/>
          <p:cNvSpPr txBox="1"/>
          <p:nvPr/>
        </p:nvSpPr>
        <p:spPr>
          <a:xfrm>
            <a:off x="7043914" y="1380351"/>
            <a:ext cx="1533300" cy="246221"/>
          </a:xfrm>
          <a:prstGeom prst="rect">
            <a:avLst/>
          </a:prstGeom>
          <a:noFill/>
        </p:spPr>
        <p:txBody>
          <a:bodyPr wrap="square" rtlCol="0">
            <a:spAutoFit/>
          </a:bodyPr>
          <a:lstStyle/>
          <a:p>
            <a:pPr algn="r"/>
            <a:r>
              <a:rPr lang="en-GB" sz="1000" dirty="0">
                <a:solidFill>
                  <a:schemeClr val="bg1"/>
                </a:solidFill>
              </a:rPr>
              <a:t>NOT IN LAST 12 MONTHS</a:t>
            </a:r>
          </a:p>
        </p:txBody>
      </p:sp>
      <p:sp>
        <p:nvSpPr>
          <p:cNvPr id="77" name="TextBox 76"/>
          <p:cNvSpPr txBox="1"/>
          <p:nvPr/>
        </p:nvSpPr>
        <p:spPr>
          <a:xfrm>
            <a:off x="5672209" y="4140542"/>
            <a:ext cx="727113" cy="369332"/>
          </a:xfrm>
          <a:prstGeom prst="rect">
            <a:avLst/>
          </a:prstGeom>
          <a:noFill/>
        </p:spPr>
        <p:txBody>
          <a:bodyPr wrap="square" rtlCol="0">
            <a:spAutoFit/>
          </a:bodyPr>
          <a:lstStyle/>
          <a:p>
            <a:pPr algn="r"/>
            <a:r>
              <a:rPr lang="en-GB" sz="800" dirty="0">
                <a:solidFill>
                  <a:schemeClr val="bg1"/>
                </a:solidFill>
              </a:rPr>
              <a:t>POSITIVE/NEUTRA</a:t>
            </a:r>
            <a:r>
              <a:rPr lang="en-GB" sz="1000" dirty="0">
                <a:solidFill>
                  <a:schemeClr val="bg1"/>
                </a:solidFill>
              </a:rPr>
              <a:t>L</a:t>
            </a:r>
          </a:p>
        </p:txBody>
      </p:sp>
      <p:sp>
        <p:nvSpPr>
          <p:cNvPr id="78" name="TextBox 77"/>
          <p:cNvSpPr txBox="1"/>
          <p:nvPr/>
        </p:nvSpPr>
        <p:spPr>
          <a:xfrm>
            <a:off x="7598570" y="4219169"/>
            <a:ext cx="727113" cy="215444"/>
          </a:xfrm>
          <a:prstGeom prst="rect">
            <a:avLst/>
          </a:prstGeom>
          <a:noFill/>
        </p:spPr>
        <p:txBody>
          <a:bodyPr wrap="square" rtlCol="0">
            <a:spAutoFit/>
          </a:bodyPr>
          <a:lstStyle/>
          <a:p>
            <a:r>
              <a:rPr lang="en-GB" sz="800" dirty="0">
                <a:solidFill>
                  <a:schemeClr val="bg1"/>
                </a:solidFill>
              </a:rPr>
              <a:t>NEGATIVE</a:t>
            </a:r>
          </a:p>
        </p:txBody>
      </p:sp>
      <p:sp>
        <p:nvSpPr>
          <p:cNvPr id="79" name="TextBox 78"/>
          <p:cNvSpPr txBox="1"/>
          <p:nvPr/>
        </p:nvSpPr>
        <p:spPr>
          <a:xfrm>
            <a:off x="2907103" y="4228245"/>
            <a:ext cx="608806" cy="338554"/>
          </a:xfrm>
          <a:prstGeom prst="rect">
            <a:avLst/>
          </a:prstGeom>
          <a:noFill/>
        </p:spPr>
        <p:txBody>
          <a:bodyPr wrap="square" rtlCol="0">
            <a:spAutoFit/>
          </a:bodyPr>
          <a:lstStyle/>
          <a:p>
            <a:pPr algn="r"/>
            <a:r>
              <a:rPr lang="en-GB" sz="800" dirty="0" smtClean="0">
                <a:solidFill>
                  <a:schemeClr val="bg1"/>
                </a:solidFill>
              </a:rPr>
              <a:t>0-7 SCORE</a:t>
            </a:r>
            <a:endParaRPr lang="en-GB" sz="800" dirty="0">
              <a:solidFill>
                <a:schemeClr val="bg1"/>
              </a:solidFill>
            </a:endParaRPr>
          </a:p>
        </p:txBody>
      </p:sp>
      <p:sp>
        <p:nvSpPr>
          <p:cNvPr id="80" name="TextBox 79"/>
          <p:cNvSpPr txBox="1"/>
          <p:nvPr/>
        </p:nvSpPr>
        <p:spPr>
          <a:xfrm>
            <a:off x="822747" y="4228245"/>
            <a:ext cx="727113" cy="400110"/>
          </a:xfrm>
          <a:prstGeom prst="rect">
            <a:avLst/>
          </a:prstGeom>
          <a:noFill/>
        </p:spPr>
        <p:txBody>
          <a:bodyPr wrap="square" rtlCol="0">
            <a:spAutoFit/>
          </a:bodyPr>
          <a:lstStyle/>
          <a:p>
            <a:r>
              <a:rPr lang="en-GB" sz="1000" dirty="0">
                <a:solidFill>
                  <a:schemeClr val="bg1"/>
                </a:solidFill>
              </a:rPr>
              <a:t>8-10</a:t>
            </a:r>
          </a:p>
          <a:p>
            <a:r>
              <a:rPr lang="en-GB" sz="1000" dirty="0" smtClean="0">
                <a:solidFill>
                  <a:schemeClr val="bg1"/>
                </a:solidFill>
              </a:rPr>
              <a:t>SCORE</a:t>
            </a:r>
            <a:endParaRPr lang="en-GB" sz="1000" dirty="0">
              <a:solidFill>
                <a:schemeClr val="bg1"/>
              </a:solidFill>
            </a:endParaRPr>
          </a:p>
        </p:txBody>
      </p:sp>
      <p:sp>
        <p:nvSpPr>
          <p:cNvPr id="81" name="TextBox 80"/>
          <p:cNvSpPr txBox="1"/>
          <p:nvPr/>
        </p:nvSpPr>
        <p:spPr>
          <a:xfrm>
            <a:off x="7659958" y="288689"/>
            <a:ext cx="1323385" cy="468434"/>
          </a:xfrm>
          <a:prstGeom prst="rect">
            <a:avLst/>
          </a:prstGeom>
          <a:solidFill>
            <a:srgbClr val="222223"/>
          </a:solidFill>
        </p:spPr>
        <p:txBody>
          <a:bodyPr wrap="none" lIns="61568" tIns="30784" rIns="61568" bIns="30784" rtlCol="0">
            <a:spAutoFit/>
          </a:bodyPr>
          <a:lstStyle/>
          <a:p>
            <a:pPr>
              <a:lnSpc>
                <a:spcPct val="110000"/>
              </a:lnSpc>
              <a:spcBef>
                <a:spcPct val="0"/>
              </a:spcBef>
              <a:buClr>
                <a:srgbClr val="222223"/>
              </a:buClr>
              <a:defRPr/>
            </a:pPr>
            <a:r>
              <a:rPr lang="en-GB" sz="2400" b="1" kern="0" dirty="0" smtClean="0">
                <a:solidFill>
                  <a:prstClr val="white"/>
                </a:solidFill>
                <a:latin typeface="Segoe UI"/>
                <a:ea typeface="ＭＳ Ｐゴシック" charset="0"/>
              </a:rPr>
              <a:t>Walking</a:t>
            </a:r>
            <a:endParaRPr lang="en-GB" sz="2400" b="1" kern="0" dirty="0">
              <a:solidFill>
                <a:prstClr val="white"/>
              </a:solidFill>
              <a:latin typeface="Segoe UI"/>
              <a:ea typeface="ＭＳ Ｐゴシック" charset="0"/>
            </a:endParaRPr>
          </a:p>
        </p:txBody>
      </p:sp>
    </p:spTree>
    <p:extLst>
      <p:ext uri="{BB962C8B-B14F-4D97-AF65-F5344CB8AC3E}">
        <p14:creationId xmlns:p14="http://schemas.microsoft.com/office/powerpoint/2010/main" val="1315464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3713" y="157245"/>
            <a:ext cx="8847438" cy="6507892"/>
          </a:xfrm>
          <a:prstGeom prst="rect">
            <a:avLst/>
          </a:prstGeom>
          <a:solidFill>
            <a:srgbClr val="22222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022" y="311497"/>
            <a:ext cx="2093891" cy="523115"/>
          </a:xfrm>
          <a:prstGeom prst="rect">
            <a:avLst/>
          </a:prstGeom>
        </p:spPr>
      </p:pic>
      <p:sp>
        <p:nvSpPr>
          <p:cNvPr id="2" name="Flowchart: Decision 1"/>
          <p:cNvSpPr/>
          <p:nvPr/>
        </p:nvSpPr>
        <p:spPr>
          <a:xfrm>
            <a:off x="3276563" y="277906"/>
            <a:ext cx="2670377" cy="1754361"/>
          </a:xfrm>
          <a:prstGeom prst="flowChartDecisi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t>How often do they walk?</a:t>
            </a:r>
            <a:endParaRPr lang="en-GB" sz="1600" b="1" dirty="0"/>
          </a:p>
        </p:txBody>
      </p:sp>
      <p:sp>
        <p:nvSpPr>
          <p:cNvPr id="11" name="Rectangle 10"/>
          <p:cNvSpPr/>
          <p:nvPr/>
        </p:nvSpPr>
        <p:spPr>
          <a:xfrm>
            <a:off x="5596936" y="5401498"/>
            <a:ext cx="1156447" cy="619454"/>
          </a:xfrm>
          <a:prstGeom prst="rect">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3600" b="1" dirty="0" smtClean="0"/>
              <a:t>10%</a:t>
            </a:r>
            <a:endParaRPr lang="en-GB" sz="3600" b="1" i="1" dirty="0"/>
          </a:p>
        </p:txBody>
      </p:sp>
      <p:sp>
        <p:nvSpPr>
          <p:cNvPr id="12" name="Rectangle 11"/>
          <p:cNvSpPr/>
          <p:nvPr/>
        </p:nvSpPr>
        <p:spPr>
          <a:xfrm>
            <a:off x="4024636" y="5401498"/>
            <a:ext cx="1156447" cy="619454"/>
          </a:xfrm>
          <a:prstGeom prst="rect">
            <a:avLst/>
          </a:prstGeom>
          <a:solidFill>
            <a:srgbClr val="FFC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3600" b="1" dirty="0" smtClean="0"/>
              <a:t>11%</a:t>
            </a:r>
            <a:endParaRPr lang="en-GB" sz="3600" b="1" dirty="0"/>
          </a:p>
        </p:txBody>
      </p:sp>
      <p:sp>
        <p:nvSpPr>
          <p:cNvPr id="13" name="Rectangle 12"/>
          <p:cNvSpPr/>
          <p:nvPr/>
        </p:nvSpPr>
        <p:spPr>
          <a:xfrm>
            <a:off x="2452336" y="5401498"/>
            <a:ext cx="1156447" cy="619454"/>
          </a:xfrm>
          <a:prstGeom prst="rect">
            <a:avLst/>
          </a:prstGeom>
          <a:solidFill>
            <a:srgbClr val="0070C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3600" b="1" dirty="0" smtClean="0"/>
              <a:t>22%</a:t>
            </a:r>
            <a:endParaRPr lang="en-GB" sz="3600" b="1" dirty="0"/>
          </a:p>
        </p:txBody>
      </p:sp>
      <p:sp>
        <p:nvSpPr>
          <p:cNvPr id="14" name="Rectangle 13"/>
          <p:cNvSpPr/>
          <p:nvPr/>
        </p:nvSpPr>
        <p:spPr>
          <a:xfrm>
            <a:off x="764032" y="5401499"/>
            <a:ext cx="1268506" cy="619454"/>
          </a:xfrm>
          <a:prstGeom prst="rect">
            <a:avLst/>
          </a:prstGeom>
          <a:solidFill>
            <a:srgbClr val="00B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4000" b="1" dirty="0" smtClean="0"/>
              <a:t>53%</a:t>
            </a:r>
            <a:endParaRPr lang="en-GB" sz="4000" b="1" dirty="0"/>
          </a:p>
        </p:txBody>
      </p:sp>
      <p:sp>
        <p:nvSpPr>
          <p:cNvPr id="20" name="Flowchart: Decision 19"/>
          <p:cNvSpPr/>
          <p:nvPr/>
        </p:nvSpPr>
        <p:spPr>
          <a:xfrm>
            <a:off x="844400" y="2305224"/>
            <a:ext cx="2670377" cy="1754361"/>
          </a:xfrm>
          <a:prstGeom prst="flowChartDecisi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Would they </a:t>
            </a:r>
            <a:r>
              <a:rPr lang="en-GB" sz="1600" b="1" dirty="0" smtClean="0"/>
              <a:t>recommend?</a:t>
            </a:r>
            <a:endParaRPr lang="en-GB" sz="1600" b="1" dirty="0"/>
          </a:p>
        </p:txBody>
      </p:sp>
      <p:sp>
        <p:nvSpPr>
          <p:cNvPr id="41" name="Rectangle 40"/>
          <p:cNvSpPr/>
          <p:nvPr/>
        </p:nvSpPr>
        <p:spPr>
          <a:xfrm>
            <a:off x="7169236" y="5392797"/>
            <a:ext cx="1156447" cy="619454"/>
          </a:xfrm>
          <a:prstGeom prst="rect">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sz="4400" b="1" dirty="0" smtClean="0"/>
              <a:t>4%</a:t>
            </a:r>
            <a:endParaRPr lang="en-GB" sz="4400" b="1" dirty="0"/>
          </a:p>
        </p:txBody>
      </p:sp>
      <p:sp>
        <p:nvSpPr>
          <p:cNvPr id="45" name="TextBox 44"/>
          <p:cNvSpPr txBox="1"/>
          <p:nvPr/>
        </p:nvSpPr>
        <p:spPr bwMode="gray">
          <a:xfrm>
            <a:off x="253840" y="6401886"/>
            <a:ext cx="8058139" cy="153888"/>
          </a:xfrm>
          <a:prstGeom prst="rect">
            <a:avLst/>
          </a:prstGeom>
          <a:noFill/>
        </p:spPr>
        <p:txBody>
          <a:bodyPr wrap="square" lIns="0" tIns="0" rIns="0" bIns="0" rtlCol="0" anchor="ctr">
            <a:spAutoFit/>
          </a:bodyPr>
          <a:lstStyle/>
          <a:p>
            <a:r>
              <a:rPr lang="en-GB" altLang="en-US" sz="1000" dirty="0" smtClean="0">
                <a:solidFill>
                  <a:schemeClr val="bg1"/>
                </a:solidFill>
              </a:rPr>
              <a:t>TfGM Sales Funnel </a:t>
            </a:r>
            <a:r>
              <a:rPr lang="en-GB" sz="1000" dirty="0" smtClean="0">
                <a:solidFill>
                  <a:schemeClr val="bg1"/>
                </a:solidFill>
              </a:rPr>
              <a:t>| </a:t>
            </a:r>
            <a:r>
              <a:rPr lang="en-GB" sz="1000" dirty="0">
                <a:solidFill>
                  <a:schemeClr val="bg1"/>
                </a:solidFill>
              </a:rPr>
              <a:t>Fieldwork </a:t>
            </a:r>
            <a:r>
              <a:rPr lang="en-GB" sz="1000" dirty="0" smtClean="0">
                <a:solidFill>
                  <a:schemeClr val="bg1"/>
                </a:solidFill>
              </a:rPr>
              <a:t>30 </a:t>
            </a:r>
            <a:r>
              <a:rPr lang="en-GB" sz="1000" dirty="0">
                <a:solidFill>
                  <a:schemeClr val="bg1"/>
                </a:solidFill>
              </a:rPr>
              <a:t>July </a:t>
            </a:r>
            <a:r>
              <a:rPr lang="en-GB" sz="1000" dirty="0" smtClean="0">
                <a:solidFill>
                  <a:schemeClr val="bg1"/>
                </a:solidFill>
              </a:rPr>
              <a:t>2018 –22 October 2018 | Base 4318 (weighted)</a:t>
            </a:r>
            <a:endParaRPr lang="en-GB" altLang="en-US" sz="1000" dirty="0">
              <a:solidFill>
                <a:schemeClr val="bg1"/>
              </a:solidFill>
            </a:endParaRPr>
          </a:p>
        </p:txBody>
      </p:sp>
      <p:cxnSp>
        <p:nvCxnSpPr>
          <p:cNvPr id="56" name="Straight Arrow Connector 55"/>
          <p:cNvCxnSpPr/>
          <p:nvPr/>
        </p:nvCxnSpPr>
        <p:spPr>
          <a:xfrm flipH="1">
            <a:off x="4610152" y="2032267"/>
            <a:ext cx="1601" cy="3359289"/>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844400" y="3176913"/>
            <a:ext cx="0" cy="2215884"/>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514777" y="3185614"/>
            <a:ext cx="0" cy="2215884"/>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Flowchart: Decision 64"/>
          <p:cNvSpPr/>
          <p:nvPr/>
        </p:nvSpPr>
        <p:spPr>
          <a:xfrm>
            <a:off x="5641602" y="2305224"/>
            <a:ext cx="2670377" cy="1754361"/>
          </a:xfrm>
          <a:prstGeom prst="flowChartDecisi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How positive or negative about </a:t>
            </a:r>
            <a:r>
              <a:rPr lang="en-GB" sz="1600" b="1" dirty="0" smtClean="0"/>
              <a:t>walk?</a:t>
            </a:r>
            <a:endParaRPr lang="en-GB" sz="1600" b="1" dirty="0"/>
          </a:p>
        </p:txBody>
      </p:sp>
      <p:cxnSp>
        <p:nvCxnSpPr>
          <p:cNvPr id="68" name="Straight Arrow Connector 67"/>
          <p:cNvCxnSpPr/>
          <p:nvPr/>
        </p:nvCxnSpPr>
        <p:spPr>
          <a:xfrm>
            <a:off x="5641602" y="3175672"/>
            <a:ext cx="0" cy="2215884"/>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8315178" y="3178847"/>
            <a:ext cx="0" cy="2215884"/>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179588" y="1155028"/>
            <a:ext cx="1091621" cy="47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952293" y="1155028"/>
            <a:ext cx="102449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6976790" y="1155028"/>
            <a:ext cx="0" cy="1150196"/>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2179588" y="1155028"/>
            <a:ext cx="0" cy="1150196"/>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713413" y="1380351"/>
            <a:ext cx="1533300" cy="253916"/>
          </a:xfrm>
          <a:prstGeom prst="rect">
            <a:avLst/>
          </a:prstGeom>
          <a:noFill/>
        </p:spPr>
        <p:txBody>
          <a:bodyPr wrap="square" rtlCol="0">
            <a:spAutoFit/>
          </a:bodyPr>
          <a:lstStyle/>
          <a:p>
            <a:r>
              <a:rPr lang="en-GB" sz="1000" dirty="0">
                <a:solidFill>
                  <a:schemeClr val="bg1"/>
                </a:solidFill>
              </a:rPr>
              <a:t>AT LEAST ONCE A WEEK</a:t>
            </a:r>
          </a:p>
        </p:txBody>
      </p:sp>
      <p:sp>
        <p:nvSpPr>
          <p:cNvPr id="75" name="TextBox 74"/>
          <p:cNvSpPr txBox="1"/>
          <p:nvPr/>
        </p:nvSpPr>
        <p:spPr>
          <a:xfrm>
            <a:off x="3100944" y="2075684"/>
            <a:ext cx="1533300" cy="553998"/>
          </a:xfrm>
          <a:prstGeom prst="rect">
            <a:avLst/>
          </a:prstGeom>
          <a:noFill/>
        </p:spPr>
        <p:txBody>
          <a:bodyPr wrap="square" rtlCol="0">
            <a:spAutoFit/>
          </a:bodyPr>
          <a:lstStyle/>
          <a:p>
            <a:pPr algn="r"/>
            <a:r>
              <a:rPr lang="en-GB" sz="1000" dirty="0">
                <a:solidFill>
                  <a:schemeClr val="bg1"/>
                </a:solidFill>
              </a:rPr>
              <a:t>LESS THAN ONCE A WEEK BUT AT LEAST ONCE IN  LAST 12 MONTHS</a:t>
            </a:r>
          </a:p>
        </p:txBody>
      </p:sp>
      <p:sp>
        <p:nvSpPr>
          <p:cNvPr id="76" name="TextBox 75"/>
          <p:cNvSpPr txBox="1"/>
          <p:nvPr/>
        </p:nvSpPr>
        <p:spPr>
          <a:xfrm>
            <a:off x="7043914" y="1380351"/>
            <a:ext cx="1533300" cy="246221"/>
          </a:xfrm>
          <a:prstGeom prst="rect">
            <a:avLst/>
          </a:prstGeom>
          <a:noFill/>
        </p:spPr>
        <p:txBody>
          <a:bodyPr wrap="square" rtlCol="0">
            <a:spAutoFit/>
          </a:bodyPr>
          <a:lstStyle/>
          <a:p>
            <a:pPr algn="r"/>
            <a:r>
              <a:rPr lang="en-GB" sz="1000" dirty="0">
                <a:solidFill>
                  <a:schemeClr val="bg1"/>
                </a:solidFill>
              </a:rPr>
              <a:t>NOT IN LAST 12 MONTHS</a:t>
            </a:r>
          </a:p>
        </p:txBody>
      </p:sp>
      <p:sp>
        <p:nvSpPr>
          <p:cNvPr id="77" name="TextBox 76"/>
          <p:cNvSpPr txBox="1"/>
          <p:nvPr/>
        </p:nvSpPr>
        <p:spPr>
          <a:xfrm>
            <a:off x="5504037" y="4219169"/>
            <a:ext cx="896511" cy="369332"/>
          </a:xfrm>
          <a:prstGeom prst="rect">
            <a:avLst/>
          </a:prstGeom>
          <a:noFill/>
        </p:spPr>
        <p:txBody>
          <a:bodyPr wrap="square" rtlCol="0">
            <a:spAutoFit/>
          </a:bodyPr>
          <a:lstStyle/>
          <a:p>
            <a:pPr algn="r"/>
            <a:r>
              <a:rPr lang="en-GB" sz="900" dirty="0">
                <a:solidFill>
                  <a:schemeClr val="bg1"/>
                </a:solidFill>
              </a:rPr>
              <a:t>POSITIVE</a:t>
            </a:r>
            <a:r>
              <a:rPr lang="en-GB" sz="900" dirty="0" smtClean="0">
                <a:solidFill>
                  <a:schemeClr val="bg1"/>
                </a:solidFill>
              </a:rPr>
              <a:t>/</a:t>
            </a:r>
          </a:p>
          <a:p>
            <a:pPr algn="r"/>
            <a:r>
              <a:rPr lang="en-GB" sz="900" dirty="0" smtClean="0">
                <a:solidFill>
                  <a:schemeClr val="bg1"/>
                </a:solidFill>
              </a:rPr>
              <a:t>NEUTRAL</a:t>
            </a:r>
            <a:endParaRPr lang="en-GB" sz="900" dirty="0">
              <a:solidFill>
                <a:schemeClr val="bg1"/>
              </a:solidFill>
            </a:endParaRPr>
          </a:p>
        </p:txBody>
      </p:sp>
      <p:sp>
        <p:nvSpPr>
          <p:cNvPr id="78" name="TextBox 77"/>
          <p:cNvSpPr txBox="1"/>
          <p:nvPr/>
        </p:nvSpPr>
        <p:spPr>
          <a:xfrm>
            <a:off x="7560145" y="4305189"/>
            <a:ext cx="727113" cy="215444"/>
          </a:xfrm>
          <a:prstGeom prst="rect">
            <a:avLst/>
          </a:prstGeom>
          <a:noFill/>
        </p:spPr>
        <p:txBody>
          <a:bodyPr wrap="square" rtlCol="0">
            <a:spAutoFit/>
          </a:bodyPr>
          <a:lstStyle/>
          <a:p>
            <a:r>
              <a:rPr lang="en-GB" sz="800" dirty="0">
                <a:solidFill>
                  <a:schemeClr val="bg1"/>
                </a:solidFill>
              </a:rPr>
              <a:t>NEGATIVE</a:t>
            </a:r>
          </a:p>
        </p:txBody>
      </p:sp>
      <p:sp>
        <p:nvSpPr>
          <p:cNvPr id="79" name="TextBox 78"/>
          <p:cNvSpPr txBox="1"/>
          <p:nvPr/>
        </p:nvSpPr>
        <p:spPr>
          <a:xfrm>
            <a:off x="2907103" y="4228245"/>
            <a:ext cx="608806" cy="369332"/>
          </a:xfrm>
          <a:prstGeom prst="rect">
            <a:avLst/>
          </a:prstGeom>
          <a:noFill/>
        </p:spPr>
        <p:txBody>
          <a:bodyPr wrap="square" rtlCol="0">
            <a:spAutoFit/>
          </a:bodyPr>
          <a:lstStyle/>
          <a:p>
            <a:pPr algn="r"/>
            <a:r>
              <a:rPr lang="en-GB" sz="900" dirty="0" smtClean="0">
                <a:solidFill>
                  <a:schemeClr val="bg1"/>
                </a:solidFill>
              </a:rPr>
              <a:t>0-7 SCORE</a:t>
            </a:r>
            <a:endParaRPr lang="en-GB" sz="900" dirty="0">
              <a:solidFill>
                <a:schemeClr val="bg1"/>
              </a:solidFill>
            </a:endParaRPr>
          </a:p>
        </p:txBody>
      </p:sp>
      <p:sp>
        <p:nvSpPr>
          <p:cNvPr id="80" name="TextBox 79"/>
          <p:cNvSpPr txBox="1"/>
          <p:nvPr/>
        </p:nvSpPr>
        <p:spPr>
          <a:xfrm>
            <a:off x="822747" y="4228245"/>
            <a:ext cx="727113" cy="400110"/>
          </a:xfrm>
          <a:prstGeom prst="rect">
            <a:avLst/>
          </a:prstGeom>
          <a:noFill/>
        </p:spPr>
        <p:txBody>
          <a:bodyPr wrap="square" rtlCol="0">
            <a:spAutoFit/>
          </a:bodyPr>
          <a:lstStyle/>
          <a:p>
            <a:r>
              <a:rPr lang="en-GB" sz="1000" dirty="0">
                <a:solidFill>
                  <a:schemeClr val="bg1"/>
                </a:solidFill>
              </a:rPr>
              <a:t>8-10</a:t>
            </a:r>
          </a:p>
          <a:p>
            <a:r>
              <a:rPr lang="en-GB" sz="1000" dirty="0" smtClean="0">
                <a:solidFill>
                  <a:schemeClr val="bg1"/>
                </a:solidFill>
              </a:rPr>
              <a:t>SCORE</a:t>
            </a:r>
            <a:endParaRPr lang="en-GB" sz="1000" dirty="0">
              <a:solidFill>
                <a:schemeClr val="bg1"/>
              </a:solidFill>
            </a:endParaRPr>
          </a:p>
        </p:txBody>
      </p:sp>
      <p:sp>
        <p:nvSpPr>
          <p:cNvPr id="30" name="TextBox 29"/>
          <p:cNvSpPr txBox="1"/>
          <p:nvPr/>
        </p:nvSpPr>
        <p:spPr>
          <a:xfrm>
            <a:off x="7659958" y="288689"/>
            <a:ext cx="1323385" cy="468434"/>
          </a:xfrm>
          <a:prstGeom prst="rect">
            <a:avLst/>
          </a:prstGeom>
          <a:solidFill>
            <a:srgbClr val="222223"/>
          </a:solidFill>
        </p:spPr>
        <p:txBody>
          <a:bodyPr wrap="none" lIns="61568" tIns="30784" rIns="61568" bIns="30784" rtlCol="0">
            <a:spAutoFit/>
          </a:bodyPr>
          <a:lstStyle/>
          <a:p>
            <a:pPr>
              <a:lnSpc>
                <a:spcPct val="110000"/>
              </a:lnSpc>
              <a:spcBef>
                <a:spcPct val="0"/>
              </a:spcBef>
              <a:buClr>
                <a:srgbClr val="222223"/>
              </a:buClr>
              <a:defRPr/>
            </a:pPr>
            <a:r>
              <a:rPr lang="en-GB" sz="2400" b="1" kern="0" dirty="0" smtClean="0">
                <a:solidFill>
                  <a:prstClr val="white"/>
                </a:solidFill>
                <a:latin typeface="Segoe UI"/>
                <a:ea typeface="ＭＳ Ｐゴシック" charset="0"/>
              </a:rPr>
              <a:t>Walking</a:t>
            </a:r>
            <a:endParaRPr lang="en-GB" sz="2400" b="1" kern="0" dirty="0">
              <a:solidFill>
                <a:prstClr val="white"/>
              </a:solidFill>
              <a:latin typeface="Segoe UI"/>
              <a:ea typeface="ＭＳ Ｐゴシック" charset="0"/>
            </a:endParaRPr>
          </a:p>
        </p:txBody>
      </p:sp>
    </p:spTree>
    <p:extLst>
      <p:ext uri="{BB962C8B-B14F-4D97-AF65-F5344CB8AC3E}">
        <p14:creationId xmlns:p14="http://schemas.microsoft.com/office/powerpoint/2010/main" val="20606634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p:cNvGraphicFramePr>
          <p:nvPr>
            <p:extLst/>
          </p:nvPr>
        </p:nvGraphicFramePr>
        <p:xfrm>
          <a:off x="130271" y="1219439"/>
          <a:ext cx="8939589" cy="503308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172995" y="179759"/>
            <a:ext cx="8695569" cy="940587"/>
            <a:chOff x="172995" y="179759"/>
            <a:chExt cx="8695569" cy="940587"/>
          </a:xfrm>
        </p:grpSpPr>
        <p:grpSp>
          <p:nvGrpSpPr>
            <p:cNvPr id="6" name="Group 5"/>
            <p:cNvGrpSpPr/>
            <p:nvPr/>
          </p:nvGrpSpPr>
          <p:grpSpPr>
            <a:xfrm>
              <a:off x="172995" y="179759"/>
              <a:ext cx="8695569" cy="940587"/>
              <a:chOff x="172995" y="179759"/>
              <a:chExt cx="8695569" cy="940587"/>
            </a:xfrm>
          </p:grpSpPr>
          <p:sp>
            <p:nvSpPr>
              <p:cNvPr id="10" name="Hexagon 9"/>
              <p:cNvSpPr/>
              <p:nvPr/>
            </p:nvSpPr>
            <p:spPr>
              <a:xfrm>
                <a:off x="6979584" y="179759"/>
                <a:ext cx="1888980" cy="940587"/>
              </a:xfrm>
              <a:prstGeom prst="hexagon">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dirty="0"/>
              </a:p>
            </p:txBody>
          </p:sp>
          <p:sp>
            <p:nvSpPr>
              <p:cNvPr id="11" name="Rectangle 10"/>
              <p:cNvSpPr/>
              <p:nvPr/>
            </p:nvSpPr>
            <p:spPr>
              <a:xfrm>
                <a:off x="172995" y="179759"/>
                <a:ext cx="7620670" cy="940587"/>
              </a:xfrm>
              <a:prstGeom prst="rect">
                <a:avLst/>
              </a:prstGeom>
              <a:solidFill>
                <a:srgbClr val="22222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dirty="0"/>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100" y="407019"/>
                <a:ext cx="1945593" cy="486066"/>
              </a:xfrm>
              <a:prstGeom prst="rect">
                <a:avLst/>
              </a:prstGeom>
            </p:spPr>
          </p:pic>
        </p:grpSp>
        <p:sp>
          <p:nvSpPr>
            <p:cNvPr id="7" name="TextBox 6"/>
            <p:cNvSpPr txBox="1"/>
            <p:nvPr/>
          </p:nvSpPr>
          <p:spPr>
            <a:xfrm>
              <a:off x="2731375" y="453859"/>
              <a:ext cx="4583825" cy="400110"/>
            </a:xfrm>
            <a:prstGeom prst="rect">
              <a:avLst/>
            </a:prstGeom>
            <a:noFill/>
          </p:spPr>
          <p:txBody>
            <a:bodyPr wrap="square" rtlCol="0">
              <a:spAutoFit/>
            </a:bodyPr>
            <a:lstStyle/>
            <a:p>
              <a:r>
                <a:rPr lang="en-GB" sz="2000" b="1" dirty="0" smtClean="0">
                  <a:solidFill>
                    <a:schemeClr val="bg1"/>
                  </a:solidFill>
                </a:rPr>
                <a:t>Sales funnel all mode summary</a:t>
              </a:r>
            </a:p>
          </p:txBody>
        </p:sp>
      </p:grpSp>
      <p:sp>
        <p:nvSpPr>
          <p:cNvPr id="13" name="TextBox 12"/>
          <p:cNvSpPr txBox="1"/>
          <p:nvPr/>
        </p:nvSpPr>
        <p:spPr bwMode="gray">
          <a:xfrm>
            <a:off x="253840" y="6401886"/>
            <a:ext cx="8058139" cy="153888"/>
          </a:xfrm>
          <a:prstGeom prst="rect">
            <a:avLst/>
          </a:prstGeom>
          <a:noFill/>
        </p:spPr>
        <p:txBody>
          <a:bodyPr wrap="square" lIns="0" tIns="0" rIns="0" bIns="0" rtlCol="0" anchor="ctr">
            <a:spAutoFit/>
          </a:bodyPr>
          <a:lstStyle/>
          <a:p>
            <a:r>
              <a:rPr lang="en-GB" altLang="en-US" sz="1000" dirty="0" smtClean="0"/>
              <a:t>TfGM Sales Funnel </a:t>
            </a:r>
            <a:r>
              <a:rPr lang="en-GB" sz="1000" dirty="0" smtClean="0"/>
              <a:t>| </a:t>
            </a:r>
            <a:r>
              <a:rPr lang="en-GB" sz="1000" dirty="0"/>
              <a:t>Fieldwork </a:t>
            </a:r>
            <a:r>
              <a:rPr lang="en-GB" sz="1000" dirty="0" smtClean="0"/>
              <a:t>30 </a:t>
            </a:r>
            <a:r>
              <a:rPr lang="en-GB" sz="1000" dirty="0"/>
              <a:t>July </a:t>
            </a:r>
            <a:r>
              <a:rPr lang="en-GB" sz="1000" dirty="0" smtClean="0"/>
              <a:t>2018 –22 October 2018 |</a:t>
            </a:r>
            <a:endParaRPr lang="en-GB" altLang="en-US" sz="1000" dirty="0"/>
          </a:p>
        </p:txBody>
      </p:sp>
    </p:spTree>
    <p:extLst>
      <p:ext uri="{BB962C8B-B14F-4D97-AF65-F5344CB8AC3E}">
        <p14:creationId xmlns:p14="http://schemas.microsoft.com/office/powerpoint/2010/main" val="1075742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053" y="1052737"/>
            <a:ext cx="8593435" cy="720080"/>
          </a:xfrm>
        </p:spPr>
        <p:txBody>
          <a:bodyPr/>
          <a:lstStyle/>
          <a:p>
            <a:r>
              <a:rPr lang="en-GB" dirty="0" smtClean="0"/>
              <a:t>Research  </a:t>
            </a:r>
            <a:endParaRPr lang="en-GB" dirty="0"/>
          </a:p>
        </p:txBody>
      </p:sp>
      <p:pic>
        <p:nvPicPr>
          <p:cNvPr id="4" name="Picture 3"/>
          <p:cNvPicPr>
            <a:picLocks noChangeAspect="1"/>
          </p:cNvPicPr>
          <p:nvPr/>
        </p:nvPicPr>
        <p:blipFill>
          <a:blip r:embed="rId3"/>
          <a:stretch>
            <a:fillRect/>
          </a:stretch>
        </p:blipFill>
        <p:spPr>
          <a:xfrm>
            <a:off x="1041432" y="1897570"/>
            <a:ext cx="2991708" cy="3975520"/>
          </a:xfrm>
          <a:prstGeom prst="rect">
            <a:avLst/>
          </a:prstGeom>
        </p:spPr>
      </p:pic>
      <p:pic>
        <p:nvPicPr>
          <p:cNvPr id="3" name="Picture 2"/>
          <p:cNvPicPr>
            <a:picLocks noChangeAspect="1"/>
          </p:cNvPicPr>
          <p:nvPr/>
        </p:nvPicPr>
        <p:blipFill>
          <a:blip r:embed="rId4"/>
          <a:stretch>
            <a:fillRect/>
          </a:stretch>
        </p:blipFill>
        <p:spPr>
          <a:xfrm>
            <a:off x="5220072" y="1897570"/>
            <a:ext cx="2806264" cy="3975520"/>
          </a:xfrm>
          <a:prstGeom prst="rect">
            <a:avLst/>
          </a:prstGeom>
        </p:spPr>
      </p:pic>
    </p:spTree>
    <p:extLst>
      <p:ext uri="{BB962C8B-B14F-4D97-AF65-F5344CB8AC3E}">
        <p14:creationId xmlns:p14="http://schemas.microsoft.com/office/powerpoint/2010/main" val="3712341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fGM-PPT-4to3-concept1">
  <a:themeElements>
    <a:clrScheme name="Custom 3">
      <a:dk1>
        <a:sysClr val="windowText" lastClr="000000"/>
      </a:dk1>
      <a:lt1>
        <a:sysClr val="window" lastClr="FFFFFF"/>
      </a:lt1>
      <a:dk2>
        <a:srgbClr val="303A3F"/>
      </a:dk2>
      <a:lt2>
        <a:srgbClr val="EEECE1"/>
      </a:lt2>
      <a:accent1>
        <a:srgbClr val="0094BA"/>
      </a:accent1>
      <a:accent2>
        <a:srgbClr val="AA0630"/>
      </a:accent2>
      <a:accent3>
        <a:srgbClr val="73B632"/>
      </a:accent3>
      <a:accent4>
        <a:srgbClr val="DC592D"/>
      </a:accent4>
      <a:accent5>
        <a:srgbClr val="D9E9AF"/>
      </a:accent5>
      <a:accent6>
        <a:srgbClr val="A6D6CD"/>
      </a:accent6>
      <a:hlink>
        <a:srgbClr val="DC592D"/>
      </a:hlink>
      <a:folHlink>
        <a:srgbClr val="7392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odeshift 2016 - Walking Works in Greater Manchester" id="{3A2E4502-C6D4-44C9-88C4-62272162A3F1}" vid="{557EC02C-02BD-4018-88E6-FF7090C01542}"/>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orporate">
    <a:dk1>
      <a:srgbClr val="292926"/>
    </a:dk1>
    <a:lt1>
      <a:srgbClr val="FFFFFF"/>
    </a:lt1>
    <a:dk2>
      <a:srgbClr val="639EC8"/>
    </a:dk2>
    <a:lt2>
      <a:srgbClr val="292926"/>
    </a:lt2>
    <a:accent1>
      <a:srgbClr val="003E74"/>
    </a:accent1>
    <a:accent2>
      <a:srgbClr val="A5AEB6"/>
    </a:accent2>
    <a:accent3>
      <a:srgbClr val="639EC8"/>
    </a:accent3>
    <a:accent4>
      <a:srgbClr val="53534C"/>
    </a:accent4>
    <a:accent5>
      <a:srgbClr val="BE0F34"/>
    </a:accent5>
    <a:accent6>
      <a:srgbClr val="73AE57"/>
    </a:accent6>
    <a:hlink>
      <a:srgbClr val="003E74"/>
    </a:hlink>
    <a:folHlink>
      <a:srgbClr val="639EC8"/>
    </a:folHlink>
  </a:clrScheme>
  <a:fontScheme name="Ipsos MORI - TEMPLAT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48145256439F342BA9197B33E2B95A4" ma:contentTypeVersion="7" ma:contentTypeDescription="Create a new document." ma:contentTypeScope="" ma:versionID="d2f5eda46532397be3154c6462226a5c">
  <xsd:schema xmlns:xsd="http://www.w3.org/2001/XMLSchema" xmlns:xs="http://www.w3.org/2001/XMLSchema" xmlns:p="http://schemas.microsoft.com/office/2006/metadata/properties" xmlns:ns2="0adf4914-86a8-4cee-b449-5b25bed8a2ef" targetNamespace="http://schemas.microsoft.com/office/2006/metadata/properties" ma:root="true" ma:fieldsID="843dd8ffede838ee864eaf0365310aa7" ns2:_="">
    <xsd:import namespace="0adf4914-86a8-4cee-b449-5b25bed8a2e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df4914-86a8-4cee-b449-5b25bed8a2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C964AF82-DC48-4E09-BF5D-CB6C19FCA26B}">
  <ds:schemaRefs>
    <ds:schemaRef ds:uri="http://schemas.microsoft.com/sharepoint/v3/contenttype/forms"/>
  </ds:schemaRefs>
</ds:datastoreItem>
</file>

<file path=customXml/itemProps2.xml><?xml version="1.0" encoding="utf-8"?>
<ds:datastoreItem xmlns:ds="http://schemas.openxmlformats.org/officeDocument/2006/customXml" ds:itemID="{22EF3550-A23D-402A-9135-A30C62F19677}">
  <ds:schemaRefs>
    <ds:schemaRef ds:uri="http://schemas.microsoft.com/office/2006/metadata/longProperties"/>
  </ds:schemaRefs>
</ds:datastoreItem>
</file>

<file path=customXml/itemProps3.xml><?xml version="1.0" encoding="utf-8"?>
<ds:datastoreItem xmlns:ds="http://schemas.openxmlformats.org/officeDocument/2006/customXml" ds:itemID="{4F0FE183-B2A4-48EF-AD5B-0B7CB8B43DAF}"/>
</file>

<file path=customXml/itemProps4.xml><?xml version="1.0" encoding="utf-8"?>
<ds:datastoreItem xmlns:ds="http://schemas.openxmlformats.org/officeDocument/2006/customXml" ds:itemID="{B3046375-0517-4EBE-B36A-E5844B16C8FB}">
  <ds:schemaRefs>
    <ds:schemaRef ds:uri="http://purl.org/dc/dcmitype/"/>
    <ds:schemaRef ds:uri="7e878a90-c9e7-4866-915b-b0a231725374"/>
    <ds:schemaRef ds:uri="http://www.w3.org/XML/1998/namespace"/>
    <ds:schemaRef ds:uri="http://purl.org/dc/terms/"/>
    <ds:schemaRef ds:uri="http://schemas.microsoft.com/office/2006/documentManagement/types"/>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43bf7e8c-322a-46dd-b0f1-fbdd2099b13f"/>
  </ds:schemaRefs>
</ds:datastoreItem>
</file>

<file path=docProps/app.xml><?xml version="1.0" encoding="utf-8"?>
<Properties xmlns="http://schemas.openxmlformats.org/officeDocument/2006/extended-properties" xmlns:vt="http://schemas.openxmlformats.org/officeDocument/2006/docPropsVTypes">
  <Template>Modeshift 2016 - Walking Works in Greater Manchester</Template>
  <TotalTime>1200</TotalTime>
  <Words>1726</Words>
  <Application>Microsoft Office PowerPoint</Application>
  <PresentationFormat>On-screen Show (4:3)</PresentationFormat>
  <Paragraphs>165</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ＭＳ Ｐゴシック</vt:lpstr>
      <vt:lpstr>Arial</vt:lpstr>
      <vt:lpstr>Calibri</vt:lpstr>
      <vt:lpstr>Segoe UI</vt:lpstr>
      <vt:lpstr>Wingdings</vt:lpstr>
      <vt:lpstr>TfGM-PPT-4to3-concept1</vt:lpstr>
      <vt:lpstr>Walking in Greater Manchester</vt:lpstr>
      <vt:lpstr>Content  1. What do we know about walking in GM?   2. Recreational to everyday walking?   </vt:lpstr>
      <vt:lpstr>PowerPoint Presentation</vt:lpstr>
      <vt:lpstr>PowerPoint Presentation</vt:lpstr>
      <vt:lpstr>PowerPoint Presentation</vt:lpstr>
      <vt:lpstr>PowerPoint Presentation</vt:lpstr>
      <vt:lpstr>PowerPoint Presentation</vt:lpstr>
      <vt:lpstr>PowerPoint Presentation</vt:lpstr>
      <vt:lpstr>Research  </vt:lpstr>
      <vt:lpstr>Which way?</vt:lpstr>
      <vt:lpstr>PowerPoint Presentation</vt:lpstr>
    </vt:vector>
  </TitlesOfParts>
  <Company>TfGM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Walking Works in Greater Manchester</dc:title>
  <dc:creator>Carragh Teague</dc:creator>
  <cp:lastModifiedBy>Carragh Teague</cp:lastModifiedBy>
  <cp:revision>79</cp:revision>
  <cp:lastPrinted>2019-01-09T11:58:34Z</cp:lastPrinted>
  <dcterms:created xsi:type="dcterms:W3CDTF">2016-10-20T09:01:30Z</dcterms:created>
  <dcterms:modified xsi:type="dcterms:W3CDTF">2019-05-30T08:02:40Z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potlight">
    <vt:lpwstr>0</vt:lpwstr>
  </property>
  <property fmtid="{D5CDD505-2E9C-101B-9397-08002B2CF9AE}" pid="3" name="documentdescription">
    <vt:lpwstr/>
  </property>
  <property fmtid="{D5CDD505-2E9C-101B-9397-08002B2CF9AE}" pid="4" name="ContentType">
    <vt:lpwstr>GMPTE Core Brief</vt:lpwstr>
  </property>
  <property fmtid="{D5CDD505-2E9C-101B-9397-08002B2CF9AE}" pid="5" name="ContentTypeId">
    <vt:lpwstr>0x010100F48145256439F342BA9197B33E2B95A4</vt:lpwstr>
  </property>
  <property fmtid="{D5CDD505-2E9C-101B-9397-08002B2CF9AE}" pid="6" name="keywords">
    <vt:lpwstr>Core Brief</vt:lpwstr>
  </property>
  <property fmtid="{D5CDD505-2E9C-101B-9397-08002B2CF9AE}" pid="7" name="authorname">
    <vt:lpwstr>Emma Flinn</vt:lpwstr>
  </property>
  <property fmtid="{D5CDD505-2E9C-101B-9397-08002B2CF9AE}" pid="8" name="documentpublished">
    <vt:lpwstr>2011-02-21T00:00:00Z</vt:lpwstr>
  </property>
  <property fmtid="{D5CDD505-2E9C-101B-9397-08002B2CF9AE}" pid="9" name="Order">
    <vt:r8>3400</vt:r8>
  </property>
  <property fmtid="{D5CDD505-2E9C-101B-9397-08002B2CF9AE}" pid="10" name="TemplateUrl">
    <vt:lpwstr/>
  </property>
  <property fmtid="{D5CDD505-2E9C-101B-9397-08002B2CF9AE}" pid="11" name="xd_Signature">
    <vt:bool>false</vt:bool>
  </property>
  <property fmtid="{D5CDD505-2E9C-101B-9397-08002B2CF9AE}" pid="12" name="xd_ProgID">
    <vt:lpwstr/>
  </property>
</Properties>
</file>