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769" r:id="rId2"/>
  </p:sldMasterIdLst>
  <p:notesMasterIdLst>
    <p:notesMasterId r:id="rId13"/>
  </p:notesMasterIdLst>
  <p:handoutMasterIdLst>
    <p:handoutMasterId r:id="rId14"/>
  </p:handoutMasterIdLst>
  <p:sldIdLst>
    <p:sldId id="352" r:id="rId3"/>
    <p:sldId id="399" r:id="rId4"/>
    <p:sldId id="426" r:id="rId5"/>
    <p:sldId id="427" r:id="rId6"/>
    <p:sldId id="421" r:id="rId7"/>
    <p:sldId id="422" r:id="rId8"/>
    <p:sldId id="429" r:id="rId9"/>
    <p:sldId id="428" r:id="rId10"/>
    <p:sldId id="425" r:id="rId11"/>
    <p:sldId id="418" r:id="rId12"/>
  </p:sldIdLst>
  <p:sldSz cx="12192000" cy="6858000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0246D"/>
    <a:srgbClr val="8C63A5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8" autoAdjust="0"/>
    <p:restoredTop sz="80292" autoAdjust="0"/>
  </p:normalViewPr>
  <p:slideViewPr>
    <p:cSldViewPr snapToGrid="0">
      <p:cViewPr varScale="1">
        <p:scale>
          <a:sx n="59" d="100"/>
          <a:sy n="59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5957D-93BE-4FD7-885E-7D1F72E201C6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E864E-B9B1-4680-8719-6F8B7E5F41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3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38E32-2053-45EF-B2BB-6B82FF4A3AE5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293D8-5871-472A-8472-EB7DD341FE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8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>
                <a:latin typeface="Co Text" panose="020B0603060202020204" pitchFamily="34" charset="0"/>
                <a:cs typeface="Co Text" panose="020B0603060202020204" pitchFamily="34" charset="0"/>
              </a:rPr>
              <a:t>£2m investment into Sport and Physical Activity at a Greater Manchester level, which aligns with GM Moving Priorities and is transformational in its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10A963-2E47-45AF-B01D-6764D04001E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02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have a collective</a:t>
            </a:r>
            <a:r>
              <a:rPr lang="en-GB" baseline="0" dirty="0" smtClean="0"/>
              <a:t> ambition with </a:t>
            </a:r>
            <a:r>
              <a:rPr lang="en-GB" baseline="0" dirty="0" smtClean="0"/>
              <a:t>partners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93D8-5871-472A-8472-EB7DD341FEE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9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>
                <a:latin typeface="Co Text" panose="020B0603060202020204" pitchFamily="34" charset="0"/>
                <a:cs typeface="Co Text" panose="020B0603060202020204" pitchFamily="34" charset="0"/>
              </a:rPr>
              <a:t>£2m investment into Sport and Physical Activity at a Greater Manchester level, which aligns with GM Moving Priorities and is transformational in its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10A963-2E47-45AF-B01D-6764D04001E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484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81DF7-1B81-4D1D-B7B2-6B644C5B007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6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National Data…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93D8-5871-472A-8472-EB7DD341FEE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675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HelveticaNeue LT 45 Light" charset="0"/>
                <a:ea typeface="MS PGothic" charset="0"/>
              </a:rPr>
              <a:t>Because in GM</a:t>
            </a:r>
            <a:endParaRPr lang="en-US" dirty="0">
              <a:latin typeface="HelveticaNeue LT 45 Light" charset="0"/>
              <a:ea typeface="MS PGothic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Neue LT 45 Light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1A621D0-0F50-E642-831D-A769BDF62468}" type="slidenum">
              <a:rPr lang="en-GB"/>
              <a:pPr eaLnBrk="1" hangingPunct="1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990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transformational change principles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Person and community centred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Test and learn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Community</a:t>
            </a:r>
            <a:r>
              <a:rPr lang="en-US" sz="1200" baseline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led informal walking opportunities and walking events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including the GM Walking Festival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r>
              <a:rPr lang="en-GB" dirty="0" smtClean="0"/>
              <a:t>Most people agree that</a:t>
            </a:r>
          </a:p>
          <a:p>
            <a:endParaRPr lang="en-GB" dirty="0" smtClean="0"/>
          </a:p>
          <a:p>
            <a:pPr marL="171450" indent="-171450">
              <a:buFontTx/>
              <a:buChar char="-"/>
            </a:pPr>
            <a:r>
              <a:rPr lang="en-GB" dirty="0" smtClean="0"/>
              <a:t>Walking can help connect people with environment, their community and each other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Health and</a:t>
            </a:r>
            <a:r>
              <a:rPr lang="en-GB" baseline="0" dirty="0" smtClean="0"/>
              <a:t> social benefits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Economic and environmental benefits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93D8-5871-472A-8472-EB7DD341FEE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94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Connect to Chris</a:t>
            </a:r>
            <a:r>
              <a:rPr lang="en-GB" baseline="0" dirty="0" smtClean="0"/>
              <a:t> Boardman’s Made to Move through TfGM and the GM Alliance </a:t>
            </a:r>
          </a:p>
          <a:p>
            <a:endParaRPr lang="en-GB" baseline="0" dirty="0" smtClean="0"/>
          </a:p>
          <a:p>
            <a:r>
              <a:rPr lang="en-GB" dirty="0" smtClean="0"/>
              <a:t>organisations</a:t>
            </a:r>
            <a:r>
              <a:rPr lang="en-GB" baseline="0" dirty="0" smtClean="0"/>
              <a:t> or social enterprises, community groups delivering walking or with an interest in walking</a:t>
            </a:r>
          </a:p>
          <a:p>
            <a:endParaRPr lang="en-GB" baseline="0" dirty="0" smtClean="0"/>
          </a:p>
          <a:p>
            <a:r>
              <a:rPr lang="en-GB" baseline="0" dirty="0" smtClean="0"/>
              <a:t>Missing - workplaces</a:t>
            </a:r>
            <a:endParaRPr lang="en-GB" dirty="0" smtClean="0"/>
          </a:p>
          <a:p>
            <a:r>
              <a:rPr lang="en-GB" dirty="0" smtClean="0"/>
              <a:t>Work with</a:t>
            </a:r>
            <a:r>
              <a:rPr lang="en-GB" baseline="0" dirty="0" smtClean="0"/>
              <a:t>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GM Alliance </a:t>
            </a:r>
          </a:p>
          <a:p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 alongside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WalkRide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GM</a:t>
            </a:r>
          </a:p>
          <a:p>
            <a:endParaRPr lang="en-GB" dirty="0" smtClean="0"/>
          </a:p>
          <a:p>
            <a:r>
              <a:rPr lang="en-GB" dirty="0" smtClean="0"/>
              <a:t>,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93D8-5871-472A-8472-EB7DD341FEE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328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293D8-5871-472A-8472-EB7DD341FEE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4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B1A4-4C33-4FB2-A7AB-55014BB679DC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E27E-8240-47FD-91E7-D17A18460318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7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AF7E-188F-4710-8C08-7074D9CACADB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88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B1A4-4C33-4FB2-A7AB-55014BB679D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88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1C46-062C-4D02-8E06-0C2F5E94F0E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83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EE83-0F00-45BB-90AA-15CB0C495F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00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297E-87F3-4597-A07A-1B7240708A3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81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7F8-23A2-4712-B4EA-70B1B12245B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73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D15A-ACDE-46FC-9B6A-62E162DD514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29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E488-BD6A-463A-A8A8-222928C2D9E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24AD-B3A2-48ED-8194-B7BED657D5C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0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1C46-062C-4D02-8E06-0C2F5E94F0E3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8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0F9B-D9B1-4986-8458-CE781C9E68B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920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E27E-8240-47FD-91E7-D17A1846031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18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AF7E-188F-4710-8C08-7074D9CACAD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6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EE83-0F00-45BB-90AA-15CB0C495FDD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3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297E-87F3-4597-A07A-1B7240708A3B}" type="datetime1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6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07F8-23A2-4712-B4EA-70B1B12245BF}" type="datetime1">
              <a:rPr lang="en-GB" smtClean="0"/>
              <a:t>29/05/2019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78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D15A-ACDE-46FC-9B6A-62E162DD514B}" type="datetime1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1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E488-BD6A-463A-A8A8-222928C2D9E4}" type="datetime1">
              <a:rPr lang="en-GB" smtClean="0"/>
              <a:t>29/05/2019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24AD-B3A2-48ED-8194-B7BED657D5C5}" type="datetime1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85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0F9B-D9B1-4986-8458-CE781C9E68B5}" type="datetime1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#GMMoving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1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8F55-7500-4803-ACAB-2D5EA3C97AA9}" type="datetime1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BBCE1-9878-4017-9D56-5E137A8C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9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8F55-7500-4803-ACAB-2D5EA3C97AA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29/05/2019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#GMMoving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BBCE1-9878-4017-9D56-5E137A8C69E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29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mmoving.co.u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info@gmmoving.co.uk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947057"/>
            <a:ext cx="111317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Greater Manchester: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A 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Walking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Region</a:t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</a:b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/>
            </a:r>
            <a:b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</a:br>
            <a:r>
              <a:rPr lang="en-GB" sz="4000" dirty="0" smtClean="0">
                <a:solidFill>
                  <a:schemeClr val="bg1"/>
                </a:solidFill>
                <a:latin typeface="Calibri" panose="020F0502020204030204"/>
              </a:rPr>
              <a:t>The Greater Manchester Moving Walking Programme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Louis</a:t>
            </a:r>
            <a:r>
              <a:rPr lang="en-GB" sz="4000" b="1" dirty="0" smtClean="0">
                <a:solidFill>
                  <a:schemeClr val="bg1"/>
                </a:solidFill>
                <a:latin typeface="Calibri" panose="020F0502020204030204"/>
              </a:rPr>
              <a:t>e Robbins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GM</a:t>
            </a:r>
            <a:r>
              <a:rPr kumimoji="0" lang="en-GB" sz="4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 Moving Walking Programme Lead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baseline="0" dirty="0" smtClean="0">
                <a:solidFill>
                  <a:schemeClr val="bg1"/>
                </a:solidFill>
                <a:latin typeface="Calibri" panose="020F0502020204030204"/>
              </a:rPr>
              <a:t>30</a:t>
            </a:r>
            <a:r>
              <a:rPr lang="en-GB" sz="4000" b="1" baseline="30000" dirty="0" smtClean="0">
                <a:solidFill>
                  <a:schemeClr val="bg1"/>
                </a:solidFill>
                <a:latin typeface="Calibri" panose="020F0502020204030204"/>
              </a:rPr>
              <a:t>th</a:t>
            </a:r>
            <a:r>
              <a:rPr lang="en-GB" sz="4000" b="1" dirty="0" smtClean="0">
                <a:solidFill>
                  <a:schemeClr val="bg1"/>
                </a:solidFill>
                <a:latin typeface="Calibri" panose="020F0502020204030204"/>
              </a:rPr>
              <a:t> May 2019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573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09" y="1565998"/>
            <a:ext cx="11478491" cy="4940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Greater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Manchester Moving Walking Programme</a:t>
            </a:r>
          </a:p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Louise Robbins </a:t>
            </a:r>
          </a:p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07740 883080</a:t>
            </a:r>
          </a:p>
          <a:p>
            <a:pPr marL="0" indent="0"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info@gmmoving.co.uk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@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GMMoving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 #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GMWalking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Sign up for the GM Walking Voice Network to hear more about our work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8709" y="24043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Get Involved - </a:t>
            </a:r>
            <a:r>
              <a:rPr lang="en-GB" sz="40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Contact </a:t>
            </a:r>
            <a:r>
              <a:rPr lang="en-GB" sz="40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 </a:t>
            </a:r>
            <a:endParaRPr lang="en-GB" sz="4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055077" y="5787472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21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37309"/>
            <a:ext cx="9144000" cy="2881745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Greater </a:t>
            </a:r>
            <a:r>
              <a:rPr lang="en-GB" sz="32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Manchester: </a:t>
            </a:r>
            <a:r>
              <a:rPr lang="en-GB" sz="32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GB" sz="32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Walking</a:t>
            </a:r>
            <a:r>
              <a:rPr lang="en-GB" sz="32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32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</a:t>
            </a:r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dirty="0" smtClean="0">
                <a:solidFill>
                  <a:schemeClr val="accent2"/>
                </a:solidFill>
              </a:rPr>
              <a:t/>
            </a:r>
            <a:br>
              <a:rPr lang="en-GB" sz="2400" b="1" dirty="0" smtClean="0">
                <a:solidFill>
                  <a:schemeClr val="accent2"/>
                </a:solidFill>
              </a:rPr>
            </a:br>
            <a:r>
              <a:rPr lang="en-GB" sz="2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‘aims </a:t>
            </a:r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</a:rPr>
              <a:t>to empower a movement through the creation of a walking culture on a scale not seen anywhere else, where walking becomes a normal part of everyday </a:t>
            </a:r>
            <a:r>
              <a:rPr lang="en-GB" sz="2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life’</a:t>
            </a:r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94766"/>
            <a:ext cx="9144000" cy="1655762"/>
          </a:xfrm>
        </p:spPr>
        <p:txBody>
          <a:bodyPr/>
          <a:lstStyle/>
          <a:p>
            <a:r>
              <a:rPr lang="en-GB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‘where </a:t>
            </a:r>
            <a:r>
              <a:rPr lang="en-GB" i="1" dirty="0">
                <a:latin typeface="Verdana" panose="020B0604030504040204" pitchFamily="34" charset="0"/>
                <a:ea typeface="Verdana" panose="020B0604030504040204" pitchFamily="34" charset="0"/>
              </a:rPr>
              <a:t>walking becomes a cultural norm and the first choice for </a:t>
            </a:r>
            <a:r>
              <a:rPr lang="en-GB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travel’</a:t>
            </a:r>
            <a:endParaRPr lang="en-GB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055077" y="5787472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1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055077" y="5787472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446" y="1309434"/>
            <a:ext cx="109858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GM Moving Strategy: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vision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 investing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 physical activity to realise the ambition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of getting 75% of the population to be active or fairly active by 2025.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Made to Move: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make walking and cycling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natural choice for short journeys by investing in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infrastructure. 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Greater Manchester Health &amp; Social Care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Partnership: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developed their Population Health Plan - key theme increasing physical activity levels using whole system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approaches.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5077" y="470736"/>
            <a:ext cx="10227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GB" sz="36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GM Walking </a:t>
            </a:r>
            <a:r>
              <a:rPr lang="en-GB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en-GB" sz="36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rogramme supports: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977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150929" cy="107101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do we mean by walking? </a:t>
            </a:r>
            <a:endParaRPr lang="en-GB" sz="4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529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Walking for leisure in a formal walking group, as an individual or informally with a friend(s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0" lvl="0" indent="0">
              <a:buNone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Build walking into everyday routines such as a lunchtime walk at work or a ‘daily mile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</a:rPr>
              <a:t>’</a:t>
            </a:r>
          </a:p>
          <a:p>
            <a:pPr marL="0" lvl="0" indent="0">
              <a:buNone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Functional walking, such as when going shopping 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Active travel – walking to get from A to B i.e. walking to work or school.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055077" y="5787472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7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Sport Engl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444" y="373647"/>
            <a:ext cx="13255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7F7349-888D-46C2-9475-956B4CE71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0705" y="110531"/>
            <a:ext cx="982834" cy="9199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32" y="1367734"/>
            <a:ext cx="7086600" cy="52292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36145" y="3048000"/>
            <a:ext cx="1219200" cy="2078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173465" y="3636372"/>
            <a:ext cx="1838036" cy="2586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7537" y="4321430"/>
            <a:ext cx="1295400" cy="7361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8342" y="4027160"/>
            <a:ext cx="2714625" cy="23995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852400" y="3952098"/>
            <a:ext cx="2732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Economic Groups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7443" y="1168555"/>
            <a:ext cx="1964783" cy="39835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98697" y="1190666"/>
            <a:ext cx="1918709" cy="223670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3718" y="3875140"/>
            <a:ext cx="2819864" cy="281236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8968145" y="3954895"/>
            <a:ext cx="2732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06444" y="1109182"/>
            <a:ext cx="1918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6161" y="1591618"/>
            <a:ext cx="2238845" cy="20994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186161" y="1591617"/>
            <a:ext cx="2238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9E6B334-E5E2-4CA6-8F20-083357800175}"/>
              </a:ext>
            </a:extLst>
          </p:cNvPr>
          <p:cNvSpPr txBox="1">
            <a:spLocks/>
          </p:cNvSpPr>
          <p:nvPr/>
        </p:nvSpPr>
        <p:spPr>
          <a:xfrm>
            <a:off x="366963" y="85188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solidFill>
                  <a:srgbClr val="B8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Lives Data shows…</a:t>
            </a:r>
            <a:endParaRPr lang="en-GB" sz="5400" b="1" dirty="0">
              <a:solidFill>
                <a:srgbClr val="B834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9856" y="942696"/>
            <a:ext cx="6888143" cy="18821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1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Infographics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09937" y="2028906"/>
            <a:ext cx="7840259" cy="3717234"/>
          </a:xfrm>
          <a:prstGeom prst="rect">
            <a:avLst/>
          </a:prstGeom>
        </p:spPr>
      </p:pic>
      <p:sp>
        <p:nvSpPr>
          <p:cNvPr id="10245" name="Title 1"/>
          <p:cNvSpPr>
            <a:spLocks noGrp="1"/>
          </p:cNvSpPr>
          <p:nvPr>
            <p:ph type="ctrTitle" idx="4294967295"/>
          </p:nvPr>
        </p:nvSpPr>
        <p:spPr>
          <a:xfrm>
            <a:off x="1463486" y="185739"/>
            <a:ext cx="4086225" cy="623887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chemeClr val="bg1"/>
                </a:solidFill>
                <a:ea typeface="MS PGothic" charset="0"/>
              </a:rPr>
              <a:t>levels of activity</a:t>
            </a:r>
            <a:endParaRPr lang="en-GB" sz="3600" b="1" dirty="0">
              <a:solidFill>
                <a:schemeClr val="bg1"/>
              </a:solidFill>
              <a:ea typeface="MS PGothic" charset="0"/>
            </a:endParaRPr>
          </a:p>
        </p:txBody>
      </p:sp>
      <p:sp>
        <p:nvSpPr>
          <p:cNvPr id="10248" name="Rectangle 35"/>
          <p:cNvSpPr>
            <a:spLocks noChangeArrowheads="1"/>
          </p:cNvSpPr>
          <p:nvPr/>
        </p:nvSpPr>
        <p:spPr bwMode="auto">
          <a:xfrm>
            <a:off x="5171417" y="3717869"/>
            <a:ext cx="1871663" cy="7921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12.3</a:t>
            </a: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0249" name="Rectangle 36"/>
          <p:cNvSpPr>
            <a:spLocks noChangeArrowheads="1"/>
          </p:cNvSpPr>
          <p:nvPr/>
        </p:nvSpPr>
        <p:spPr bwMode="auto">
          <a:xfrm>
            <a:off x="7666228" y="3696603"/>
            <a:ext cx="1873250" cy="7921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60.6</a:t>
            </a: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510103" y="3707236"/>
            <a:ext cx="1871663" cy="7921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27.1</a:t>
            </a: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466247" y="4747791"/>
            <a:ext cx="20339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sz="1400" dirty="0">
              <a:solidFill>
                <a:srgbClr val="43A8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1400" dirty="0">
                <a:solidFill>
                  <a:srgbClr val="B8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did less than 30 minutes a week</a:t>
            </a:r>
          </a:p>
        </p:txBody>
      </p:sp>
      <p:sp>
        <p:nvSpPr>
          <p:cNvPr id="10252" name="Rectangle 37"/>
          <p:cNvSpPr>
            <a:spLocks noChangeArrowheads="1"/>
          </p:cNvSpPr>
          <p:nvPr/>
        </p:nvSpPr>
        <p:spPr bwMode="auto">
          <a:xfrm>
            <a:off x="4854774" y="4737157"/>
            <a:ext cx="19976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1400" dirty="0">
                <a:solidFill>
                  <a:srgbClr val="008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were fairly active but didn’t</a:t>
            </a:r>
            <a:r>
              <a:rPr lang="en-GB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reach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150 minutes a week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276844" y="4737152"/>
            <a:ext cx="2448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sz="1400" dirty="0">
              <a:solidFill>
                <a:srgbClr val="43A8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8CCD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1.35m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did 150 minutes</a:t>
            </a:r>
          </a:p>
          <a:p>
            <a:pPr algn="ctr"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or more a week</a:t>
            </a:r>
          </a:p>
        </p:txBody>
      </p:sp>
      <p:pic>
        <p:nvPicPr>
          <p:cNvPr id="15" name="Picture 8" descr="Sport Engla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622" y="185739"/>
            <a:ext cx="13255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7F7349-888D-46C2-9475-956B4CE713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1350" y="809626"/>
            <a:ext cx="982834" cy="91993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59E6B334-E5E2-4CA6-8F20-083357800175}"/>
              </a:ext>
            </a:extLst>
          </p:cNvPr>
          <p:cNvSpPr txBox="1">
            <a:spLocks/>
          </p:cNvSpPr>
          <p:nvPr/>
        </p:nvSpPr>
        <p:spPr>
          <a:xfrm>
            <a:off x="163022" y="45495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rgbClr val="B834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…and in Greater Manchester</a:t>
            </a:r>
          </a:p>
        </p:txBody>
      </p:sp>
    </p:spTree>
    <p:extLst>
      <p:ext uri="{BB962C8B-B14F-4D97-AF65-F5344CB8AC3E}">
        <p14:creationId xmlns:p14="http://schemas.microsoft.com/office/powerpoint/2010/main" val="8516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97128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GM Moving Walking Programme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>
          <a:xfrm>
            <a:off x="1564681" y="2040464"/>
            <a:ext cx="8582088" cy="850481"/>
          </a:xfrm>
          <a:custGeom>
            <a:avLst/>
            <a:gdLst>
              <a:gd name="connsiteX0" fmla="*/ 0 w 8582088"/>
              <a:gd name="connsiteY0" fmla="*/ 0 h 734797"/>
              <a:gd name="connsiteX1" fmla="*/ 8582088 w 8582088"/>
              <a:gd name="connsiteY1" fmla="*/ 0 h 734797"/>
              <a:gd name="connsiteX2" fmla="*/ 8582088 w 8582088"/>
              <a:gd name="connsiteY2" fmla="*/ 734797 h 734797"/>
              <a:gd name="connsiteX3" fmla="*/ 0 w 8582088"/>
              <a:gd name="connsiteY3" fmla="*/ 734797 h 734797"/>
              <a:gd name="connsiteX4" fmla="*/ 0 w 8582088"/>
              <a:gd name="connsiteY4" fmla="*/ 0 h 734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82088" h="734797">
                <a:moveTo>
                  <a:pt x="0" y="0"/>
                </a:moveTo>
                <a:lnTo>
                  <a:pt x="8582088" y="0"/>
                </a:lnTo>
                <a:lnTo>
                  <a:pt x="8582088" y="734797"/>
                </a:lnTo>
                <a:lnTo>
                  <a:pt x="0" y="734797"/>
                </a:lnTo>
                <a:lnTo>
                  <a:pt x="0" y="0"/>
                </a:lnTo>
                <a:close/>
              </a:path>
            </a:pathLst>
          </a:custGeom>
          <a:solidFill>
            <a:srgbClr val="8C63A5">
              <a:alpha val="74902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focus on inactive populations – across the </a:t>
            </a:r>
            <a:r>
              <a:rPr lang="en-US" sz="200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lifecourse</a:t>
            </a:r>
            <a:endParaRPr lang="en-US" sz="2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Engagement, person </a:t>
            </a:r>
            <a:r>
              <a:rPr lang="en-US" sz="200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centred</a:t>
            </a:r>
            <a:endParaRPr lang="en-US" sz="2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981122" y="4102679"/>
            <a:ext cx="1714183" cy="1081849"/>
          </a:xfrm>
          <a:custGeom>
            <a:avLst/>
            <a:gdLst>
              <a:gd name="connsiteX0" fmla="*/ 0 w 1714183"/>
              <a:gd name="connsiteY0" fmla="*/ 0 h 1081849"/>
              <a:gd name="connsiteX1" fmla="*/ 1714183 w 1714183"/>
              <a:gd name="connsiteY1" fmla="*/ 0 h 1081849"/>
              <a:gd name="connsiteX2" fmla="*/ 1714183 w 1714183"/>
              <a:gd name="connsiteY2" fmla="*/ 1081849 h 1081849"/>
              <a:gd name="connsiteX3" fmla="*/ 0 w 1714183"/>
              <a:gd name="connsiteY3" fmla="*/ 1081849 h 1081849"/>
              <a:gd name="connsiteX4" fmla="*/ 0 w 1714183"/>
              <a:gd name="connsiteY4" fmla="*/ 0 h 1081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4183" h="1081849">
                <a:moveTo>
                  <a:pt x="0" y="0"/>
                </a:moveTo>
                <a:lnTo>
                  <a:pt x="1714183" y="0"/>
                </a:lnTo>
                <a:lnTo>
                  <a:pt x="1714183" y="1081849"/>
                </a:lnTo>
                <a:lnTo>
                  <a:pt x="0" y="1081849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Voice for Walking 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9067" y="4120841"/>
            <a:ext cx="1601100" cy="1071767"/>
          </a:xfrm>
          <a:custGeom>
            <a:avLst/>
            <a:gdLst>
              <a:gd name="connsiteX0" fmla="*/ 0 w 1601100"/>
              <a:gd name="connsiteY0" fmla="*/ 0 h 1071767"/>
              <a:gd name="connsiteX1" fmla="*/ 1601100 w 1601100"/>
              <a:gd name="connsiteY1" fmla="*/ 0 h 1071767"/>
              <a:gd name="connsiteX2" fmla="*/ 1601100 w 1601100"/>
              <a:gd name="connsiteY2" fmla="*/ 1071767 h 1071767"/>
              <a:gd name="connsiteX3" fmla="*/ 0 w 1601100"/>
              <a:gd name="connsiteY3" fmla="*/ 1071767 h 1071767"/>
              <a:gd name="connsiteX4" fmla="*/ 0 w 1601100"/>
              <a:gd name="connsiteY4" fmla="*/ 0 h 107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1100" h="1071767">
                <a:moveTo>
                  <a:pt x="0" y="0"/>
                </a:moveTo>
                <a:lnTo>
                  <a:pt x="1601100" y="0"/>
                </a:lnTo>
                <a:lnTo>
                  <a:pt x="1601100" y="1071767"/>
                </a:lnTo>
                <a:lnTo>
                  <a:pt x="0" y="10717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Resources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Website digital</a:t>
            </a:r>
            <a:endPara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053452" y="4116134"/>
            <a:ext cx="1678255" cy="1115837"/>
          </a:xfrm>
          <a:custGeom>
            <a:avLst/>
            <a:gdLst>
              <a:gd name="connsiteX0" fmla="*/ 0 w 1678255"/>
              <a:gd name="connsiteY0" fmla="*/ 0 h 1115837"/>
              <a:gd name="connsiteX1" fmla="*/ 1678255 w 1678255"/>
              <a:gd name="connsiteY1" fmla="*/ 0 h 1115837"/>
              <a:gd name="connsiteX2" fmla="*/ 1678255 w 1678255"/>
              <a:gd name="connsiteY2" fmla="*/ 1115837 h 1115837"/>
              <a:gd name="connsiteX3" fmla="*/ 0 w 1678255"/>
              <a:gd name="connsiteY3" fmla="*/ 1115837 h 1115837"/>
              <a:gd name="connsiteX4" fmla="*/ 0 w 1678255"/>
              <a:gd name="connsiteY4" fmla="*/ 0 h 111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8255" h="1115837">
                <a:moveTo>
                  <a:pt x="0" y="0"/>
                </a:moveTo>
                <a:lnTo>
                  <a:pt x="1678255" y="0"/>
                </a:lnTo>
                <a:lnTo>
                  <a:pt x="1678255" y="1115837"/>
                </a:lnTo>
                <a:lnTo>
                  <a:pt x="0" y="111583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Walking Campaign</a:t>
            </a:r>
            <a:endPara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8820168" y="4090756"/>
            <a:ext cx="1705329" cy="1071478"/>
          </a:xfrm>
          <a:custGeom>
            <a:avLst/>
            <a:gdLst>
              <a:gd name="connsiteX0" fmla="*/ 0 w 1705329"/>
              <a:gd name="connsiteY0" fmla="*/ 0 h 1071478"/>
              <a:gd name="connsiteX1" fmla="*/ 1705329 w 1705329"/>
              <a:gd name="connsiteY1" fmla="*/ 0 h 1071478"/>
              <a:gd name="connsiteX2" fmla="*/ 1705329 w 1705329"/>
              <a:gd name="connsiteY2" fmla="*/ 1071478 h 1071478"/>
              <a:gd name="connsiteX3" fmla="*/ 0 w 1705329"/>
              <a:gd name="connsiteY3" fmla="*/ 1071478 h 1071478"/>
              <a:gd name="connsiteX4" fmla="*/ 0 w 1705329"/>
              <a:gd name="connsiteY4" fmla="*/ 0 h 107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5329" h="1071478">
                <a:moveTo>
                  <a:pt x="0" y="0"/>
                </a:moveTo>
                <a:lnTo>
                  <a:pt x="1705329" y="0"/>
                </a:lnTo>
                <a:lnTo>
                  <a:pt x="1705329" y="1071478"/>
                </a:lnTo>
                <a:lnTo>
                  <a:pt x="0" y="1071478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Champions</a:t>
            </a:r>
            <a:endPara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1791" y="5329503"/>
            <a:ext cx="10748330" cy="549010"/>
          </a:xfrm>
          <a:custGeom>
            <a:avLst/>
            <a:gdLst>
              <a:gd name="connsiteX0" fmla="*/ 0 w 10748330"/>
              <a:gd name="connsiteY0" fmla="*/ 0 h 549010"/>
              <a:gd name="connsiteX1" fmla="*/ 10748330 w 10748330"/>
              <a:gd name="connsiteY1" fmla="*/ 0 h 549010"/>
              <a:gd name="connsiteX2" fmla="*/ 10748330 w 10748330"/>
              <a:gd name="connsiteY2" fmla="*/ 549010 h 549010"/>
              <a:gd name="connsiteX3" fmla="*/ 0 w 10748330"/>
              <a:gd name="connsiteY3" fmla="*/ 549010 h 549010"/>
              <a:gd name="connsiteX4" fmla="*/ 0 w 10748330"/>
              <a:gd name="connsiteY4" fmla="*/ 0 h 54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48330" h="549010">
                <a:moveTo>
                  <a:pt x="0" y="0"/>
                </a:moveTo>
                <a:lnTo>
                  <a:pt x="10748330" y="0"/>
                </a:lnTo>
                <a:lnTo>
                  <a:pt x="10748330" y="549010"/>
                </a:lnTo>
                <a:lnTo>
                  <a:pt x="0" y="54901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Enablers – workforce training, evaluation, insight, marketing &amp; communications </a:t>
            </a:r>
            <a:endParaRPr lang="en-US" sz="20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087223" y="3052305"/>
            <a:ext cx="7537003" cy="907176"/>
          </a:xfrm>
          <a:custGeom>
            <a:avLst/>
            <a:gdLst>
              <a:gd name="connsiteX0" fmla="*/ 0 w 7537003"/>
              <a:gd name="connsiteY0" fmla="*/ 0 h 907176"/>
              <a:gd name="connsiteX1" fmla="*/ 7537003 w 7537003"/>
              <a:gd name="connsiteY1" fmla="*/ 0 h 907176"/>
              <a:gd name="connsiteX2" fmla="*/ 7537003 w 7537003"/>
              <a:gd name="connsiteY2" fmla="*/ 907176 h 907176"/>
              <a:gd name="connsiteX3" fmla="*/ 0 w 7537003"/>
              <a:gd name="connsiteY3" fmla="*/ 907176 h 907176"/>
              <a:gd name="connsiteX4" fmla="*/ 0 w 7537003"/>
              <a:gd name="connsiteY4" fmla="*/ 0 h 907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7003" h="907176">
                <a:moveTo>
                  <a:pt x="0" y="0"/>
                </a:moveTo>
                <a:lnTo>
                  <a:pt x="7537003" y="0"/>
                </a:lnTo>
                <a:lnTo>
                  <a:pt x="7537003" y="907176"/>
                </a:lnTo>
                <a:lnTo>
                  <a:pt x="0" y="907176"/>
                </a:lnTo>
                <a:lnTo>
                  <a:pt x="0" y="0"/>
                </a:lnTo>
                <a:close/>
              </a:path>
            </a:pathLst>
          </a:custGeom>
          <a:solidFill>
            <a:srgbClr val="F0246D">
              <a:alpha val="74902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Community led informal and formal walking opportunities and mass walking events</a:t>
            </a:r>
          </a:p>
        </p:txBody>
      </p:sp>
      <p:sp>
        <p:nvSpPr>
          <p:cNvPr id="16" name="Freeform 15"/>
          <p:cNvSpPr/>
          <p:nvPr/>
        </p:nvSpPr>
        <p:spPr>
          <a:xfrm>
            <a:off x="7008818" y="4074888"/>
            <a:ext cx="1561981" cy="1100153"/>
          </a:xfrm>
          <a:custGeom>
            <a:avLst/>
            <a:gdLst>
              <a:gd name="connsiteX0" fmla="*/ 0 w 1561981"/>
              <a:gd name="connsiteY0" fmla="*/ 0 h 1100153"/>
              <a:gd name="connsiteX1" fmla="*/ 1561981 w 1561981"/>
              <a:gd name="connsiteY1" fmla="*/ 0 h 1100153"/>
              <a:gd name="connsiteX2" fmla="*/ 1561981 w 1561981"/>
              <a:gd name="connsiteY2" fmla="*/ 1100153 h 1100153"/>
              <a:gd name="connsiteX3" fmla="*/ 0 w 1561981"/>
              <a:gd name="connsiteY3" fmla="*/ 1100153 h 1100153"/>
              <a:gd name="connsiteX4" fmla="*/ 0 w 1561981"/>
              <a:gd name="connsiteY4" fmla="*/ 0 h 110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1981" h="1100153">
                <a:moveTo>
                  <a:pt x="0" y="0"/>
                </a:moveTo>
                <a:lnTo>
                  <a:pt x="1561981" y="0"/>
                </a:lnTo>
                <a:lnTo>
                  <a:pt x="1561981" y="1100153"/>
                </a:lnTo>
                <a:lnTo>
                  <a:pt x="0" y="1100153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Daily Mile</a:t>
            </a:r>
            <a:endParaRPr lang="en-US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50148"/>
            <a:ext cx="2498020" cy="64505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568213" y="6050148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62027" y="1357131"/>
            <a:ext cx="9867900" cy="511698"/>
          </a:xfrm>
          <a:prstGeom prst="rect">
            <a:avLst/>
          </a:prstGeom>
          <a:solidFill>
            <a:srgbClr val="00B050">
              <a:alpha val="7098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Supporting GM Moving </a:t>
            </a: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GMCA and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Population Health strategic aims</a:t>
            </a:r>
            <a:endPara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GM Walking Ambition</a:t>
            </a:r>
            <a:r>
              <a:rPr lang="en-GB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GB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dirty="0">
              <a:solidFill>
                <a:schemeClr val="accent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494773"/>
            <a:ext cx="10515600" cy="277968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DCC37B-CD85-49AF-987B-D79982AD0CD5}"/>
              </a:ext>
            </a:extLst>
          </p:cNvPr>
          <p:cNvCxnSpPr>
            <a:cxnSpLocks/>
          </p:cNvCxnSpPr>
          <p:nvPr/>
        </p:nvCxnSpPr>
        <p:spPr>
          <a:xfrm>
            <a:off x="1055077" y="5787472"/>
            <a:ext cx="10100603" cy="0"/>
          </a:xfrm>
          <a:prstGeom prst="line">
            <a:avLst/>
          </a:prstGeom>
          <a:ln>
            <a:solidFill>
              <a:srgbClr val="6D6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3E2A687-A01D-4FD8-A336-6A4ECA98E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6" y="6033819"/>
            <a:ext cx="2498020" cy="6450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07446" y="6075052"/>
            <a:ext cx="422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info@gmmoving.co.uk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30448" y="4860806"/>
            <a:ext cx="931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TfGM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2191" y="4745564"/>
            <a:ext cx="130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GM Active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866" y="4254535"/>
            <a:ext cx="21852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10GM and voluntary, community &amp; social enterprise groups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67949" y="4859203"/>
            <a:ext cx="130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Localities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4623" y="4670034"/>
            <a:ext cx="115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NHS partners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19159" y="4694894"/>
            <a:ext cx="1394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The Ramblers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98235" y="4846298"/>
            <a:ext cx="1187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Sustrans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42784" y="4720704"/>
            <a:ext cx="118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Living Streets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2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3815" b="4351"/>
          <a:stretch/>
        </p:blipFill>
        <p:spPr>
          <a:xfrm>
            <a:off x="705809" y="0"/>
            <a:ext cx="10650827" cy="666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7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8145256439F342BA9197B33E2B95A4" ma:contentTypeVersion="7" ma:contentTypeDescription="Create a new document." ma:contentTypeScope="" ma:versionID="d2f5eda46532397be3154c6462226a5c">
  <xsd:schema xmlns:xsd="http://www.w3.org/2001/XMLSchema" xmlns:xs="http://www.w3.org/2001/XMLSchema" xmlns:p="http://schemas.microsoft.com/office/2006/metadata/properties" xmlns:ns2="0adf4914-86a8-4cee-b449-5b25bed8a2ef" targetNamespace="http://schemas.microsoft.com/office/2006/metadata/properties" ma:root="true" ma:fieldsID="843dd8ffede838ee864eaf0365310aa7" ns2:_="">
    <xsd:import namespace="0adf4914-86a8-4cee-b449-5b25bed8a2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f4914-86a8-4cee-b449-5b25bed8a2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F6B2AB-35B1-4FFF-93CF-0027DB9830B8}"/>
</file>

<file path=customXml/itemProps2.xml><?xml version="1.0" encoding="utf-8"?>
<ds:datastoreItem xmlns:ds="http://schemas.openxmlformats.org/officeDocument/2006/customXml" ds:itemID="{88DE4053-C7F9-4408-BBFC-49783157C7D0}"/>
</file>

<file path=customXml/itemProps3.xml><?xml version="1.0" encoding="utf-8"?>
<ds:datastoreItem xmlns:ds="http://schemas.openxmlformats.org/officeDocument/2006/customXml" ds:itemID="{1EFCE080-7373-4775-A719-C5728AD387D7}"/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511</Words>
  <Application>Microsoft Office PowerPoint</Application>
  <PresentationFormat>Widescreen</PresentationFormat>
  <Paragraphs>104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MS PGothic</vt:lpstr>
      <vt:lpstr>游ゴシック</vt:lpstr>
      <vt:lpstr>Arial</vt:lpstr>
      <vt:lpstr>Calibri</vt:lpstr>
      <vt:lpstr>Calibri Light</vt:lpstr>
      <vt:lpstr>Co Text</vt:lpstr>
      <vt:lpstr>HelveticaNeue LT 45 Light</vt:lpstr>
      <vt:lpstr>Verdana</vt:lpstr>
      <vt:lpstr>5_Office Theme</vt:lpstr>
      <vt:lpstr>6_Office Theme</vt:lpstr>
      <vt:lpstr>PowerPoint Presentation</vt:lpstr>
      <vt:lpstr>Greater Manchester: A Walking Region    ‘aims to empower a movement through the creation of a walking culture on a scale not seen anywhere else, where walking becomes a normal part of everyday life’</vt:lpstr>
      <vt:lpstr>PowerPoint Presentation</vt:lpstr>
      <vt:lpstr>What do we mean by walking? </vt:lpstr>
      <vt:lpstr>PowerPoint Presentation</vt:lpstr>
      <vt:lpstr>levels of activity</vt:lpstr>
      <vt:lpstr>The GM Moving Walking Programme</vt:lpstr>
      <vt:lpstr>The GM Walking Ambition </vt:lpstr>
      <vt:lpstr>PowerPoint Presentation</vt:lpstr>
      <vt:lpstr>Get Involved - Contact us </vt:lpstr>
    </vt:vector>
  </TitlesOfParts>
  <Company>Concise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Lever</dc:creator>
  <cp:lastModifiedBy>Louise</cp:lastModifiedBy>
  <cp:revision>136</cp:revision>
  <cp:lastPrinted>2019-01-08T18:38:06Z</cp:lastPrinted>
  <dcterms:created xsi:type="dcterms:W3CDTF">2018-12-12T16:45:11Z</dcterms:created>
  <dcterms:modified xsi:type="dcterms:W3CDTF">2019-05-29T17:12:25Z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0x010100F48145256439F342BA9197B33E2B95A4</vt:lpwstr>
  </property>
</Properties>
</file>