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7" r:id="rId5"/>
    <p:sldId id="280" r:id="rId6"/>
    <p:sldId id="283" r:id="rId7"/>
    <p:sldId id="284" r:id="rId8"/>
    <p:sldId id="285" r:id="rId9"/>
    <p:sldId id="286" r:id="rId10"/>
    <p:sldId id="287" r:id="rId11"/>
    <p:sldId id="289" r:id="rId12"/>
    <p:sldId id="290" r:id="rId13"/>
    <p:sldId id="291" r:id="rId14"/>
    <p:sldId id="27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B06999-EDD3-4851-BC2C-AB2E3E83278E}" v="1" dt="2019-05-29T11:30:33.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285" autoAdjust="0"/>
  </p:normalViewPr>
  <p:slideViewPr>
    <p:cSldViewPr>
      <p:cViewPr varScale="1">
        <p:scale>
          <a:sx n="32" d="100"/>
          <a:sy n="32" d="100"/>
        </p:scale>
        <p:origin x="2188" y="20"/>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Wiles" userId="e3d7a296-a7a7-4b3c-97df-4699a3732eb9" providerId="ADAL" clId="{22AFEF36-65DB-418E-BD47-BD85CE5ACFB6}"/>
    <pc:docChg chg="custSel delSld modSld">
      <pc:chgData name="Jennifer Wiles" userId="e3d7a296-a7a7-4b3c-97df-4699a3732eb9" providerId="ADAL" clId="{22AFEF36-65DB-418E-BD47-BD85CE5ACFB6}" dt="2019-05-29T11:30:06.706" v="11" actId="2696"/>
      <pc:docMkLst>
        <pc:docMk/>
      </pc:docMkLst>
      <pc:sldChg chg="delSp">
        <pc:chgData name="Jennifer Wiles" userId="e3d7a296-a7a7-4b3c-97df-4699a3732eb9" providerId="ADAL" clId="{22AFEF36-65DB-418E-BD47-BD85CE5ACFB6}" dt="2019-05-29T11:29:54.468" v="9" actId="478"/>
        <pc:sldMkLst>
          <pc:docMk/>
          <pc:sldMk cId="546826980" sldId="276"/>
        </pc:sldMkLst>
        <pc:picChg chg="del">
          <ac:chgData name="Jennifer Wiles" userId="e3d7a296-a7a7-4b3c-97df-4699a3732eb9" providerId="ADAL" clId="{22AFEF36-65DB-418E-BD47-BD85CE5ACFB6}" dt="2019-05-29T11:29:54.468" v="9" actId="478"/>
          <ac:picMkLst>
            <pc:docMk/>
            <pc:sldMk cId="546826980" sldId="276"/>
            <ac:picMk id="4" creationId="{B2DEC4D3-4EF0-4358-A5D2-29C00053F7A0}"/>
          </ac:picMkLst>
        </pc:picChg>
      </pc:sldChg>
      <pc:sldChg chg="delSp">
        <pc:chgData name="Jennifer Wiles" userId="e3d7a296-a7a7-4b3c-97df-4699a3732eb9" providerId="ADAL" clId="{22AFEF36-65DB-418E-BD47-BD85CE5ACFB6}" dt="2019-05-29T11:29:09.426" v="0" actId="478"/>
        <pc:sldMkLst>
          <pc:docMk/>
          <pc:sldMk cId="2727597696" sldId="280"/>
        </pc:sldMkLst>
        <pc:picChg chg="del">
          <ac:chgData name="Jennifer Wiles" userId="e3d7a296-a7a7-4b3c-97df-4699a3732eb9" providerId="ADAL" clId="{22AFEF36-65DB-418E-BD47-BD85CE5ACFB6}" dt="2019-05-29T11:29:09.426" v="0" actId="478"/>
          <ac:picMkLst>
            <pc:docMk/>
            <pc:sldMk cId="2727597696" sldId="280"/>
            <ac:picMk id="5" creationId="{A7629BA6-207D-464E-919D-0533D64A7C16}"/>
          </ac:picMkLst>
        </pc:picChg>
      </pc:sldChg>
      <pc:sldChg chg="del">
        <pc:chgData name="Jennifer Wiles" userId="e3d7a296-a7a7-4b3c-97df-4699a3732eb9" providerId="ADAL" clId="{22AFEF36-65DB-418E-BD47-BD85CE5ACFB6}" dt="2019-05-29T11:29:33.418" v="3" actId="2696"/>
        <pc:sldMkLst>
          <pc:docMk/>
          <pc:sldMk cId="380963341" sldId="282"/>
        </pc:sldMkLst>
      </pc:sldChg>
      <pc:sldChg chg="delSp">
        <pc:chgData name="Jennifer Wiles" userId="e3d7a296-a7a7-4b3c-97df-4699a3732eb9" providerId="ADAL" clId="{22AFEF36-65DB-418E-BD47-BD85CE5ACFB6}" dt="2019-05-29T11:29:16.117" v="1" actId="478"/>
        <pc:sldMkLst>
          <pc:docMk/>
          <pc:sldMk cId="32530649" sldId="284"/>
        </pc:sldMkLst>
        <pc:picChg chg="del">
          <ac:chgData name="Jennifer Wiles" userId="e3d7a296-a7a7-4b3c-97df-4699a3732eb9" providerId="ADAL" clId="{22AFEF36-65DB-418E-BD47-BD85CE5ACFB6}" dt="2019-05-29T11:29:16.117" v="1" actId="478"/>
          <ac:picMkLst>
            <pc:docMk/>
            <pc:sldMk cId="32530649" sldId="284"/>
            <ac:picMk id="8" creationId="{AC467ACF-E329-4557-89F2-34BBC2271C62}"/>
          </ac:picMkLst>
        </pc:picChg>
      </pc:sldChg>
      <pc:sldChg chg="delSp">
        <pc:chgData name="Jennifer Wiles" userId="e3d7a296-a7a7-4b3c-97df-4699a3732eb9" providerId="ADAL" clId="{22AFEF36-65DB-418E-BD47-BD85CE5ACFB6}" dt="2019-05-29T11:29:20.178" v="2" actId="478"/>
        <pc:sldMkLst>
          <pc:docMk/>
          <pc:sldMk cId="3692898129" sldId="285"/>
        </pc:sldMkLst>
        <pc:picChg chg="del">
          <ac:chgData name="Jennifer Wiles" userId="e3d7a296-a7a7-4b3c-97df-4699a3732eb9" providerId="ADAL" clId="{22AFEF36-65DB-418E-BD47-BD85CE5ACFB6}" dt="2019-05-29T11:29:20.178" v="2" actId="478"/>
          <ac:picMkLst>
            <pc:docMk/>
            <pc:sldMk cId="3692898129" sldId="285"/>
            <ac:picMk id="10" creationId="{AFF228C3-2869-41BD-A5F9-FED9412FC2FB}"/>
          </ac:picMkLst>
        </pc:picChg>
      </pc:sldChg>
      <pc:sldChg chg="addSp delSp modSp">
        <pc:chgData name="Jennifer Wiles" userId="e3d7a296-a7a7-4b3c-97df-4699a3732eb9" providerId="ADAL" clId="{22AFEF36-65DB-418E-BD47-BD85CE5ACFB6}" dt="2019-05-29T11:29:41.369" v="6" actId="478"/>
        <pc:sldMkLst>
          <pc:docMk/>
          <pc:sldMk cId="1276513357" sldId="286"/>
        </pc:sldMkLst>
        <pc:spChg chg="add del mod">
          <ac:chgData name="Jennifer Wiles" userId="e3d7a296-a7a7-4b3c-97df-4699a3732eb9" providerId="ADAL" clId="{22AFEF36-65DB-418E-BD47-BD85CE5ACFB6}" dt="2019-05-29T11:29:41.369" v="6" actId="478"/>
          <ac:spMkLst>
            <pc:docMk/>
            <pc:sldMk cId="1276513357" sldId="286"/>
            <ac:spMk id="4" creationId="{A56AEA7D-7441-434F-A2DA-342000CF87B6}"/>
          </ac:spMkLst>
        </pc:spChg>
        <pc:picChg chg="del">
          <ac:chgData name="Jennifer Wiles" userId="e3d7a296-a7a7-4b3c-97df-4699a3732eb9" providerId="ADAL" clId="{22AFEF36-65DB-418E-BD47-BD85CE5ACFB6}" dt="2019-05-29T11:29:37.474" v="4" actId="478"/>
          <ac:picMkLst>
            <pc:docMk/>
            <pc:sldMk cId="1276513357" sldId="286"/>
            <ac:picMk id="6" creationId="{BCF3FB09-F5AC-4023-A7EB-965F1C49785A}"/>
          </ac:picMkLst>
        </pc:picChg>
        <pc:picChg chg="del">
          <ac:chgData name="Jennifer Wiles" userId="e3d7a296-a7a7-4b3c-97df-4699a3732eb9" providerId="ADAL" clId="{22AFEF36-65DB-418E-BD47-BD85CE5ACFB6}" dt="2019-05-29T11:29:39.876" v="5" actId="478"/>
          <ac:picMkLst>
            <pc:docMk/>
            <pc:sldMk cId="1276513357" sldId="286"/>
            <ac:picMk id="18" creationId="{52BB34F1-E89F-4DDE-ACD6-E312B4110A09}"/>
          </ac:picMkLst>
        </pc:picChg>
      </pc:sldChg>
      <pc:sldChg chg="delSp">
        <pc:chgData name="Jennifer Wiles" userId="e3d7a296-a7a7-4b3c-97df-4699a3732eb9" providerId="ADAL" clId="{22AFEF36-65DB-418E-BD47-BD85CE5ACFB6}" dt="2019-05-29T11:29:49.100" v="8" actId="478"/>
        <pc:sldMkLst>
          <pc:docMk/>
          <pc:sldMk cId="1833727743" sldId="287"/>
        </pc:sldMkLst>
        <pc:picChg chg="del">
          <ac:chgData name="Jennifer Wiles" userId="e3d7a296-a7a7-4b3c-97df-4699a3732eb9" providerId="ADAL" clId="{22AFEF36-65DB-418E-BD47-BD85CE5ACFB6}" dt="2019-05-29T11:29:48.295" v="7" actId="478"/>
          <ac:picMkLst>
            <pc:docMk/>
            <pc:sldMk cId="1833727743" sldId="287"/>
            <ac:picMk id="5" creationId="{DA76E272-2532-4DB9-ACFA-2FC49DD5B9DD}"/>
          </ac:picMkLst>
        </pc:picChg>
        <pc:picChg chg="del">
          <ac:chgData name="Jennifer Wiles" userId="e3d7a296-a7a7-4b3c-97df-4699a3732eb9" providerId="ADAL" clId="{22AFEF36-65DB-418E-BD47-BD85CE5ACFB6}" dt="2019-05-29T11:29:49.100" v="8" actId="478"/>
          <ac:picMkLst>
            <pc:docMk/>
            <pc:sldMk cId="1833727743" sldId="287"/>
            <ac:picMk id="6" creationId="{394DA1BC-162B-4097-9C35-6D044CDF7776}"/>
          </ac:picMkLst>
        </pc:picChg>
      </pc:sldChg>
      <pc:sldChg chg="addSp delSp modSp del">
        <pc:chgData name="Jennifer Wiles" userId="e3d7a296-a7a7-4b3c-97df-4699a3732eb9" providerId="ADAL" clId="{22AFEF36-65DB-418E-BD47-BD85CE5ACFB6}" dt="2019-05-29T11:30:06.706" v="11" actId="2696"/>
        <pc:sldMkLst>
          <pc:docMk/>
          <pc:sldMk cId="3332265181" sldId="288"/>
        </pc:sldMkLst>
        <pc:spChg chg="add mod">
          <ac:chgData name="Jennifer Wiles" userId="e3d7a296-a7a7-4b3c-97df-4699a3732eb9" providerId="ADAL" clId="{22AFEF36-65DB-418E-BD47-BD85CE5ACFB6}" dt="2019-05-29T11:30:03.197" v="10" actId="478"/>
          <ac:spMkLst>
            <pc:docMk/>
            <pc:sldMk cId="3332265181" sldId="288"/>
            <ac:spMk id="4" creationId="{F0C5919A-46BB-4F54-B217-6F869FDEB8D4}"/>
          </ac:spMkLst>
        </pc:spChg>
        <pc:picChg chg="del">
          <ac:chgData name="Jennifer Wiles" userId="e3d7a296-a7a7-4b3c-97df-4699a3732eb9" providerId="ADAL" clId="{22AFEF36-65DB-418E-BD47-BD85CE5ACFB6}" dt="2019-05-29T11:30:03.197" v="10" actId="478"/>
          <ac:picMkLst>
            <pc:docMk/>
            <pc:sldMk cId="3332265181" sldId="288"/>
            <ac:picMk id="5" creationId="{F8D6566E-F073-4BCF-BF95-AF97917F6E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CE03EC-8849-4366-ABE8-9B53785A6CA6}" type="datetimeFigureOut">
              <a:rPr lang="en-GB" smtClean="0"/>
              <a:pPr/>
              <a:t>29/05/2019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DA0C3-3F33-4723-8B0F-218590D091A5}" type="slidenum">
              <a:rPr lang="en-GB" smtClean="0"/>
              <a:pPr/>
              <a:t>‹#›</a:t>
            </a:fld>
            <a:endParaRPr lang="en-GB"/>
          </a:p>
        </p:txBody>
      </p:sp>
    </p:spTree>
    <p:extLst>
      <p:ext uri="{BB962C8B-B14F-4D97-AF65-F5344CB8AC3E}">
        <p14:creationId xmlns:p14="http://schemas.microsoft.com/office/powerpoint/2010/main" val="63336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witter.com/hashtag/Brussels?src=hash"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twitter.com/UM_Streets" TargetMode="External"/><Relationship Id="rId4" Type="http://schemas.openxmlformats.org/officeDocument/2006/relationships/hyperlink" Target="https://twitter.com/bricycl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 Jenny Wiles – Regional Director for the North of England at Living Streets, the UK charity for everyday walking.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want to create a nation where walking is the natural choice for everyday, local journeys; free from congested roads and pollution, reducing the risk of preventable illnesses and social isolation. We want to achieve a better walking environment and to inspire people of all generations to enjoy the benefits the simple act of walking brings.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year we celebrate our 90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birthday! It’s also National Walking Month during May (alongside GM Walking Festival). </a:t>
            </a:r>
            <a:endParaRPr lang="en-GB" dirty="0">
              <a:cs typeface="Calibri"/>
            </a:endParaRPr>
          </a:p>
        </p:txBody>
      </p:sp>
      <p:sp>
        <p:nvSpPr>
          <p:cNvPr id="4" name="Slide Number Placeholder 3"/>
          <p:cNvSpPr>
            <a:spLocks noGrp="1"/>
          </p:cNvSpPr>
          <p:nvPr>
            <p:ph type="sldNum" sz="quarter" idx="5"/>
          </p:nvPr>
        </p:nvSpPr>
        <p:spPr/>
        <p:txBody>
          <a:bodyPr/>
          <a:lstStyle/>
          <a:p>
            <a:fld id="{E03DA0C3-3F33-4723-8B0F-218590D091A5}" type="slidenum">
              <a:rPr lang="en-GB" smtClean="0"/>
              <a:t>1</a:t>
            </a:fld>
            <a:endParaRPr lang="en-GB"/>
          </a:p>
        </p:txBody>
      </p:sp>
    </p:spTree>
    <p:extLst>
      <p:ext uri="{BB962C8B-B14F-4D97-AF65-F5344CB8AC3E}">
        <p14:creationId xmlns:p14="http://schemas.microsoft.com/office/powerpoint/2010/main" val="3319358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aspect of walking together was key to making it fun for these older people </a:t>
            </a:r>
          </a:p>
        </p:txBody>
      </p:sp>
      <p:sp>
        <p:nvSpPr>
          <p:cNvPr id="4" name="Slide Number Placeholder 3"/>
          <p:cNvSpPr>
            <a:spLocks noGrp="1"/>
          </p:cNvSpPr>
          <p:nvPr>
            <p:ph type="sldNum" sz="quarter" idx="5"/>
          </p:nvPr>
        </p:nvSpPr>
        <p:spPr/>
        <p:txBody>
          <a:bodyPr/>
          <a:lstStyle/>
          <a:p>
            <a:fld id="{E03DA0C3-3F33-4723-8B0F-218590D091A5}" type="slidenum">
              <a:rPr lang="en-GB" smtClean="0"/>
              <a:pPr/>
              <a:t>10</a:t>
            </a:fld>
            <a:endParaRPr lang="en-GB"/>
          </a:p>
        </p:txBody>
      </p:sp>
    </p:spTree>
    <p:extLst>
      <p:ext uri="{BB962C8B-B14F-4D97-AF65-F5344CB8AC3E}">
        <p14:creationId xmlns:p14="http://schemas.microsoft.com/office/powerpoint/2010/main" val="4032185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3DA0C3-3F33-4723-8B0F-218590D091A5}"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24128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a:t>Marie Kondo, the queen of tidying up, encourages us to ask, ‘does it spark joy?’ for each item we own. What if we did the same for our local streets and  the experience of walking in them? Hands up if your local streets spark joy! So what can we do to add a bit of joy into everyday walking? </a:t>
            </a:r>
          </a:p>
        </p:txBody>
      </p:sp>
      <p:sp>
        <p:nvSpPr>
          <p:cNvPr id="4" name="Slide Number Placeholder 3"/>
          <p:cNvSpPr>
            <a:spLocks noGrp="1"/>
          </p:cNvSpPr>
          <p:nvPr>
            <p:ph type="sldNum" sz="quarter" idx="10"/>
          </p:nvPr>
        </p:nvSpPr>
        <p:spPr/>
        <p:txBody>
          <a:bodyPr/>
          <a:lstStyle/>
          <a:p>
            <a:fld id="{E03DA0C3-3F33-4723-8B0F-218590D091A5}" type="slidenum">
              <a:rPr lang="en-GB" smtClean="0"/>
              <a:pPr/>
              <a:t>2</a:t>
            </a:fld>
            <a:endParaRPr lang="en-GB"/>
          </a:p>
        </p:txBody>
      </p:sp>
    </p:spTree>
    <p:extLst>
      <p:ext uri="{BB962C8B-B14F-4D97-AF65-F5344CB8AC3E}">
        <p14:creationId xmlns:p14="http://schemas.microsoft.com/office/powerpoint/2010/main" val="293557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Chris Boardman talks about wanting someone to look out of car window and say, ‘hmm that looks like something I might want to do’ – safe, easy, </a:t>
            </a:r>
            <a:r>
              <a:rPr lang="en-GB" sz="1200" i="1" kern="1200" dirty="0">
                <a:solidFill>
                  <a:schemeClr val="tx1"/>
                </a:solidFill>
                <a:effectLst/>
                <a:latin typeface="+mn-lt"/>
                <a:ea typeface="+mn-ea"/>
                <a:cs typeface="+mn-cs"/>
              </a:rPr>
              <a:t>enjoyable</a:t>
            </a:r>
            <a:endParaRPr lang="en-GB" dirty="0"/>
          </a:p>
          <a:p>
            <a:endParaRPr lang="en-GB" dirty="0"/>
          </a:p>
        </p:txBody>
      </p:sp>
      <p:sp>
        <p:nvSpPr>
          <p:cNvPr id="4" name="Slide Number Placeholder 3"/>
          <p:cNvSpPr>
            <a:spLocks noGrp="1"/>
          </p:cNvSpPr>
          <p:nvPr>
            <p:ph type="sldNum" sz="quarter" idx="5"/>
          </p:nvPr>
        </p:nvSpPr>
        <p:spPr/>
        <p:txBody>
          <a:bodyPr/>
          <a:lstStyle/>
          <a:p>
            <a:fld id="{E03DA0C3-3F33-4723-8B0F-218590D091A5}" type="slidenum">
              <a:rPr lang="en-GB" smtClean="0"/>
              <a:pPr/>
              <a:t>3</a:t>
            </a:fld>
            <a:endParaRPr lang="en-GB"/>
          </a:p>
        </p:txBody>
      </p:sp>
    </p:spTree>
    <p:extLst>
      <p:ext uri="{BB962C8B-B14F-4D97-AF65-F5344CB8AC3E}">
        <p14:creationId xmlns:p14="http://schemas.microsoft.com/office/powerpoint/2010/main" val="2634976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Miffy</a:t>
            </a:r>
            <a:r>
              <a:rPr lang="en-GB" dirty="0"/>
              <a:t> crossing in Utrecht</a:t>
            </a:r>
          </a:p>
          <a:p>
            <a:endParaRPr lang="en-GB" dirty="0"/>
          </a:p>
          <a:p>
            <a:r>
              <a:rPr lang="en-GB" dirty="0"/>
              <a:t>Chris Martin tweeted “</a:t>
            </a:r>
            <a:r>
              <a:rPr lang="en-GB" sz="1200" b="0" i="0" u="none" strike="noStrike" kern="1200" dirty="0">
                <a:solidFill>
                  <a:schemeClr val="tx1"/>
                </a:solidFill>
                <a:effectLst/>
                <a:latin typeface="+mn-lt"/>
                <a:ea typeface="+mn-ea"/>
                <a:cs typeface="+mn-cs"/>
              </a:rPr>
              <a:t>Takeaway feeling from </a:t>
            </a:r>
            <a:r>
              <a:rPr lang="en-GB" sz="1200" b="0" i="0" u="none" strike="noStrike" kern="1200" dirty="0">
                <a:solidFill>
                  <a:schemeClr val="tx1"/>
                </a:solidFill>
                <a:effectLst/>
                <a:latin typeface="+mn-lt"/>
                <a:ea typeface="+mn-ea"/>
                <a:cs typeface="+mn-cs"/>
                <a:hlinkClick r:id="rId3"/>
              </a:rPr>
              <a:t>#Brussels</a:t>
            </a:r>
            <a:r>
              <a:rPr lang="en-GB" sz="1200" b="0" i="0" u="none" strike="noStrike" kern="1200" dirty="0">
                <a:solidFill>
                  <a:schemeClr val="tx1"/>
                </a:solidFill>
                <a:effectLst/>
                <a:latin typeface="+mn-lt"/>
                <a:ea typeface="+mn-ea"/>
                <a:cs typeface="+mn-cs"/>
              </a:rPr>
              <a:t>. Design a city that is inclusive, enjoyable, and fun - and you’ll get a great place to walk. </a:t>
            </a:r>
            <a:r>
              <a:rPr lang="en-GB" sz="1200" b="0" i="0" u="none" strike="noStrike" kern="1200" dirty="0">
                <a:solidFill>
                  <a:schemeClr val="tx1"/>
                </a:solidFill>
                <a:effectLst/>
                <a:latin typeface="+mn-lt"/>
                <a:ea typeface="+mn-ea"/>
                <a:cs typeface="+mn-cs"/>
                <a:hlinkClick r:id="rId4"/>
              </a:rPr>
              <a:t>@</a:t>
            </a:r>
            <a:r>
              <a:rPr lang="en-GB" sz="1200" b="0" i="0" u="none" strike="noStrike" kern="1200" dirty="0" err="1">
                <a:solidFill>
                  <a:schemeClr val="tx1"/>
                </a:solidFill>
                <a:effectLst/>
                <a:latin typeface="+mn-lt"/>
                <a:ea typeface="+mn-ea"/>
                <a:cs typeface="+mn-cs"/>
                <a:hlinkClick r:id="rId4"/>
              </a:rPr>
              <a:t>bricycle</a:t>
            </a:r>
            <a:r>
              <a:rPr lang="en-GB" sz="1200" b="0" i="0" u="none" strike="noStrike" kern="1200" dirty="0">
                <a:solidFill>
                  <a:schemeClr val="tx1"/>
                </a:solidFill>
                <a:effectLst/>
                <a:latin typeface="+mn-lt"/>
                <a:ea typeface="+mn-ea"/>
                <a:cs typeface="+mn-cs"/>
              </a:rPr>
              <a:t> showing us how it’s done. </a:t>
            </a:r>
            <a:r>
              <a:rPr lang="en-GB" sz="1200" b="0" i="0" u="none" strike="noStrike" kern="1200" dirty="0">
                <a:solidFill>
                  <a:schemeClr val="tx1"/>
                </a:solidFill>
                <a:effectLst/>
                <a:latin typeface="+mn-lt"/>
                <a:ea typeface="+mn-ea"/>
                <a:cs typeface="+mn-cs"/>
                <a:hlinkClick r:id="rId5"/>
              </a:rPr>
              <a:t>@</a:t>
            </a:r>
            <a:r>
              <a:rPr lang="en-GB" sz="1200" b="0" i="0" u="none" strike="noStrike" kern="1200" dirty="0" err="1">
                <a:solidFill>
                  <a:schemeClr val="tx1"/>
                </a:solidFill>
                <a:effectLst/>
                <a:latin typeface="+mn-lt"/>
                <a:ea typeface="+mn-ea"/>
                <a:cs typeface="+mn-cs"/>
                <a:hlinkClick r:id="rId5"/>
              </a:rPr>
              <a:t>UM_Streets</a:t>
            </a:r>
            <a:r>
              <a:rPr lang="en-GB" sz="1200" b="0" i="0" u="none" strike="noStrike"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E03DA0C3-3F33-4723-8B0F-218590D091A5}" type="slidenum">
              <a:rPr lang="en-GB" smtClean="0"/>
              <a:pPr/>
              <a:t>4</a:t>
            </a:fld>
            <a:endParaRPr lang="en-GB"/>
          </a:p>
        </p:txBody>
      </p:sp>
    </p:spTree>
    <p:extLst>
      <p:ext uri="{BB962C8B-B14F-4D97-AF65-F5344CB8AC3E}">
        <p14:creationId xmlns:p14="http://schemas.microsoft.com/office/powerpoint/2010/main" val="14604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Seating - Newcastle</a:t>
            </a:r>
          </a:p>
          <a:p>
            <a:r>
              <a:rPr lang="en-GB" dirty="0"/>
              <a:t>Street Art – Manchester NQ</a:t>
            </a:r>
          </a:p>
          <a:p>
            <a:r>
              <a:rPr lang="en-GB" dirty="0"/>
              <a:t>Another Chris Martin pic from </a:t>
            </a:r>
            <a:r>
              <a:rPr lang="en-GB" dirty="0" err="1"/>
              <a:t>Brussells</a:t>
            </a:r>
            <a:endParaRPr lang="en-GB" dirty="0"/>
          </a:p>
        </p:txBody>
      </p:sp>
      <p:sp>
        <p:nvSpPr>
          <p:cNvPr id="4" name="Slide Number Placeholder 3"/>
          <p:cNvSpPr>
            <a:spLocks noGrp="1"/>
          </p:cNvSpPr>
          <p:nvPr>
            <p:ph type="sldNum" sz="quarter" idx="5"/>
          </p:nvPr>
        </p:nvSpPr>
        <p:spPr/>
        <p:txBody>
          <a:bodyPr/>
          <a:lstStyle/>
          <a:p>
            <a:fld id="{E03DA0C3-3F33-4723-8B0F-218590D091A5}" type="slidenum">
              <a:rPr lang="en-GB" smtClean="0"/>
              <a:pPr/>
              <a:t>5</a:t>
            </a:fld>
            <a:endParaRPr lang="en-GB"/>
          </a:p>
        </p:txBody>
      </p:sp>
    </p:spTree>
    <p:extLst>
      <p:ext uri="{BB962C8B-B14F-4D97-AF65-F5344CB8AC3E}">
        <p14:creationId xmlns:p14="http://schemas.microsoft.com/office/powerpoint/2010/main" val="249406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Temporary installations and events</a:t>
            </a:r>
          </a:p>
          <a:p>
            <a:r>
              <a:rPr lang="en-GB" dirty="0"/>
              <a:t>Manchester markets</a:t>
            </a:r>
          </a:p>
          <a:p>
            <a:r>
              <a:rPr lang="en-GB" dirty="0"/>
              <a:t>Bristol water slide</a:t>
            </a:r>
          </a:p>
          <a:p>
            <a:r>
              <a:rPr lang="en-GB" dirty="0"/>
              <a:t>Lumiere Durham</a:t>
            </a:r>
          </a:p>
        </p:txBody>
      </p:sp>
      <p:sp>
        <p:nvSpPr>
          <p:cNvPr id="4" name="Slide Number Placeholder 3"/>
          <p:cNvSpPr>
            <a:spLocks noGrp="1"/>
          </p:cNvSpPr>
          <p:nvPr>
            <p:ph type="sldNum" sz="quarter" idx="5"/>
          </p:nvPr>
        </p:nvSpPr>
        <p:spPr/>
        <p:txBody>
          <a:bodyPr/>
          <a:lstStyle/>
          <a:p>
            <a:fld id="{E03DA0C3-3F33-4723-8B0F-218590D091A5}" type="slidenum">
              <a:rPr lang="en-GB" smtClean="0"/>
              <a:pPr/>
              <a:t>6</a:t>
            </a:fld>
            <a:endParaRPr lang="en-GB"/>
          </a:p>
        </p:txBody>
      </p:sp>
    </p:spTree>
    <p:extLst>
      <p:ext uri="{BB962C8B-B14F-4D97-AF65-F5344CB8AC3E}">
        <p14:creationId xmlns:p14="http://schemas.microsoft.com/office/powerpoint/2010/main" val="2347040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Made to Move step 15 – launch summer streets festival, to trial street closures</a:t>
            </a:r>
          </a:p>
          <a:p>
            <a:endParaRPr lang="en-GB" dirty="0"/>
          </a:p>
          <a:p>
            <a:r>
              <a:rPr lang="en-GB" dirty="0"/>
              <a:t>Helping communities to envisage a low car future and the benefits this brings</a:t>
            </a:r>
          </a:p>
          <a:p>
            <a:r>
              <a:rPr lang="en-GB" dirty="0"/>
              <a:t>Trying things out that could then be made permanent</a:t>
            </a:r>
          </a:p>
          <a:p>
            <a:endParaRPr lang="en-GB" dirty="0"/>
          </a:p>
          <a:p>
            <a:r>
              <a:rPr lang="en-GB" dirty="0"/>
              <a:t>Parklet in Hackney</a:t>
            </a:r>
          </a:p>
          <a:p>
            <a:r>
              <a:rPr lang="en-GB" dirty="0"/>
              <a:t>Summer Streets on Regent Street in London</a:t>
            </a:r>
          </a:p>
        </p:txBody>
      </p:sp>
      <p:sp>
        <p:nvSpPr>
          <p:cNvPr id="4" name="Slide Number Placeholder 3"/>
          <p:cNvSpPr>
            <a:spLocks noGrp="1"/>
          </p:cNvSpPr>
          <p:nvPr>
            <p:ph type="sldNum" sz="quarter" idx="5"/>
          </p:nvPr>
        </p:nvSpPr>
        <p:spPr/>
        <p:txBody>
          <a:bodyPr/>
          <a:lstStyle/>
          <a:p>
            <a:fld id="{E03DA0C3-3F33-4723-8B0F-218590D091A5}" type="slidenum">
              <a:rPr lang="en-GB" smtClean="0"/>
              <a:pPr/>
              <a:t>7</a:t>
            </a:fld>
            <a:endParaRPr lang="en-GB"/>
          </a:p>
        </p:txBody>
      </p:sp>
    </p:spTree>
    <p:extLst>
      <p:ext uri="{BB962C8B-B14F-4D97-AF65-F5344CB8AC3E}">
        <p14:creationId xmlns:p14="http://schemas.microsoft.com/office/powerpoint/2010/main" val="110944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Walking with children/ our inner child - lighting the spark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Also, I think that the simple kid's games stuff can be useful. Get people to look for certain flowers/trees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route, or allocate coloured cars, or look for local landmarks - first one to see gets a surprise!. Doing silly walks or counting steps in Scout's pace (20 steps walk, 20 fast walk, 20 run or try to). at Christmas lights time, count Santa/reindeer, trees in windows.</a:t>
            </a:r>
          </a:p>
          <a:p>
            <a:r>
              <a:rPr lang="en-GB" sz="1200" kern="1200" dirty="0">
                <a:solidFill>
                  <a:schemeClr val="tx1"/>
                </a:solidFill>
                <a:effectLst/>
                <a:latin typeface="+mn-lt"/>
                <a:ea typeface="+mn-ea"/>
                <a:cs typeface="+mn-cs"/>
              </a:rPr>
              <a:t>Family Walk to School kit</a:t>
            </a:r>
          </a:p>
        </p:txBody>
      </p:sp>
      <p:sp>
        <p:nvSpPr>
          <p:cNvPr id="4" name="Slide Number Placeholder 3"/>
          <p:cNvSpPr>
            <a:spLocks noGrp="1"/>
          </p:cNvSpPr>
          <p:nvPr>
            <p:ph type="sldNum" sz="quarter" idx="5"/>
          </p:nvPr>
        </p:nvSpPr>
        <p:spPr/>
        <p:txBody>
          <a:bodyPr/>
          <a:lstStyle/>
          <a:p>
            <a:fld id="{E03DA0C3-3F33-4723-8B0F-218590D091A5}" type="slidenum">
              <a:rPr lang="en-GB" smtClean="0"/>
              <a:pPr/>
              <a:t>8</a:t>
            </a:fld>
            <a:endParaRPr lang="en-GB"/>
          </a:p>
        </p:txBody>
      </p:sp>
    </p:spTree>
    <p:extLst>
      <p:ext uri="{BB962C8B-B14F-4D97-AF65-F5344CB8AC3E}">
        <p14:creationId xmlns:p14="http://schemas.microsoft.com/office/powerpoint/2010/main" val="3276875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Communities/Older people – rediscovering the spark</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 ‘going on a walk’ – health by stealth, walking not the main focus</a:t>
            </a:r>
          </a:p>
          <a:p>
            <a:r>
              <a:rPr lang="en-GB" sz="1200" kern="1200" dirty="0">
                <a:solidFill>
                  <a:schemeClr val="tx1"/>
                </a:solidFill>
                <a:effectLst/>
                <a:latin typeface="+mn-lt"/>
                <a:ea typeface="+mn-ea"/>
                <a:cs typeface="+mn-cs"/>
              </a:rPr>
              <a:t>Jim - With one of my older people's groups we always walked to the same destination - a local café ! To make this more interesting, each week we tried to incorporate a 'hidden gem' element to the walk - so taking in the Peace Gardens, Market Cross, local Church and </a:t>
            </a:r>
            <a:r>
              <a:rPr lang="en-GB" sz="1200" kern="1200" dirty="0" err="1">
                <a:solidFill>
                  <a:schemeClr val="tx1"/>
                </a:solidFill>
                <a:effectLst/>
                <a:latin typeface="+mn-lt"/>
                <a:ea typeface="+mn-ea"/>
                <a:cs typeface="+mn-cs"/>
              </a:rPr>
              <a:t>Cenataph</a:t>
            </a:r>
            <a:r>
              <a:rPr lang="en-GB" sz="1200" kern="1200" dirty="0">
                <a:solidFill>
                  <a:schemeClr val="tx1"/>
                </a:solidFill>
                <a:effectLst/>
                <a:latin typeface="+mn-lt"/>
                <a:ea typeface="+mn-ea"/>
                <a:cs typeface="+mn-cs"/>
              </a:rPr>
              <a:t> on different occasions - some walkers had never seen some of these, despite living in the area for many years. With a disability group I had we also walked to the same venue every week. With this group we mapped different routes beforehand, and used pedometers to see how many different routes/streets we could take to get to the same place and how many steps each route was. I dare say you could use elements of an audit walk too and ask walkers to highlight what they like and don't like about the route - what they would change and what would help accessibility. or help overcome certain barriers. Sometimes this is a good exercise in its own right and makes people look at familiar areas with fresh eyes and perspectives, even if there is no promise of any ensuing action.</a:t>
            </a:r>
          </a:p>
          <a:p>
            <a:endParaRPr lang="en-GB" dirty="0"/>
          </a:p>
        </p:txBody>
      </p:sp>
      <p:sp>
        <p:nvSpPr>
          <p:cNvPr id="4" name="Slide Number Placeholder 3"/>
          <p:cNvSpPr>
            <a:spLocks noGrp="1"/>
          </p:cNvSpPr>
          <p:nvPr>
            <p:ph type="sldNum" sz="quarter" idx="5"/>
          </p:nvPr>
        </p:nvSpPr>
        <p:spPr/>
        <p:txBody>
          <a:bodyPr/>
          <a:lstStyle/>
          <a:p>
            <a:fld id="{E03DA0C3-3F33-4723-8B0F-218590D091A5}" type="slidenum">
              <a:rPr lang="en-GB" smtClean="0"/>
              <a:pPr/>
              <a:t>9</a:t>
            </a:fld>
            <a:endParaRPr lang="en-GB"/>
          </a:p>
        </p:txBody>
      </p:sp>
    </p:spTree>
    <p:extLst>
      <p:ext uri="{BB962C8B-B14F-4D97-AF65-F5344CB8AC3E}">
        <p14:creationId xmlns:p14="http://schemas.microsoft.com/office/powerpoint/2010/main" val="2703095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248025" y="644525"/>
            <a:ext cx="26479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455" y="4848348"/>
            <a:ext cx="8281090" cy="684000"/>
          </a:xfrm>
        </p:spPr>
        <p:txBody>
          <a:bodyPr/>
          <a:lstStyle>
            <a:lvl1pPr algn="ctr">
              <a:defRPr spc="300">
                <a:solidFill>
                  <a:schemeClr val="bg1"/>
                </a:solidFill>
              </a:defRPr>
            </a:lvl1pPr>
          </a:lstStyle>
          <a:p>
            <a:r>
              <a:rPr lang="en-GB"/>
              <a:t>Click to edit Master title style</a:t>
            </a:r>
            <a:endParaRPr lang="en-US" dirty="0"/>
          </a:p>
        </p:txBody>
      </p:sp>
      <p:sp>
        <p:nvSpPr>
          <p:cNvPr id="3" name="Subtitle 2"/>
          <p:cNvSpPr>
            <a:spLocks noGrp="1"/>
          </p:cNvSpPr>
          <p:nvPr>
            <p:ph type="subTitle" idx="1"/>
          </p:nvPr>
        </p:nvSpPr>
        <p:spPr>
          <a:xfrm>
            <a:off x="431455" y="5536054"/>
            <a:ext cx="8281090" cy="314411"/>
          </a:xfrm>
        </p:spPr>
        <p:txBody>
          <a:bodyPr/>
          <a:lstStyle>
            <a:lvl1pPr marL="0" indent="0" algn="ctr">
              <a:buNone/>
              <a:defRPr cap="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915054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5" name="Rectangle 4"/>
          <p:cNvSpPr/>
          <p:nvPr userDrawn="1"/>
        </p:nvSpPr>
        <p:spPr>
          <a:xfrm>
            <a:off x="922338" y="2417763"/>
            <a:ext cx="5845175" cy="19970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788150" y="2241550"/>
            <a:ext cx="16557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LS_people-02.p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975475" y="5270500"/>
            <a:ext cx="8096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LS_people-08.png"/>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1260475" y="3700463"/>
            <a:ext cx="811213"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LS_people-09.png"/>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4108450" y="604838"/>
            <a:ext cx="811213"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62049" y="2684054"/>
            <a:ext cx="5469165" cy="545375"/>
          </a:xfrm>
        </p:spPr>
        <p:txBody>
          <a:bodyPr/>
          <a:lstStyle>
            <a:lvl1pPr algn="l">
              <a:defRPr spc="30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1162050" y="3302003"/>
            <a:ext cx="5469164" cy="314411"/>
          </a:xfrm>
        </p:spPr>
        <p:txBody>
          <a:bodyPr/>
          <a:lstStyle>
            <a:lvl1pPr marL="0" indent="0" algn="l">
              <a:buNone/>
              <a:defRPr cap="none" baseline="0">
                <a:solidFill>
                  <a:srgbClr val="14131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12" name="Text Placeholder 11"/>
          <p:cNvSpPr>
            <a:spLocks noGrp="1"/>
          </p:cNvSpPr>
          <p:nvPr>
            <p:ph type="body" sz="quarter" idx="10"/>
          </p:nvPr>
        </p:nvSpPr>
        <p:spPr>
          <a:xfrm>
            <a:off x="1162050" y="4584700"/>
            <a:ext cx="5297488" cy="885825"/>
          </a:xfrm>
        </p:spPr>
        <p:txBody>
          <a:bodyPr/>
          <a:lstStyle>
            <a:lvl1pPr>
              <a:defRPr sz="1400" cap="none"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365676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2pPr>
              <a:defRPr>
                <a:solidFill>
                  <a:srgbClr val="14131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2"/>
          <p:cNvSpPr>
            <a:spLocks noGrp="1"/>
          </p:cNvSpPr>
          <p:nvPr>
            <p:ph idx="10"/>
          </p:nvPr>
        </p:nvSpPr>
        <p:spPr>
          <a:xfrm>
            <a:off x="1162051" y="1351456"/>
            <a:ext cx="6339831" cy="415204"/>
          </a:xfrm>
        </p:spPr>
        <p:txBody>
          <a:bodyPr/>
          <a:lstStyle>
            <a:lvl1pPr>
              <a:spcAft>
                <a:spcPts val="0"/>
              </a:spcAft>
              <a:defRPr cap="none">
                <a:solidFill>
                  <a:srgbClr val="D50084"/>
                </a:solidFill>
              </a:defRPr>
            </a:lvl1pPr>
          </a:lstStyle>
          <a:p>
            <a:pPr lvl="0"/>
            <a:r>
              <a:rPr lang="en-GB" dirty="0"/>
              <a:t>Click to edit Master text styles</a:t>
            </a:r>
          </a:p>
        </p:txBody>
      </p:sp>
    </p:spTree>
    <p:extLst>
      <p:ext uri="{BB962C8B-B14F-4D97-AF65-F5344CB8AC3E}">
        <p14:creationId xmlns:p14="http://schemas.microsoft.com/office/powerpoint/2010/main" val="211148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75575" y="9525"/>
            <a:ext cx="1244600" cy="17605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2pPr>
              <a:defRPr>
                <a:solidFill>
                  <a:srgbClr val="14131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2"/>
          <p:cNvSpPr>
            <a:spLocks noGrp="1"/>
          </p:cNvSpPr>
          <p:nvPr>
            <p:ph idx="10"/>
          </p:nvPr>
        </p:nvSpPr>
        <p:spPr>
          <a:xfrm>
            <a:off x="1162051" y="1351456"/>
            <a:ext cx="6339831" cy="415204"/>
          </a:xfrm>
        </p:spPr>
        <p:txBody>
          <a:bodyPr/>
          <a:lstStyle>
            <a:lvl1pPr>
              <a:spcAft>
                <a:spcPts val="0"/>
              </a:spcAft>
              <a:defRPr cap="none">
                <a:solidFill>
                  <a:srgbClr val="D50084"/>
                </a:solidFill>
              </a:defRPr>
            </a:lvl1pPr>
          </a:lstStyle>
          <a:p>
            <a:pPr lvl="0"/>
            <a:r>
              <a:rPr lang="en-GB" dirty="0"/>
              <a:t>Click to edit Master text styles</a:t>
            </a:r>
          </a:p>
        </p:txBody>
      </p:sp>
    </p:spTree>
    <p:extLst>
      <p:ext uri="{BB962C8B-B14F-4D97-AF65-F5344CB8AC3E}">
        <p14:creationId xmlns:p14="http://schemas.microsoft.com/office/powerpoint/2010/main" val="1517211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2050" y="773113"/>
            <a:ext cx="6340475" cy="539750"/>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1162050" y="2381250"/>
            <a:ext cx="6340475" cy="3822700"/>
          </a:xfrm>
          <a:prstGeom prst="rect">
            <a:avLst/>
          </a:prstGeom>
        </p:spPr>
        <p:txBody>
          <a:bodyPr vert="horz" lIns="0" tIns="0" rIns="0" bIns="0" rtlCol="0" anchor="t" anchorCtr="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p:cNvSpPr/>
          <p:nvPr userDrawn="1"/>
        </p:nvSpPr>
        <p:spPr>
          <a:xfrm>
            <a:off x="7681913" y="0"/>
            <a:ext cx="1462087"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98D003"/>
              </a:solidFill>
            </a:endParaRPr>
          </a:p>
        </p:txBody>
      </p:sp>
      <p:pic>
        <p:nvPicPr>
          <p:cNvPr id="2053" name="Picture 5"/>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7775575" y="9525"/>
            <a:ext cx="124460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909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0" fontAlgn="base" hangingPunct="0">
        <a:spcBef>
          <a:spcPct val="0"/>
        </a:spcBef>
        <a:spcAft>
          <a:spcPct val="0"/>
        </a:spcAft>
        <a:defRPr sz="3800" kern="1200" cap="all" spc="300">
          <a:solidFill>
            <a:schemeClr val="accent2"/>
          </a:solidFill>
          <a:latin typeface="Arial"/>
          <a:ea typeface="MS PGothic" pitchFamily="34" charset="-128"/>
          <a:cs typeface="Arial"/>
        </a:defRPr>
      </a:lvl1pPr>
      <a:lvl2pPr algn="l" defTabSz="457200" rtl="0" eaLnBrk="0" fontAlgn="base" hangingPunct="0">
        <a:spcBef>
          <a:spcPct val="0"/>
        </a:spcBef>
        <a:spcAft>
          <a:spcPct val="0"/>
        </a:spcAft>
        <a:defRPr sz="3800">
          <a:solidFill>
            <a:schemeClr val="accent2"/>
          </a:solidFill>
          <a:latin typeface="Arial" pitchFamily="34" charset="0"/>
          <a:ea typeface="MS PGothic" pitchFamily="34" charset="-128"/>
          <a:cs typeface="Arial" pitchFamily="34" charset="0"/>
        </a:defRPr>
      </a:lvl2pPr>
      <a:lvl3pPr algn="l" defTabSz="457200" rtl="0" eaLnBrk="0" fontAlgn="base" hangingPunct="0">
        <a:spcBef>
          <a:spcPct val="0"/>
        </a:spcBef>
        <a:spcAft>
          <a:spcPct val="0"/>
        </a:spcAft>
        <a:defRPr sz="3800">
          <a:solidFill>
            <a:schemeClr val="accent2"/>
          </a:solidFill>
          <a:latin typeface="Arial" pitchFamily="34" charset="0"/>
          <a:ea typeface="MS PGothic" pitchFamily="34" charset="-128"/>
          <a:cs typeface="Arial" pitchFamily="34" charset="0"/>
        </a:defRPr>
      </a:lvl3pPr>
      <a:lvl4pPr algn="l" defTabSz="457200" rtl="0" eaLnBrk="0" fontAlgn="base" hangingPunct="0">
        <a:spcBef>
          <a:spcPct val="0"/>
        </a:spcBef>
        <a:spcAft>
          <a:spcPct val="0"/>
        </a:spcAft>
        <a:defRPr sz="3800">
          <a:solidFill>
            <a:schemeClr val="accent2"/>
          </a:solidFill>
          <a:latin typeface="Arial" pitchFamily="34" charset="0"/>
          <a:ea typeface="MS PGothic" pitchFamily="34" charset="-128"/>
          <a:cs typeface="Arial" pitchFamily="34" charset="0"/>
        </a:defRPr>
      </a:lvl4pPr>
      <a:lvl5pPr algn="l" defTabSz="457200" rtl="0" eaLnBrk="0" fontAlgn="base" hangingPunct="0">
        <a:spcBef>
          <a:spcPct val="0"/>
        </a:spcBef>
        <a:spcAft>
          <a:spcPct val="0"/>
        </a:spcAft>
        <a:defRPr sz="3800">
          <a:solidFill>
            <a:schemeClr val="accent2"/>
          </a:solidFill>
          <a:latin typeface="Arial" pitchFamily="34" charset="0"/>
          <a:ea typeface="MS PGothic" pitchFamily="34" charset="-128"/>
          <a:cs typeface="Arial" pitchFamily="34" charset="0"/>
        </a:defRPr>
      </a:lvl5pPr>
      <a:lvl6pPr marL="457200" algn="l" defTabSz="457200" rtl="0" fontAlgn="base">
        <a:spcBef>
          <a:spcPct val="0"/>
        </a:spcBef>
        <a:spcAft>
          <a:spcPct val="0"/>
        </a:spcAft>
        <a:defRPr sz="3800">
          <a:solidFill>
            <a:schemeClr val="accent2"/>
          </a:solidFill>
          <a:latin typeface="Arial" pitchFamily="34" charset="0"/>
          <a:ea typeface="MS PGothic" pitchFamily="34" charset="-128"/>
        </a:defRPr>
      </a:lvl6pPr>
      <a:lvl7pPr marL="914400" algn="l" defTabSz="457200" rtl="0" fontAlgn="base">
        <a:spcBef>
          <a:spcPct val="0"/>
        </a:spcBef>
        <a:spcAft>
          <a:spcPct val="0"/>
        </a:spcAft>
        <a:defRPr sz="3800">
          <a:solidFill>
            <a:schemeClr val="accent2"/>
          </a:solidFill>
          <a:latin typeface="Arial" pitchFamily="34" charset="0"/>
          <a:ea typeface="MS PGothic" pitchFamily="34" charset="-128"/>
        </a:defRPr>
      </a:lvl7pPr>
      <a:lvl8pPr marL="1371600" algn="l" defTabSz="457200" rtl="0" fontAlgn="base">
        <a:spcBef>
          <a:spcPct val="0"/>
        </a:spcBef>
        <a:spcAft>
          <a:spcPct val="0"/>
        </a:spcAft>
        <a:defRPr sz="3800">
          <a:solidFill>
            <a:schemeClr val="accent2"/>
          </a:solidFill>
          <a:latin typeface="Arial" pitchFamily="34" charset="0"/>
          <a:ea typeface="MS PGothic" pitchFamily="34" charset="-128"/>
        </a:defRPr>
      </a:lvl8pPr>
      <a:lvl9pPr marL="1828800" algn="l" defTabSz="457200" rtl="0" fontAlgn="base">
        <a:spcBef>
          <a:spcPct val="0"/>
        </a:spcBef>
        <a:spcAft>
          <a:spcPct val="0"/>
        </a:spcAft>
        <a:defRPr sz="3800">
          <a:solidFill>
            <a:schemeClr val="accent2"/>
          </a:solidFill>
          <a:latin typeface="Arial" pitchFamily="34" charset="0"/>
          <a:ea typeface="MS PGothic" pitchFamily="34" charset="-128"/>
        </a:defRPr>
      </a:lvl9pPr>
    </p:titleStyle>
    <p:bodyStyle>
      <a:lvl1pPr marL="342900" indent="-342900" algn="l" defTabSz="457200" rtl="0" eaLnBrk="0" fontAlgn="base" hangingPunct="0">
        <a:spcBef>
          <a:spcPct val="0"/>
        </a:spcBef>
        <a:spcAft>
          <a:spcPts val="1200"/>
        </a:spcAft>
        <a:buFont typeface="Arial" pitchFamily="34" charset="0"/>
        <a:defRPr sz="2200" kern="1200" cap="all">
          <a:solidFill>
            <a:schemeClr val="tx1"/>
          </a:solidFill>
          <a:latin typeface="Arial"/>
          <a:ea typeface="MS PGothic" pitchFamily="34" charset="-128"/>
          <a:cs typeface="Arial"/>
        </a:defRPr>
      </a:lvl1pPr>
      <a:lvl2pPr marL="742950" indent="-285750" algn="l" defTabSz="457200" rtl="0" eaLnBrk="0" fontAlgn="base" hangingPunct="0">
        <a:spcBef>
          <a:spcPct val="0"/>
        </a:spcBef>
        <a:spcAft>
          <a:spcPts val="1200"/>
        </a:spcAft>
        <a:buFont typeface="Arial" pitchFamily="34" charset="0"/>
        <a:defRPr sz="2200" kern="1200">
          <a:solidFill>
            <a:schemeClr val="tx1"/>
          </a:solidFill>
          <a:latin typeface="Arial"/>
          <a:ea typeface="MS PGothic" pitchFamily="34" charset="-128"/>
          <a:cs typeface="Arial"/>
        </a:defRPr>
      </a:lvl2pPr>
      <a:lvl3pPr marL="179388" indent="-179388" algn="l" defTabSz="457200" rtl="0" eaLnBrk="0" fontAlgn="base" hangingPunct="0">
        <a:spcBef>
          <a:spcPct val="0"/>
        </a:spcBef>
        <a:spcAft>
          <a:spcPts val="1200"/>
        </a:spcAft>
        <a:buFont typeface="Arial" pitchFamily="34" charset="0"/>
        <a:buChar char="•"/>
        <a:defRPr sz="2200" kern="1200">
          <a:solidFill>
            <a:schemeClr val="tx1"/>
          </a:solidFill>
          <a:latin typeface="Arial"/>
          <a:ea typeface="MS PGothic" pitchFamily="34" charset="-128"/>
          <a:cs typeface="Arial"/>
        </a:defRPr>
      </a:lvl3pPr>
      <a:lvl4pPr marL="358775" indent="-179388" algn="l" defTabSz="457200" rtl="0" eaLnBrk="0" fontAlgn="base" hangingPunct="0">
        <a:spcBef>
          <a:spcPct val="0"/>
        </a:spcBef>
        <a:spcAft>
          <a:spcPts val="1200"/>
        </a:spcAft>
        <a:buFont typeface="Arial" pitchFamily="34" charset="0"/>
        <a:buChar char="–"/>
        <a:defRPr kern="1200">
          <a:solidFill>
            <a:schemeClr val="tx1"/>
          </a:solidFill>
          <a:latin typeface="Arial"/>
          <a:ea typeface="MS PGothic" pitchFamily="34" charset="-128"/>
          <a:cs typeface="Arial"/>
        </a:defRPr>
      </a:lvl4pPr>
      <a:lvl5pPr marL="536575" indent="-177800" algn="l" defTabSz="457200" rtl="0" eaLnBrk="0" fontAlgn="base" hangingPunct="0">
        <a:spcBef>
          <a:spcPct val="0"/>
        </a:spcBef>
        <a:spcAft>
          <a:spcPts val="1200"/>
        </a:spcAft>
        <a:buFont typeface="Arial" pitchFamily="34" charset="0"/>
        <a:buChar char="»"/>
        <a:defRPr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livingstreets.org.uk/"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mailto:jennifer.wiles@livingstreets.org.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31800" y="4848225"/>
            <a:ext cx="8280400" cy="684213"/>
          </a:xfrm>
        </p:spPr>
        <p:txBody>
          <a:bodyPr/>
          <a:lstStyle/>
          <a:p>
            <a:pPr eaLnBrk="1" fontAlgn="auto" hangingPunct="1">
              <a:spcAft>
                <a:spcPts val="0"/>
              </a:spcAft>
              <a:defRPr/>
            </a:pPr>
            <a:r>
              <a:rPr lang="en-GB" spc="0">
                <a:ea typeface="+mj-ea"/>
              </a:rPr>
              <a:t>WWW.LIVINGstreets.org.uk</a:t>
            </a:r>
          </a:p>
        </p:txBody>
      </p:sp>
      <p:pic>
        <p:nvPicPr>
          <p:cNvPr id="2" name="Picture 1">
            <a:extLst>
              <a:ext uri="{FF2B5EF4-FFF2-40B4-BE49-F238E27FC236}">
                <a16:creationId xmlns:a16="http://schemas.microsoft.com/office/drawing/2014/main" id="{5795F4ED-7D8A-40DA-B2A5-F497DEC4BC65}"/>
              </a:ext>
            </a:extLst>
          </p:cNvPr>
          <p:cNvPicPr>
            <a:picLocks noChangeAspect="1"/>
          </p:cNvPicPr>
          <p:nvPr/>
        </p:nvPicPr>
        <p:blipFill>
          <a:blip r:embed="rId3"/>
          <a:stretch>
            <a:fillRect/>
          </a:stretch>
        </p:blipFill>
        <p:spPr>
          <a:xfrm>
            <a:off x="0" y="490429"/>
            <a:ext cx="9144000" cy="5877142"/>
          </a:xfrm>
          <a:prstGeom prst="rect">
            <a:avLst/>
          </a:prstGeom>
        </p:spPr>
      </p:pic>
    </p:spTree>
    <p:extLst>
      <p:ext uri="{BB962C8B-B14F-4D97-AF65-F5344CB8AC3E}">
        <p14:creationId xmlns:p14="http://schemas.microsoft.com/office/powerpoint/2010/main" val="264302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93EA0-FB4C-41FC-A813-32FC61A499E7}"/>
              </a:ext>
            </a:extLst>
          </p:cNvPr>
          <p:cNvSpPr>
            <a:spLocks noGrp="1"/>
          </p:cNvSpPr>
          <p:nvPr>
            <p:ph type="title"/>
          </p:nvPr>
        </p:nvSpPr>
        <p:spPr>
          <a:xfrm>
            <a:off x="323528" y="773112"/>
            <a:ext cx="7488832" cy="578343"/>
          </a:xfrm>
        </p:spPr>
        <p:txBody>
          <a:bodyPr/>
          <a:lstStyle/>
          <a:p>
            <a:r>
              <a:rPr lang="en-GB" dirty="0"/>
              <a:t>AGE </a:t>
            </a:r>
            <a:r>
              <a:rPr lang="en-GB" dirty="0" err="1"/>
              <a:t>BETTEr</a:t>
            </a:r>
            <a:r>
              <a:rPr lang="en-GB" dirty="0"/>
              <a:t> in Sheffield</a:t>
            </a:r>
          </a:p>
        </p:txBody>
      </p:sp>
      <p:sp>
        <p:nvSpPr>
          <p:cNvPr id="3" name="Content Placeholder 2">
            <a:extLst>
              <a:ext uri="{FF2B5EF4-FFF2-40B4-BE49-F238E27FC236}">
                <a16:creationId xmlns:a16="http://schemas.microsoft.com/office/drawing/2014/main" id="{ECFA03E0-5742-48FB-8DCA-9203D7EF6A7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2D94151-870B-4913-9958-6318A1BE9DEC}"/>
              </a:ext>
            </a:extLst>
          </p:cNvPr>
          <p:cNvPicPr>
            <a:picLocks noChangeAspect="1"/>
          </p:cNvPicPr>
          <p:nvPr/>
        </p:nvPicPr>
        <p:blipFill>
          <a:blip r:embed="rId3"/>
          <a:stretch>
            <a:fillRect/>
          </a:stretch>
        </p:blipFill>
        <p:spPr>
          <a:xfrm>
            <a:off x="0" y="2295427"/>
            <a:ext cx="9144000" cy="4562573"/>
          </a:xfrm>
          <a:prstGeom prst="rect">
            <a:avLst/>
          </a:prstGeom>
        </p:spPr>
      </p:pic>
    </p:spTree>
    <p:extLst>
      <p:ext uri="{BB962C8B-B14F-4D97-AF65-F5344CB8AC3E}">
        <p14:creationId xmlns:p14="http://schemas.microsoft.com/office/powerpoint/2010/main" val="1061328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6912768" cy="648072"/>
          </a:xfrm>
        </p:spPr>
        <p:txBody>
          <a:bodyPr/>
          <a:lstStyle/>
          <a:p>
            <a:pPr eaLnBrk="1" fontAlgn="auto" hangingPunct="1">
              <a:spcAft>
                <a:spcPts val="0"/>
              </a:spcAft>
              <a:defRPr/>
            </a:pPr>
            <a:r>
              <a:rPr lang="en-GB" spc="0" dirty="0">
                <a:ea typeface="+mj-ea"/>
              </a:rPr>
              <a:t>Thank you</a:t>
            </a:r>
            <a:endParaRPr lang="en-GB" dirty="0">
              <a:ea typeface="+mj-ea"/>
            </a:endParaRPr>
          </a:p>
        </p:txBody>
      </p:sp>
      <p:sp>
        <p:nvSpPr>
          <p:cNvPr id="5" name="Content Placeholder 2"/>
          <p:cNvSpPr>
            <a:spLocks noGrp="1"/>
          </p:cNvSpPr>
          <p:nvPr>
            <p:ph idx="1"/>
          </p:nvPr>
        </p:nvSpPr>
        <p:spPr bwMode="auto">
          <a:xfrm>
            <a:off x="539552" y="3789040"/>
            <a:ext cx="6768752" cy="3639046"/>
          </a:xfrm>
        </p:spPr>
        <p:txBody>
          <a:bodyPr wrap="square" numCol="1" compatLnSpc="1">
            <a:prstTxWarp prst="textNoShape">
              <a:avLst/>
            </a:prstTxWarp>
          </a:bodyPr>
          <a:lstStyle/>
          <a:p>
            <a:pPr marL="0" indent="0" eaLnBrk="1" hangingPunct="1">
              <a:spcAft>
                <a:spcPts val="0"/>
              </a:spcAft>
            </a:pPr>
            <a:endParaRPr lang="en-US" sz="2800" cap="none" dirty="0">
              <a:latin typeface="Arial" pitchFamily="34" charset="0"/>
              <a:cs typeface="Arial" pitchFamily="34" charset="0"/>
            </a:endParaRPr>
          </a:p>
          <a:p>
            <a:pPr marL="0" indent="0" eaLnBrk="1" hangingPunct="1">
              <a:spcAft>
                <a:spcPts val="0"/>
              </a:spcAft>
            </a:pPr>
            <a:r>
              <a:rPr lang="en-US" sz="2800" cap="none" dirty="0">
                <a:latin typeface="Arial" pitchFamily="34" charset="0"/>
                <a:cs typeface="Arial" pitchFamily="34" charset="0"/>
                <a:hlinkClick r:id="rId3"/>
              </a:rPr>
              <a:t>www.livingstreets.org.uk</a:t>
            </a:r>
            <a:r>
              <a:rPr lang="en-US" sz="2800" cap="none" dirty="0">
                <a:latin typeface="Arial" pitchFamily="34" charset="0"/>
                <a:cs typeface="Arial" pitchFamily="34" charset="0"/>
              </a:rPr>
              <a:t> </a:t>
            </a:r>
          </a:p>
          <a:p>
            <a:pPr marL="0" indent="0" eaLnBrk="1" hangingPunct="1">
              <a:spcAft>
                <a:spcPts val="0"/>
              </a:spcAft>
            </a:pPr>
            <a:endParaRPr lang="en-US" sz="2800" cap="none" dirty="0">
              <a:latin typeface="Arial" pitchFamily="34" charset="0"/>
              <a:cs typeface="Arial" pitchFamily="34" charset="0"/>
            </a:endParaRPr>
          </a:p>
          <a:p>
            <a:pPr marL="0" indent="0" eaLnBrk="1" hangingPunct="1">
              <a:spcAft>
                <a:spcPts val="0"/>
              </a:spcAft>
            </a:pPr>
            <a:r>
              <a:rPr lang="en-US" sz="2800" cap="none" dirty="0">
                <a:latin typeface="Arial" pitchFamily="34" charset="0"/>
                <a:cs typeface="Arial" pitchFamily="34" charset="0"/>
              </a:rPr>
              <a:t>Jenny Wiles - Regional Director (North)</a:t>
            </a:r>
            <a:endParaRPr lang="en-US" sz="2800" b="1" cap="none" dirty="0">
              <a:latin typeface="Arial" pitchFamily="34" charset="0"/>
              <a:cs typeface="Arial" pitchFamily="34" charset="0"/>
            </a:endParaRPr>
          </a:p>
          <a:p>
            <a:pPr marL="0" indent="0" eaLnBrk="1" hangingPunct="1">
              <a:spcAft>
                <a:spcPts val="0"/>
              </a:spcAft>
            </a:pPr>
            <a:r>
              <a:rPr lang="en-US" sz="2800" cap="none" dirty="0">
                <a:latin typeface="Arial" pitchFamily="34" charset="0"/>
                <a:cs typeface="Arial" pitchFamily="34" charset="0"/>
              </a:rPr>
              <a:t>Email: </a:t>
            </a:r>
            <a:r>
              <a:rPr lang="en-US" sz="2800" cap="none" dirty="0">
                <a:latin typeface="Arial" pitchFamily="34" charset="0"/>
                <a:cs typeface="Arial" pitchFamily="34" charset="0"/>
                <a:hlinkClick r:id="rId4"/>
              </a:rPr>
              <a:t>jennifer.wiles@livingstreets.org.uk</a:t>
            </a:r>
            <a:r>
              <a:rPr lang="en-US" sz="2800" cap="none" dirty="0">
                <a:latin typeface="Arial" pitchFamily="34" charset="0"/>
                <a:cs typeface="Arial" pitchFamily="34" charset="0"/>
              </a:rPr>
              <a:t> </a:t>
            </a:r>
          </a:p>
          <a:p>
            <a:pPr marL="0" indent="0" eaLnBrk="1" hangingPunct="1">
              <a:spcAft>
                <a:spcPts val="0"/>
              </a:spcAft>
            </a:pPr>
            <a:r>
              <a:rPr lang="en-US" sz="2800" cap="none" dirty="0">
                <a:latin typeface="Arial" pitchFamily="34" charset="0"/>
                <a:cs typeface="Arial" pitchFamily="34" charset="0"/>
              </a:rPr>
              <a:t>Tel: </a:t>
            </a:r>
            <a:r>
              <a:rPr lang="en-GB" sz="2800" dirty="0"/>
              <a:t>07702 717540 </a:t>
            </a:r>
            <a:endParaRPr lang="en-US" sz="2800" cap="none" dirty="0">
              <a:latin typeface="Arial" pitchFamily="34" charset="0"/>
              <a:cs typeface="Arial" pitchFamily="34" charset="0"/>
            </a:endParaRPr>
          </a:p>
          <a:p>
            <a:pPr marL="0" indent="0" eaLnBrk="1" hangingPunct="1"/>
            <a:r>
              <a:rPr lang="en-US" sz="2400" cap="none" dirty="0">
                <a:latin typeface="Arial" pitchFamily="34" charset="0"/>
                <a:cs typeface="Arial" pitchFamily="34" charset="0"/>
              </a:rPr>
              <a:t> </a:t>
            </a:r>
          </a:p>
          <a:p>
            <a:pPr marL="0" indent="0" eaLnBrk="1" hangingPunct="1"/>
            <a:endParaRPr lang="en-GB" cap="none" dirty="0">
              <a:latin typeface="Arial" pitchFamily="34" charset="0"/>
              <a:cs typeface="Arial" pitchFamily="34" charset="0"/>
            </a:endParaRPr>
          </a:p>
        </p:txBody>
      </p:sp>
    </p:spTree>
    <p:extLst>
      <p:ext uri="{BB962C8B-B14F-4D97-AF65-F5344CB8AC3E}">
        <p14:creationId xmlns:p14="http://schemas.microsoft.com/office/powerpoint/2010/main" val="54682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pc="0" dirty="0">
                <a:ea typeface="+mj-ea"/>
              </a:rPr>
              <a:t>DOES IT SPARK JOY?</a:t>
            </a:r>
            <a:endParaRPr lang="en-GB" dirty="0">
              <a:ea typeface="+mj-ea"/>
            </a:endParaRPr>
          </a:p>
        </p:txBody>
      </p:sp>
    </p:spTree>
    <p:extLst>
      <p:ext uri="{BB962C8B-B14F-4D97-AF65-F5344CB8AC3E}">
        <p14:creationId xmlns:p14="http://schemas.microsoft.com/office/powerpoint/2010/main" val="272759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B3D64-E03E-4342-AB2E-D242ECBBB027}"/>
              </a:ext>
            </a:extLst>
          </p:cNvPr>
          <p:cNvSpPr>
            <a:spLocks noGrp="1"/>
          </p:cNvSpPr>
          <p:nvPr>
            <p:ph type="title"/>
          </p:nvPr>
        </p:nvSpPr>
        <p:spPr>
          <a:xfrm>
            <a:off x="486696" y="629266"/>
            <a:ext cx="2738601" cy="1676603"/>
          </a:xfrm>
        </p:spPr>
        <p:txBody>
          <a:bodyPr>
            <a:normAutofit fontScale="90000"/>
          </a:bodyPr>
          <a:lstStyle/>
          <a:p>
            <a:r>
              <a:rPr lang="en-GB" dirty="0"/>
              <a:t>Walking needs to look:</a:t>
            </a:r>
            <a:br>
              <a:rPr lang="en-GB" dirty="0"/>
            </a:br>
            <a:br>
              <a:rPr lang="en-GB" dirty="0"/>
            </a:br>
            <a:r>
              <a:rPr lang="en-GB" dirty="0"/>
              <a:t>safe</a:t>
            </a:r>
            <a:br>
              <a:rPr lang="en-GB" dirty="0"/>
            </a:br>
            <a:br>
              <a:rPr lang="en-GB" dirty="0"/>
            </a:br>
            <a:r>
              <a:rPr lang="en-GB" dirty="0"/>
              <a:t>easy </a:t>
            </a:r>
            <a:br>
              <a:rPr lang="en-GB" dirty="0"/>
            </a:br>
            <a:br>
              <a:rPr lang="en-GB" dirty="0"/>
            </a:br>
            <a:r>
              <a:rPr lang="en-GB" dirty="0"/>
              <a:t>fun</a:t>
            </a:r>
          </a:p>
        </p:txBody>
      </p:sp>
      <p:pic>
        <p:nvPicPr>
          <p:cNvPr id="17" name="Content Placeholder 5" descr="A cat sitting in a car&#10;&#10;Description automatically generated">
            <a:extLst>
              <a:ext uri="{FF2B5EF4-FFF2-40B4-BE49-F238E27FC236}">
                <a16:creationId xmlns:a16="http://schemas.microsoft.com/office/drawing/2014/main" id="{8E58034D-BF9A-4D91-9461-0E0893641F3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3479292" y="10"/>
            <a:ext cx="5664708" cy="6857990"/>
          </a:xfrm>
          <a:prstGeom prst="rect">
            <a:avLst/>
          </a:prstGeom>
          <a:effectLst/>
        </p:spPr>
      </p:pic>
    </p:spTree>
    <p:extLst>
      <p:ext uri="{BB962C8B-B14F-4D97-AF65-F5344CB8AC3E}">
        <p14:creationId xmlns:p14="http://schemas.microsoft.com/office/powerpoint/2010/main" val="354862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crossing rainbow zebra crossing&#10;&#10;Description automatically generated">
            <a:extLst>
              <a:ext uri="{FF2B5EF4-FFF2-40B4-BE49-F238E27FC236}">
                <a16:creationId xmlns:a16="http://schemas.microsoft.com/office/drawing/2014/main" id="{F6B7A634-D386-4535-B4C7-B89712E5501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79067" y="1844825"/>
            <a:ext cx="5164933" cy="5013176"/>
          </a:xfrm>
          <a:prstGeom prst="rect">
            <a:avLst/>
          </a:prstGeom>
        </p:spPr>
      </p:pic>
      <p:sp>
        <p:nvSpPr>
          <p:cNvPr id="6" name="Title 1">
            <a:extLst>
              <a:ext uri="{FF2B5EF4-FFF2-40B4-BE49-F238E27FC236}">
                <a16:creationId xmlns:a16="http://schemas.microsoft.com/office/drawing/2014/main" id="{001809DA-1870-4465-961D-CFDDF1DF678A}"/>
              </a:ext>
            </a:extLst>
          </p:cNvPr>
          <p:cNvSpPr>
            <a:spLocks noGrp="1"/>
          </p:cNvSpPr>
          <p:nvPr>
            <p:ph type="title"/>
          </p:nvPr>
        </p:nvSpPr>
        <p:spPr>
          <a:xfrm>
            <a:off x="179512" y="629267"/>
            <a:ext cx="7488832" cy="1359574"/>
          </a:xfrm>
        </p:spPr>
        <p:txBody>
          <a:bodyPr>
            <a:normAutofit/>
          </a:bodyPr>
          <a:lstStyle/>
          <a:p>
            <a:r>
              <a:rPr lang="en-GB" dirty="0" err="1"/>
              <a:t>STREEts</a:t>
            </a:r>
            <a:r>
              <a:rPr lang="en-GB" dirty="0"/>
              <a:t> that spark joy</a:t>
            </a:r>
          </a:p>
        </p:txBody>
      </p:sp>
    </p:spTree>
    <p:extLst>
      <p:ext uri="{BB962C8B-B14F-4D97-AF65-F5344CB8AC3E}">
        <p14:creationId xmlns:p14="http://schemas.microsoft.com/office/powerpoint/2010/main" val="3253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group of people sitting at a bus stop&#10;&#10;Description automatically generated">
            <a:extLst>
              <a:ext uri="{FF2B5EF4-FFF2-40B4-BE49-F238E27FC236}">
                <a16:creationId xmlns:a16="http://schemas.microsoft.com/office/drawing/2014/main" id="{3938547B-080A-4522-AABD-D4C99329B1F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8520" y="0"/>
            <a:ext cx="7586366" cy="3482266"/>
          </a:xfrm>
          <a:prstGeom prst="rect">
            <a:avLst/>
          </a:prstGeom>
        </p:spPr>
      </p:pic>
      <p:pic>
        <p:nvPicPr>
          <p:cNvPr id="9" name="Content Placeholder 5" descr="A dog walking on a sidewalk&#10;&#10;Description automatically generated">
            <a:extLst>
              <a:ext uri="{FF2B5EF4-FFF2-40B4-BE49-F238E27FC236}">
                <a16:creationId xmlns:a16="http://schemas.microsoft.com/office/drawing/2014/main" id="{089EF124-8A9A-470D-8AD7-C8E4D6F4DCFE}"/>
              </a:ext>
            </a:extLst>
          </p:cNvPr>
          <p:cNvPicPr>
            <a:picLocks noGrp="1" noChangeAspect="1"/>
          </p:cNvPicPr>
          <p:nvPr>
            <p:ph idx="10"/>
          </p:nvPr>
        </p:nvPicPr>
        <p:blipFill rotWithShape="1">
          <a:blip r:embed="rId4" cstate="print">
            <a:extLst>
              <a:ext uri="{28A0092B-C50C-407E-A947-70E740481C1C}">
                <a14:useLocalDpi xmlns:a14="http://schemas.microsoft.com/office/drawing/2010/main"/>
              </a:ext>
            </a:extLst>
          </a:blip>
          <a:srcRect/>
          <a:stretch/>
        </p:blipFill>
        <p:spPr>
          <a:xfrm>
            <a:off x="5215066" y="3429000"/>
            <a:ext cx="3959603" cy="3429000"/>
          </a:xfrm>
          <a:prstGeom prst="rect">
            <a:avLst/>
          </a:prstGeom>
        </p:spPr>
      </p:pic>
    </p:spTree>
    <p:extLst>
      <p:ext uri="{BB962C8B-B14F-4D97-AF65-F5344CB8AC3E}">
        <p14:creationId xmlns:p14="http://schemas.microsoft.com/office/powerpoint/2010/main" val="3692898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94D8-73C5-4AAD-AA80-B2845A299F73}"/>
              </a:ext>
            </a:extLst>
          </p:cNvPr>
          <p:cNvSpPr>
            <a:spLocks noGrp="1"/>
          </p:cNvSpPr>
          <p:nvPr>
            <p:ph type="title"/>
          </p:nvPr>
        </p:nvSpPr>
        <p:spPr>
          <a:xfrm>
            <a:off x="4309279" y="387264"/>
            <a:ext cx="3362573" cy="783679"/>
          </a:xfrm>
        </p:spPr>
        <p:txBody>
          <a:bodyPr/>
          <a:lstStyle/>
          <a:p>
            <a:pPr algn="r"/>
            <a:r>
              <a:rPr lang="en-GB" dirty="0" err="1"/>
              <a:t>STREEt</a:t>
            </a:r>
            <a:r>
              <a:rPr lang="en-GB" dirty="0"/>
              <a:t> animation</a:t>
            </a:r>
          </a:p>
        </p:txBody>
      </p:sp>
      <p:pic>
        <p:nvPicPr>
          <p:cNvPr id="7" name="Picture 6">
            <a:extLst>
              <a:ext uri="{FF2B5EF4-FFF2-40B4-BE49-F238E27FC236}">
                <a16:creationId xmlns:a16="http://schemas.microsoft.com/office/drawing/2014/main" id="{2DA5CE7F-A8CD-4199-AD26-FCE64A751E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92" y="-7118"/>
            <a:ext cx="4543665" cy="3024783"/>
          </a:xfrm>
          <a:prstGeom prst="rect">
            <a:avLst/>
          </a:prstGeom>
        </p:spPr>
      </p:pic>
    </p:spTree>
    <p:extLst>
      <p:ext uri="{BB962C8B-B14F-4D97-AF65-F5344CB8AC3E}">
        <p14:creationId xmlns:p14="http://schemas.microsoft.com/office/powerpoint/2010/main" val="1276513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5DF3-083E-4923-9CA1-5C9FDB761796}"/>
              </a:ext>
            </a:extLst>
          </p:cNvPr>
          <p:cNvSpPr>
            <a:spLocks noGrp="1"/>
          </p:cNvSpPr>
          <p:nvPr>
            <p:ph type="title"/>
          </p:nvPr>
        </p:nvSpPr>
        <p:spPr>
          <a:xfrm>
            <a:off x="5580112" y="1844824"/>
            <a:ext cx="2905894" cy="639663"/>
          </a:xfrm>
        </p:spPr>
        <p:txBody>
          <a:bodyPr/>
          <a:lstStyle/>
          <a:p>
            <a:r>
              <a:rPr lang="en-GB" dirty="0"/>
              <a:t>PARKLETs</a:t>
            </a:r>
          </a:p>
        </p:txBody>
      </p:sp>
      <p:sp>
        <p:nvSpPr>
          <p:cNvPr id="8" name="Title 1">
            <a:extLst>
              <a:ext uri="{FF2B5EF4-FFF2-40B4-BE49-F238E27FC236}">
                <a16:creationId xmlns:a16="http://schemas.microsoft.com/office/drawing/2014/main" id="{BAC73A57-7CB3-49CC-8DAD-C9F4192F222B}"/>
              </a:ext>
            </a:extLst>
          </p:cNvPr>
          <p:cNvSpPr txBox="1">
            <a:spLocks/>
          </p:cNvSpPr>
          <p:nvPr/>
        </p:nvSpPr>
        <p:spPr>
          <a:xfrm>
            <a:off x="4949" y="5024711"/>
            <a:ext cx="2905894" cy="639663"/>
          </a:xfrm>
          <a:prstGeom prst="rect">
            <a:avLst/>
          </a:prstGeom>
        </p:spPr>
        <p:txBody>
          <a:bodyPr vert="horz" lIns="0" tIns="0" rIns="0" bIns="0" rtlCol="0" anchor="t" anchorCtr="0">
            <a:noAutofit/>
          </a:bodyPr>
          <a:lstStyle>
            <a:lvl1pPr algn="l" defTabSz="457200" rtl="0" eaLnBrk="0" fontAlgn="base" hangingPunct="0">
              <a:spcBef>
                <a:spcPct val="0"/>
              </a:spcBef>
              <a:spcAft>
                <a:spcPct val="0"/>
              </a:spcAft>
              <a:defRPr sz="3800" kern="1200" cap="all" spc="300">
                <a:solidFill>
                  <a:schemeClr val="accent2"/>
                </a:solidFill>
                <a:latin typeface="Arial"/>
                <a:ea typeface="MS PGothic" pitchFamily="34" charset="-128"/>
                <a:cs typeface="Arial"/>
              </a:defRPr>
            </a:lvl1pPr>
            <a:lvl2pPr algn="l" defTabSz="457200" rtl="0" eaLnBrk="0" fontAlgn="base" hangingPunct="0">
              <a:spcBef>
                <a:spcPct val="0"/>
              </a:spcBef>
              <a:spcAft>
                <a:spcPct val="0"/>
              </a:spcAft>
              <a:defRPr sz="3800">
                <a:solidFill>
                  <a:schemeClr val="accent2"/>
                </a:solidFill>
                <a:latin typeface="Arial" pitchFamily="34" charset="0"/>
                <a:ea typeface="MS PGothic" pitchFamily="34" charset="-128"/>
                <a:cs typeface="Arial" pitchFamily="34" charset="0"/>
              </a:defRPr>
            </a:lvl2pPr>
            <a:lvl3pPr algn="l" defTabSz="457200" rtl="0" eaLnBrk="0" fontAlgn="base" hangingPunct="0">
              <a:spcBef>
                <a:spcPct val="0"/>
              </a:spcBef>
              <a:spcAft>
                <a:spcPct val="0"/>
              </a:spcAft>
              <a:defRPr sz="3800">
                <a:solidFill>
                  <a:schemeClr val="accent2"/>
                </a:solidFill>
                <a:latin typeface="Arial" pitchFamily="34" charset="0"/>
                <a:ea typeface="MS PGothic" pitchFamily="34" charset="-128"/>
                <a:cs typeface="Arial" pitchFamily="34" charset="0"/>
              </a:defRPr>
            </a:lvl3pPr>
            <a:lvl4pPr algn="l" defTabSz="457200" rtl="0" eaLnBrk="0" fontAlgn="base" hangingPunct="0">
              <a:spcBef>
                <a:spcPct val="0"/>
              </a:spcBef>
              <a:spcAft>
                <a:spcPct val="0"/>
              </a:spcAft>
              <a:defRPr sz="3800">
                <a:solidFill>
                  <a:schemeClr val="accent2"/>
                </a:solidFill>
                <a:latin typeface="Arial" pitchFamily="34" charset="0"/>
                <a:ea typeface="MS PGothic" pitchFamily="34" charset="-128"/>
                <a:cs typeface="Arial" pitchFamily="34" charset="0"/>
              </a:defRPr>
            </a:lvl4pPr>
            <a:lvl5pPr algn="l" defTabSz="457200" rtl="0" eaLnBrk="0" fontAlgn="base" hangingPunct="0">
              <a:spcBef>
                <a:spcPct val="0"/>
              </a:spcBef>
              <a:spcAft>
                <a:spcPct val="0"/>
              </a:spcAft>
              <a:defRPr sz="3800">
                <a:solidFill>
                  <a:schemeClr val="accent2"/>
                </a:solidFill>
                <a:latin typeface="Arial" pitchFamily="34" charset="0"/>
                <a:ea typeface="MS PGothic" pitchFamily="34" charset="-128"/>
                <a:cs typeface="Arial" pitchFamily="34" charset="0"/>
              </a:defRPr>
            </a:lvl5pPr>
            <a:lvl6pPr marL="457200" algn="l" defTabSz="457200" rtl="0" fontAlgn="base">
              <a:spcBef>
                <a:spcPct val="0"/>
              </a:spcBef>
              <a:spcAft>
                <a:spcPct val="0"/>
              </a:spcAft>
              <a:defRPr sz="3800">
                <a:solidFill>
                  <a:schemeClr val="accent2"/>
                </a:solidFill>
                <a:latin typeface="Arial" pitchFamily="34" charset="0"/>
                <a:ea typeface="MS PGothic" pitchFamily="34" charset="-128"/>
              </a:defRPr>
            </a:lvl6pPr>
            <a:lvl7pPr marL="914400" algn="l" defTabSz="457200" rtl="0" fontAlgn="base">
              <a:spcBef>
                <a:spcPct val="0"/>
              </a:spcBef>
              <a:spcAft>
                <a:spcPct val="0"/>
              </a:spcAft>
              <a:defRPr sz="3800">
                <a:solidFill>
                  <a:schemeClr val="accent2"/>
                </a:solidFill>
                <a:latin typeface="Arial" pitchFamily="34" charset="0"/>
                <a:ea typeface="MS PGothic" pitchFamily="34" charset="-128"/>
              </a:defRPr>
            </a:lvl7pPr>
            <a:lvl8pPr marL="1371600" algn="l" defTabSz="457200" rtl="0" fontAlgn="base">
              <a:spcBef>
                <a:spcPct val="0"/>
              </a:spcBef>
              <a:spcAft>
                <a:spcPct val="0"/>
              </a:spcAft>
              <a:defRPr sz="3800">
                <a:solidFill>
                  <a:schemeClr val="accent2"/>
                </a:solidFill>
                <a:latin typeface="Arial" pitchFamily="34" charset="0"/>
                <a:ea typeface="MS PGothic" pitchFamily="34" charset="-128"/>
              </a:defRPr>
            </a:lvl8pPr>
            <a:lvl9pPr marL="1828800" algn="l" defTabSz="457200" rtl="0" fontAlgn="base">
              <a:spcBef>
                <a:spcPct val="0"/>
              </a:spcBef>
              <a:spcAft>
                <a:spcPct val="0"/>
              </a:spcAft>
              <a:defRPr sz="3800">
                <a:solidFill>
                  <a:schemeClr val="accent2"/>
                </a:solidFill>
                <a:latin typeface="Arial" pitchFamily="34" charset="0"/>
                <a:ea typeface="MS PGothic" pitchFamily="34" charset="-128"/>
              </a:defRPr>
            </a:lvl9pPr>
          </a:lstStyle>
          <a:p>
            <a:pPr algn="r"/>
            <a:r>
              <a:rPr lang="en-GB" dirty="0"/>
              <a:t>Summer streets</a:t>
            </a:r>
          </a:p>
        </p:txBody>
      </p:sp>
    </p:spTree>
    <p:extLst>
      <p:ext uri="{BB962C8B-B14F-4D97-AF65-F5344CB8AC3E}">
        <p14:creationId xmlns:p14="http://schemas.microsoft.com/office/powerpoint/2010/main" val="1833727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BE1DD-9CCA-4E56-AB1D-EEC7601FD6A1}"/>
              </a:ext>
            </a:extLst>
          </p:cNvPr>
          <p:cNvSpPr>
            <a:spLocks noGrp="1"/>
          </p:cNvSpPr>
          <p:nvPr>
            <p:ph type="title"/>
          </p:nvPr>
        </p:nvSpPr>
        <p:spPr/>
        <p:txBody>
          <a:bodyPr/>
          <a:lstStyle/>
          <a:p>
            <a:endParaRPr lang="en-GB" dirty="0"/>
          </a:p>
        </p:txBody>
      </p:sp>
      <p:sp>
        <p:nvSpPr>
          <p:cNvPr id="4" name="Content Placeholder 3">
            <a:extLst>
              <a:ext uri="{FF2B5EF4-FFF2-40B4-BE49-F238E27FC236}">
                <a16:creationId xmlns:a16="http://schemas.microsoft.com/office/drawing/2014/main" id="{4605706F-4503-42A8-9634-198249965055}"/>
              </a:ext>
            </a:extLst>
          </p:cNvPr>
          <p:cNvSpPr>
            <a:spLocks noGrp="1"/>
          </p:cNvSpPr>
          <p:nvPr>
            <p:ph idx="10"/>
          </p:nvPr>
        </p:nvSpPr>
        <p:spPr/>
        <p:txBody>
          <a:bodyPr/>
          <a:lstStyle/>
          <a:p>
            <a:endParaRPr lang="en-GB"/>
          </a:p>
        </p:txBody>
      </p:sp>
      <p:sp>
        <p:nvSpPr>
          <p:cNvPr id="8" name="Content Placeholder 7">
            <a:extLst>
              <a:ext uri="{FF2B5EF4-FFF2-40B4-BE49-F238E27FC236}">
                <a16:creationId xmlns:a16="http://schemas.microsoft.com/office/drawing/2014/main" id="{A4A05634-5932-4345-A45C-FC4ED15F9CA9}"/>
              </a:ext>
            </a:extLst>
          </p:cNvPr>
          <p:cNvSpPr>
            <a:spLocks noGrp="1"/>
          </p:cNvSpPr>
          <p:nvPr>
            <p:ph idx="1"/>
          </p:nvPr>
        </p:nvSpPr>
        <p:spPr/>
        <p:txBody>
          <a:bodyPr/>
          <a:lstStyle/>
          <a:p>
            <a:endParaRPr lang="en-GB"/>
          </a:p>
        </p:txBody>
      </p:sp>
      <p:pic>
        <p:nvPicPr>
          <p:cNvPr id="9" name="Picture 8">
            <a:extLst>
              <a:ext uri="{FF2B5EF4-FFF2-40B4-BE49-F238E27FC236}">
                <a16:creationId xmlns:a16="http://schemas.microsoft.com/office/drawing/2014/main" id="{F4E4DBE5-7D34-45C4-ACA4-A7686D39D64E}"/>
              </a:ext>
            </a:extLst>
          </p:cNvPr>
          <p:cNvPicPr>
            <a:picLocks noChangeAspect="1"/>
          </p:cNvPicPr>
          <p:nvPr/>
        </p:nvPicPr>
        <p:blipFill>
          <a:blip r:embed="rId3"/>
          <a:stretch>
            <a:fillRect/>
          </a:stretch>
        </p:blipFill>
        <p:spPr>
          <a:xfrm>
            <a:off x="-287360" y="0"/>
            <a:ext cx="9718720" cy="6857999"/>
          </a:xfrm>
          <a:prstGeom prst="rect">
            <a:avLst/>
          </a:prstGeom>
        </p:spPr>
      </p:pic>
    </p:spTree>
    <p:extLst>
      <p:ext uri="{BB962C8B-B14F-4D97-AF65-F5344CB8AC3E}">
        <p14:creationId xmlns:p14="http://schemas.microsoft.com/office/powerpoint/2010/main" val="2050646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70EBC-F773-49E6-961F-BFF033BAF42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1ADCA31-406E-496D-B697-8A6B47337166}"/>
              </a:ext>
            </a:extLst>
          </p:cNvPr>
          <p:cNvSpPr>
            <a:spLocks noGrp="1"/>
          </p:cNvSpPr>
          <p:nvPr>
            <p:ph idx="1"/>
          </p:nvPr>
        </p:nvSpPr>
        <p:spPr/>
        <p:txBody>
          <a:bodyPr/>
          <a:lstStyle/>
          <a:p>
            <a:endParaRPr lang="en-GB"/>
          </a:p>
        </p:txBody>
      </p:sp>
      <p:sp>
        <p:nvSpPr>
          <p:cNvPr id="4" name="Content Placeholder 3">
            <a:extLst>
              <a:ext uri="{FF2B5EF4-FFF2-40B4-BE49-F238E27FC236}">
                <a16:creationId xmlns:a16="http://schemas.microsoft.com/office/drawing/2014/main" id="{B2335BF8-07CE-498D-A849-A00FA03B79EB}"/>
              </a:ext>
            </a:extLst>
          </p:cNvPr>
          <p:cNvSpPr>
            <a:spLocks noGrp="1"/>
          </p:cNvSpPr>
          <p:nvPr>
            <p:ph idx="10"/>
          </p:nvPr>
        </p:nvSpPr>
        <p:spPr/>
        <p:txBody>
          <a:bodyPr/>
          <a:lstStyle/>
          <a:p>
            <a:endParaRPr lang="en-GB"/>
          </a:p>
        </p:txBody>
      </p:sp>
      <p:pic>
        <p:nvPicPr>
          <p:cNvPr id="5" name="Picture 7" descr="Living Streets community street audit">
            <a:extLst>
              <a:ext uri="{FF2B5EF4-FFF2-40B4-BE49-F238E27FC236}">
                <a16:creationId xmlns:a16="http://schemas.microsoft.com/office/drawing/2014/main" id="{87F312A4-A87A-47E6-8EB5-3F9924EC15D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2577" y="0"/>
            <a:ext cx="104625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972984"/>
      </p:ext>
    </p:extLst>
  </p:cSld>
  <p:clrMapOvr>
    <a:masterClrMapping/>
  </p:clrMapOvr>
</p:sld>
</file>

<file path=ppt/theme/theme1.xml><?xml version="1.0" encoding="utf-8"?>
<a:theme xmlns:a="http://schemas.openxmlformats.org/drawingml/2006/main" name="1_Office Theme">
  <a:themeElements>
    <a:clrScheme name="Custom 43">
      <a:dk1>
        <a:srgbClr val="141313"/>
      </a:dk1>
      <a:lt1>
        <a:srgbClr val="FFFFFE"/>
      </a:lt1>
      <a:dk2>
        <a:srgbClr val="777877"/>
      </a:dk2>
      <a:lt2>
        <a:srgbClr val="FFFFFE"/>
      </a:lt2>
      <a:accent1>
        <a:srgbClr val="98D003"/>
      </a:accent1>
      <a:accent2>
        <a:srgbClr val="D50084"/>
      </a:accent2>
      <a:accent3>
        <a:srgbClr val="FD7B17"/>
      </a:accent3>
      <a:accent4>
        <a:srgbClr val="FFDB02"/>
      </a:accent4>
      <a:accent5>
        <a:srgbClr val="777877"/>
      </a:accent5>
      <a:accent6>
        <a:srgbClr val="B2B3B2"/>
      </a:accent6>
      <a:hlink>
        <a:srgbClr val="A1C836"/>
      </a:hlink>
      <a:folHlink>
        <a:srgbClr val="FD7B1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8145256439F342BA9197B33E2B95A4" ma:contentTypeVersion="7" ma:contentTypeDescription="Create a new document." ma:contentTypeScope="" ma:versionID="d2f5eda46532397be3154c6462226a5c">
  <xsd:schema xmlns:xsd="http://www.w3.org/2001/XMLSchema" xmlns:xs="http://www.w3.org/2001/XMLSchema" xmlns:p="http://schemas.microsoft.com/office/2006/metadata/properties" xmlns:ns2="0adf4914-86a8-4cee-b449-5b25bed8a2ef" targetNamespace="http://schemas.microsoft.com/office/2006/metadata/properties" ma:root="true" ma:fieldsID="843dd8ffede838ee864eaf0365310aa7" ns2:_="">
    <xsd:import namespace="0adf4914-86a8-4cee-b449-5b25bed8a2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df4914-86a8-4cee-b449-5b25bed8a2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272C08-8415-4827-B88B-D193EDD854BC}"/>
</file>

<file path=customXml/itemProps2.xml><?xml version="1.0" encoding="utf-8"?>
<ds:datastoreItem xmlns:ds="http://schemas.openxmlformats.org/officeDocument/2006/customXml" ds:itemID="{7819A710-A226-4C05-8874-7EAD2D37DE56}">
  <ds:schemaRefs>
    <ds:schemaRef ds:uri="951b20b7-f7c8-4763-998b-ab5b0cbdf968"/>
    <ds:schemaRef ds:uri="http://www.w3.org/XML/1998/namespace"/>
    <ds:schemaRef ds:uri="http://purl.org/dc/term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75a483ea-b938-465c-bd1f-cfc79fe429ab"/>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2DF25411-3BB2-4EE8-B1E2-A0B94AC608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TotalTime>
  <Words>664</Words>
  <Application>Microsoft Office PowerPoint</Application>
  <PresentationFormat>On-screen Show (4:3)</PresentationFormat>
  <Paragraphs>59</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1_Office Theme</vt:lpstr>
      <vt:lpstr>WWW.LIVINGstreets.org.uk</vt:lpstr>
      <vt:lpstr>DOES IT SPARK JOY?</vt:lpstr>
      <vt:lpstr>Walking needs to look:  safe  easy   fun</vt:lpstr>
      <vt:lpstr>STREEts that spark joy</vt:lpstr>
      <vt:lpstr>PowerPoint Presentation</vt:lpstr>
      <vt:lpstr>STREEt animation</vt:lpstr>
      <vt:lpstr>PARKLETs</vt:lpstr>
      <vt:lpstr>PowerPoint Presentation</vt:lpstr>
      <vt:lpstr>PowerPoint Presentation</vt:lpstr>
      <vt:lpstr>AGE BETTEr in Sheffield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WWW.LIVINGstreets.org.uk</dc:title>
  <dc:creator>Jennifer Wiles</dc:creator>
  <cp:lastModifiedBy>Jennifer Wiles</cp:lastModifiedBy>
  <cp:revision>1</cp:revision>
  <dcterms:created xsi:type="dcterms:W3CDTF">2019-05-29T09:26:46Z</dcterms:created>
  <dcterms:modified xsi:type="dcterms:W3CDTF">2019-05-29T11:30:38Z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0x010100F48145256439F342BA9197B33E2B95A4</vt:lpwstr>
  </property>
</Properties>
</file>