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90" y="-186"/>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14E17F-E2F6-8242-BFAB-5964394EF1E0}"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123850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14E17F-E2F6-8242-BFAB-5964394EF1E0}"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182691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14E17F-E2F6-8242-BFAB-5964394EF1E0}"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327083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14E17F-E2F6-8242-BFAB-5964394EF1E0}"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167948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14E17F-E2F6-8242-BFAB-5964394EF1E0}"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116847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14E17F-E2F6-8242-BFAB-5964394EF1E0}" type="datetimeFigureOut">
              <a:rPr lang="en-US" smtClean="0"/>
              <a:pPr/>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3386939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8"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14E17F-E2F6-8242-BFAB-5964394EF1E0}" type="datetimeFigureOut">
              <a:rPr lang="en-US" smtClean="0"/>
              <a:pPr/>
              <a:t>7/24/2015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381871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14E17F-E2F6-8242-BFAB-5964394EF1E0}" type="datetimeFigureOut">
              <a:rPr lang="en-US" smtClean="0"/>
              <a:pPr/>
              <a:t>7/24/2015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381834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4E17F-E2F6-8242-BFAB-5964394EF1E0}" type="datetimeFigureOut">
              <a:rPr lang="en-US" smtClean="0"/>
              <a:pPr/>
              <a:t>7/24/2015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344506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14E17F-E2F6-8242-BFAB-5964394EF1E0}" type="datetimeFigureOut">
              <a:rPr lang="en-US" smtClean="0"/>
              <a:pPr/>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3633953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14E17F-E2F6-8242-BFAB-5964394EF1E0}" type="datetimeFigureOut">
              <a:rPr lang="en-US" smtClean="0"/>
              <a:pPr/>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6A0BA-D33A-2746-8894-49CB6E471495}" type="slidenum">
              <a:rPr lang="en-US" smtClean="0"/>
              <a:pPr/>
              <a:t>‹#›</a:t>
            </a:fld>
            <a:endParaRPr lang="en-US"/>
          </a:p>
        </p:txBody>
      </p:sp>
    </p:spTree>
    <p:extLst>
      <p:ext uri="{BB962C8B-B14F-4D97-AF65-F5344CB8AC3E}">
        <p14:creationId xmlns:p14="http://schemas.microsoft.com/office/powerpoint/2010/main" val="247357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14E17F-E2F6-8242-BFAB-5964394EF1E0}" type="datetimeFigureOut">
              <a:rPr lang="en-US" smtClean="0"/>
              <a:pPr/>
              <a:t>7/24/2015</a:t>
            </a:fld>
            <a:endParaRPr lang="en-US"/>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6A0BA-D33A-2746-8894-49CB6E471495}" type="slidenum">
              <a:rPr lang="en-US" smtClean="0"/>
              <a:pPr/>
              <a:t>‹#›</a:t>
            </a:fld>
            <a:endParaRPr lang="en-US"/>
          </a:p>
        </p:txBody>
      </p:sp>
    </p:spTree>
    <p:extLst>
      <p:ext uri="{BB962C8B-B14F-4D97-AF65-F5344CB8AC3E}">
        <p14:creationId xmlns:p14="http://schemas.microsoft.com/office/powerpoint/2010/main" val="4159272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nice.org.uk/" TargetMode="External"/><Relationship Id="rId2" Type="http://schemas.openxmlformats.org/officeDocument/2006/relationships/hyperlink" Target="http://www.bhf.org.uk/" TargetMode="External"/><Relationship Id="rId1" Type="http://schemas.openxmlformats.org/officeDocument/2006/relationships/slideLayout" Target="../slideLayouts/slideLayout2.xml"/><Relationship Id="rId6" Type="http://schemas.openxmlformats.org/officeDocument/2006/relationships/hyperlink" Target="http://www.rcn.org.uk/" TargetMode="External"/><Relationship Id="rId5" Type="http://schemas.openxmlformats.org/officeDocument/2006/relationships/hyperlink" Target="http://www.nmc-uk.org/" TargetMode="External"/><Relationship Id="rId4" Type="http://schemas.openxmlformats.org/officeDocument/2006/relationships/hyperlink" Target="http://www.dh.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6"/>
            <a:ext cx="8543925" cy="2454275"/>
          </a:xfrm>
        </p:spPr>
        <p:txBody>
          <a:bodyPr>
            <a:normAutofit fontScale="90000"/>
          </a:bodyPr>
          <a:lstStyle/>
          <a:p>
            <a:pPr algn="ctr"/>
            <a:r>
              <a:rPr lang="en-GB" dirty="0" smtClean="0">
                <a:solidFill>
                  <a:srgbClr val="FF0000"/>
                </a:solidFill>
              </a:rPr>
              <a:t>                                </a:t>
            </a:r>
            <a:br>
              <a:rPr lang="en-GB" dirty="0" smtClean="0">
                <a:solidFill>
                  <a:srgbClr val="FF0000"/>
                </a:solidFill>
              </a:rPr>
            </a:br>
            <a:r>
              <a:rPr lang="en-GB" dirty="0" smtClean="0">
                <a:solidFill>
                  <a:srgbClr val="FF0000"/>
                </a:solidFill>
              </a:rPr>
              <a:t/>
            </a:r>
            <a:br>
              <a:rPr lang="en-GB" dirty="0" smtClean="0">
                <a:solidFill>
                  <a:srgbClr val="FF0000"/>
                </a:solidFill>
              </a:rPr>
            </a:br>
            <a:r>
              <a:rPr lang="en-GB" dirty="0" smtClean="0">
                <a:solidFill>
                  <a:srgbClr val="FF0000"/>
                </a:solidFill>
              </a:rPr>
              <a:t> C1 Ward</a:t>
            </a:r>
            <a:br>
              <a:rPr lang="en-GB" dirty="0" smtClean="0">
                <a:solidFill>
                  <a:srgbClr val="FF0000"/>
                </a:solidFill>
              </a:rPr>
            </a:br>
            <a:r>
              <a:rPr lang="en-GB" dirty="0" smtClean="0">
                <a:solidFill>
                  <a:srgbClr val="FF0000"/>
                </a:solidFill>
              </a:rPr>
              <a:t> Student Nurse Orientation Pack</a:t>
            </a:r>
            <a:br>
              <a:rPr lang="en-GB" dirty="0" smtClean="0">
                <a:solidFill>
                  <a:srgbClr val="FF0000"/>
                </a:solidFill>
              </a:rPr>
            </a:br>
            <a:r>
              <a:rPr lang="en-GB" sz="2000" dirty="0" smtClean="0">
                <a:solidFill>
                  <a:srgbClr val="FF0000"/>
                </a:solidFill>
              </a:rPr>
              <a:t>REVISED BY E MIDGLEY </a:t>
            </a:r>
            <a:br>
              <a:rPr lang="en-GB" sz="2000" dirty="0" smtClean="0">
                <a:solidFill>
                  <a:srgbClr val="FF0000"/>
                </a:solidFill>
              </a:rPr>
            </a:br>
            <a:r>
              <a:rPr lang="en-GB" sz="2000" dirty="0" smtClean="0">
                <a:solidFill>
                  <a:srgbClr val="FF0000"/>
                </a:solidFill>
              </a:rPr>
              <a:t>JULY 2015</a:t>
            </a:r>
            <a:r>
              <a:rPr lang="en-GB" dirty="0" smtClean="0">
                <a:solidFill>
                  <a:srgbClr val="FF0000"/>
                </a:solidFill>
              </a:rPr>
              <a:t/>
            </a:r>
            <a:br>
              <a:rPr lang="en-GB" dirty="0" smtClean="0">
                <a:solidFill>
                  <a:srgbClr val="FF0000"/>
                </a:solidFill>
              </a:rPr>
            </a:br>
            <a:r>
              <a:rPr lang="en-GB" dirty="0" smtClean="0">
                <a:solidFill>
                  <a:srgbClr val="FF0000"/>
                </a:solidFill>
              </a:rPr>
              <a:t/>
            </a:r>
            <a:br>
              <a:rPr lang="en-GB" dirty="0" smtClean="0">
                <a:solidFill>
                  <a:srgbClr val="FF0000"/>
                </a:solidFill>
              </a:rPr>
            </a:br>
            <a:endParaRPr lang="en-US" dirty="0">
              <a:solidFill>
                <a:srgbClr val="FF0000"/>
              </a:solidFill>
            </a:endParaRPr>
          </a:p>
        </p:txBody>
      </p:sp>
      <p:pic>
        <p:nvPicPr>
          <p:cNvPr id="5" name="Picture 4"/>
          <p:cNvPicPr>
            <a:picLocks noChangeAspect="1"/>
          </p:cNvPicPr>
          <p:nvPr/>
        </p:nvPicPr>
        <p:blipFill>
          <a:blip r:embed="rId2" cstate="print"/>
          <a:stretch>
            <a:fillRect/>
          </a:stretch>
        </p:blipFill>
        <p:spPr>
          <a:xfrm>
            <a:off x="2797335" y="2613230"/>
            <a:ext cx="4844851" cy="3968239"/>
          </a:xfrm>
          <a:prstGeom prst="rect">
            <a:avLst/>
          </a:prstGeom>
        </p:spPr>
      </p:pic>
    </p:spTree>
    <p:extLst>
      <p:ext uri="{BB962C8B-B14F-4D97-AF65-F5344CB8AC3E}">
        <p14:creationId xmlns:p14="http://schemas.microsoft.com/office/powerpoint/2010/main" val="800293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1038" y="762001"/>
            <a:ext cx="8420100" cy="5847755"/>
          </a:xfrm>
          <a:prstGeom prst="rect">
            <a:avLst/>
          </a:prstGeom>
          <a:noFill/>
        </p:spPr>
        <p:txBody>
          <a:bodyPr wrap="square" rtlCol="0">
            <a:spAutoFit/>
          </a:bodyPr>
          <a:lstStyle/>
          <a:p>
            <a:r>
              <a:rPr lang="en-GB" sz="1600" dirty="0" smtClean="0">
                <a:solidFill>
                  <a:srgbClr val="FF0000"/>
                </a:solidFill>
              </a:rPr>
              <a:t>Moving and Handling:</a:t>
            </a:r>
          </a:p>
          <a:p>
            <a:pPr>
              <a:buFont typeface="Arial" pitchFamily="34" charset="0"/>
              <a:buChar char="•"/>
            </a:pPr>
            <a:r>
              <a:rPr lang="en-GB" sz="1600" dirty="0" smtClean="0"/>
              <a:t>Standing and Walking.</a:t>
            </a:r>
          </a:p>
          <a:p>
            <a:pPr>
              <a:buFont typeface="Arial" pitchFamily="34" charset="0"/>
              <a:buChar char="•"/>
            </a:pPr>
            <a:r>
              <a:rPr lang="en-GB" sz="1600" dirty="0" smtClean="0"/>
              <a:t>Patient repositioning using slide sheets.</a:t>
            </a:r>
          </a:p>
          <a:p>
            <a:pPr>
              <a:buFont typeface="Arial" pitchFamily="34" charset="0"/>
              <a:buChar char="•"/>
            </a:pPr>
            <a:r>
              <a:rPr lang="en-GB" sz="1600" dirty="0" smtClean="0"/>
              <a:t>Use of Hoists</a:t>
            </a:r>
          </a:p>
          <a:p>
            <a:pPr>
              <a:buFont typeface="Arial" pitchFamily="34" charset="0"/>
              <a:buChar char="•"/>
            </a:pPr>
            <a:r>
              <a:rPr lang="en-GB" sz="1600" dirty="0" smtClean="0"/>
              <a:t>Fallen Patients</a:t>
            </a:r>
          </a:p>
          <a:p>
            <a:r>
              <a:rPr lang="en-GB" sz="1600" dirty="0" smtClean="0">
                <a:solidFill>
                  <a:srgbClr val="FF0000"/>
                </a:solidFill>
              </a:rPr>
              <a:t>Infection Control:</a:t>
            </a:r>
          </a:p>
          <a:p>
            <a:pPr>
              <a:buFont typeface="Arial" pitchFamily="34" charset="0"/>
              <a:buChar char="•"/>
            </a:pPr>
            <a:r>
              <a:rPr lang="en-GB" sz="1600" dirty="0" smtClean="0"/>
              <a:t>Hand Hygiene and use of PPE.</a:t>
            </a:r>
          </a:p>
          <a:p>
            <a:pPr>
              <a:buFont typeface="Arial" pitchFamily="34" charset="0"/>
              <a:buChar char="•"/>
            </a:pPr>
            <a:r>
              <a:rPr lang="en-GB" sz="1600" dirty="0" smtClean="0"/>
              <a:t>Environmental Hazards.</a:t>
            </a:r>
          </a:p>
          <a:p>
            <a:pPr>
              <a:buFont typeface="Arial" pitchFamily="34" charset="0"/>
              <a:buChar char="•"/>
            </a:pPr>
            <a:r>
              <a:rPr lang="en-GB" sz="1600" dirty="0" smtClean="0"/>
              <a:t>Isolating Patients.</a:t>
            </a:r>
          </a:p>
          <a:p>
            <a:r>
              <a:rPr lang="en-GB" sz="1600" dirty="0" smtClean="0">
                <a:solidFill>
                  <a:srgbClr val="FF0000"/>
                </a:solidFill>
              </a:rPr>
              <a:t>Identifying The Deteriorating Patient:</a:t>
            </a:r>
          </a:p>
          <a:p>
            <a:pPr>
              <a:buFont typeface="Arial" pitchFamily="34" charset="0"/>
              <a:buChar char="•"/>
            </a:pPr>
            <a:r>
              <a:rPr lang="en-GB" sz="1600" dirty="0" smtClean="0"/>
              <a:t>Recording Vital Signs, NEWS.</a:t>
            </a:r>
          </a:p>
          <a:p>
            <a:pPr>
              <a:buFont typeface="Arial" pitchFamily="34" charset="0"/>
              <a:buChar char="•"/>
            </a:pPr>
            <a:r>
              <a:rPr lang="en-GB" sz="1600" dirty="0" smtClean="0"/>
              <a:t>Fluid Balance monitoring.</a:t>
            </a:r>
          </a:p>
          <a:p>
            <a:pPr>
              <a:buFont typeface="Arial" pitchFamily="34" charset="0"/>
              <a:buChar char="•"/>
            </a:pPr>
            <a:r>
              <a:rPr lang="en-GB" sz="1600" dirty="0" smtClean="0"/>
              <a:t>Assessment of Pain.</a:t>
            </a:r>
          </a:p>
          <a:p>
            <a:r>
              <a:rPr lang="en-GB" sz="1600" dirty="0" smtClean="0">
                <a:solidFill>
                  <a:srgbClr val="FF0000"/>
                </a:solidFill>
              </a:rPr>
              <a:t>Skin Integrity and Wound Care:</a:t>
            </a:r>
          </a:p>
          <a:p>
            <a:pPr>
              <a:buFont typeface="Arial" pitchFamily="34" charset="0"/>
              <a:buChar char="•"/>
            </a:pPr>
            <a:r>
              <a:rPr lang="en-GB" sz="1600" dirty="0" smtClean="0"/>
              <a:t>Assessing patients risk of pressure sores.</a:t>
            </a:r>
          </a:p>
          <a:p>
            <a:pPr>
              <a:buFont typeface="Arial" pitchFamily="34" charset="0"/>
              <a:buChar char="•"/>
            </a:pPr>
            <a:r>
              <a:rPr lang="en-GB" sz="1600" dirty="0" smtClean="0"/>
              <a:t>Prevention of pressure sores through education and repositioning of patients.</a:t>
            </a:r>
          </a:p>
          <a:p>
            <a:pPr>
              <a:buFont typeface="Arial" pitchFamily="34" charset="0"/>
              <a:buChar char="•"/>
            </a:pPr>
            <a:r>
              <a:rPr lang="en-GB" sz="1600" dirty="0" smtClean="0"/>
              <a:t>Treatment of pressure sores with Tissue Viability Team support.</a:t>
            </a:r>
          </a:p>
          <a:p>
            <a:pPr>
              <a:buFont typeface="Arial" pitchFamily="34" charset="0"/>
              <a:buChar char="•"/>
            </a:pPr>
            <a:r>
              <a:rPr lang="en-GB" sz="1600" dirty="0" err="1" smtClean="0"/>
              <a:t>Asceptic</a:t>
            </a:r>
            <a:r>
              <a:rPr lang="en-GB" sz="1600" dirty="0" smtClean="0"/>
              <a:t> Non Touch Technique.</a:t>
            </a:r>
          </a:p>
          <a:p>
            <a:pPr>
              <a:buFont typeface="Arial" pitchFamily="34" charset="0"/>
              <a:buChar char="•"/>
            </a:pPr>
            <a:r>
              <a:rPr lang="en-GB" sz="1600" dirty="0" smtClean="0"/>
              <a:t>Dressings.</a:t>
            </a:r>
          </a:p>
          <a:p>
            <a:endParaRPr lang="en-GB" sz="1600" dirty="0" smtClean="0"/>
          </a:p>
          <a:p>
            <a:endParaRPr lang="en-GB" dirty="0" smtClean="0">
              <a:solidFill>
                <a:srgbClr val="FF0000"/>
              </a:solidFill>
            </a:endParaRPr>
          </a:p>
          <a:p>
            <a:pPr>
              <a:buFont typeface="Arial" pitchFamily="34" charset="0"/>
              <a:buChar char="•"/>
            </a:pPr>
            <a:endParaRPr lang="en-GB" dirty="0" smtClean="0"/>
          </a:p>
          <a:p>
            <a:pPr>
              <a:buFont typeface="Arial" pitchFamily="34" charset="0"/>
              <a:buChar char="•"/>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4863" y="838201"/>
            <a:ext cx="8172450" cy="4339650"/>
          </a:xfrm>
          <a:prstGeom prst="rect">
            <a:avLst/>
          </a:prstGeom>
          <a:noFill/>
        </p:spPr>
        <p:txBody>
          <a:bodyPr wrap="square" rtlCol="0">
            <a:spAutoFit/>
          </a:bodyPr>
          <a:lstStyle/>
          <a:p>
            <a:r>
              <a:rPr lang="en-GB" sz="1600" dirty="0" smtClean="0">
                <a:solidFill>
                  <a:srgbClr val="FF0000"/>
                </a:solidFill>
              </a:rPr>
              <a:t>Dementia Care:</a:t>
            </a:r>
          </a:p>
          <a:p>
            <a:pPr>
              <a:buFont typeface="Arial" pitchFamily="34" charset="0"/>
              <a:buChar char="•"/>
            </a:pPr>
            <a:r>
              <a:rPr lang="en-GB" sz="1600" dirty="0" smtClean="0"/>
              <a:t>Developing specific care plans to supports the patients needs.</a:t>
            </a:r>
          </a:p>
          <a:p>
            <a:pPr>
              <a:buFont typeface="Arial" pitchFamily="34" charset="0"/>
              <a:buChar char="•"/>
            </a:pPr>
            <a:r>
              <a:rPr lang="en-GB" sz="1600" dirty="0" smtClean="0"/>
              <a:t>Utilising the passport of care/Getting to know me booklets.</a:t>
            </a:r>
          </a:p>
          <a:p>
            <a:pPr>
              <a:buFont typeface="Arial" pitchFamily="34" charset="0"/>
              <a:buChar char="•"/>
            </a:pPr>
            <a:r>
              <a:rPr lang="en-GB" sz="1600" dirty="0" smtClean="0"/>
              <a:t>Taking part in activities to occupy the patient.</a:t>
            </a:r>
          </a:p>
          <a:p>
            <a:r>
              <a:rPr lang="en-GB" sz="1600" dirty="0" smtClean="0">
                <a:solidFill>
                  <a:srgbClr val="FF0000"/>
                </a:solidFill>
              </a:rPr>
              <a:t>Discharge Planning:</a:t>
            </a:r>
          </a:p>
          <a:p>
            <a:pPr>
              <a:buFont typeface="Arial" pitchFamily="34" charset="0"/>
              <a:buChar char="•"/>
            </a:pPr>
            <a:r>
              <a:rPr lang="en-GB" sz="1600" dirty="0" smtClean="0"/>
              <a:t>Identifying discharge needs on admission.</a:t>
            </a:r>
          </a:p>
          <a:p>
            <a:pPr>
              <a:buFont typeface="Arial" pitchFamily="34" charset="0"/>
              <a:buChar char="•"/>
            </a:pPr>
            <a:r>
              <a:rPr lang="en-GB" sz="1600" dirty="0" smtClean="0"/>
              <a:t>Planning discharges through Social Care or Continuing Healthcare.</a:t>
            </a:r>
          </a:p>
          <a:p>
            <a:pPr>
              <a:buFont typeface="Arial" pitchFamily="34" charset="0"/>
              <a:buChar char="•"/>
            </a:pPr>
            <a:r>
              <a:rPr lang="en-GB" sz="1600" dirty="0" smtClean="0"/>
              <a:t>Utilising the MDT to facilitate discharge and ensuring Patient safety.</a:t>
            </a:r>
          </a:p>
          <a:p>
            <a:r>
              <a:rPr lang="en-GB" sz="1600" dirty="0" smtClean="0">
                <a:solidFill>
                  <a:srgbClr val="FF0000"/>
                </a:solidFill>
              </a:rPr>
              <a:t>Palliative Care/TLC</a:t>
            </a:r>
          </a:p>
          <a:p>
            <a:pPr>
              <a:buFont typeface="Arial" pitchFamily="34" charset="0"/>
              <a:buChar char="•"/>
            </a:pPr>
            <a:r>
              <a:rPr lang="en-GB" sz="1600" dirty="0" smtClean="0"/>
              <a:t>Supporting patients and their relatives with end of life care.</a:t>
            </a:r>
          </a:p>
          <a:p>
            <a:pPr>
              <a:buFont typeface="Arial" pitchFamily="34" charset="0"/>
              <a:buChar char="•"/>
            </a:pPr>
            <a:r>
              <a:rPr lang="en-GB" sz="1600" dirty="0" smtClean="0"/>
              <a:t>Ensuring that the patients comfort and dignity are maintained.</a:t>
            </a:r>
          </a:p>
          <a:p>
            <a:r>
              <a:rPr lang="en-GB" sz="1600" dirty="0" smtClean="0">
                <a:solidFill>
                  <a:srgbClr val="FF0000"/>
                </a:solidFill>
              </a:rPr>
              <a:t>Last Offices:</a:t>
            </a:r>
          </a:p>
          <a:p>
            <a:pPr>
              <a:buFont typeface="Arial" pitchFamily="34" charset="0"/>
              <a:buChar char="•"/>
            </a:pPr>
            <a:r>
              <a:rPr lang="en-GB" sz="1600" dirty="0" smtClean="0"/>
              <a:t>Meeting the patients needs after death.</a:t>
            </a:r>
          </a:p>
          <a:p>
            <a:endParaRPr lang="en-GB" sz="1600" dirty="0" smtClean="0"/>
          </a:p>
          <a:p>
            <a:endParaRPr lang="en-GB" sz="1600" dirty="0" smtClean="0"/>
          </a:p>
          <a:p>
            <a:pPr algn="ctr"/>
            <a:r>
              <a:rPr lang="en-GB" i="1" dirty="0" smtClean="0"/>
              <a:t>This list is not exhaustive and you will exposed to many other learning opportunities with us.</a:t>
            </a:r>
            <a:endParaRPr lang="en-GB"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Spoke Placements</a:t>
            </a:r>
            <a:endParaRPr lang="en-GB" dirty="0">
              <a:solidFill>
                <a:srgbClr val="FF0000"/>
              </a:solidFill>
            </a:endParaRPr>
          </a:p>
        </p:txBody>
      </p:sp>
      <p:sp>
        <p:nvSpPr>
          <p:cNvPr id="3" name="Content Placeholder 2"/>
          <p:cNvSpPr>
            <a:spLocks noGrp="1"/>
          </p:cNvSpPr>
          <p:nvPr>
            <p:ph idx="1"/>
          </p:nvPr>
        </p:nvSpPr>
        <p:spPr>
          <a:xfrm>
            <a:off x="681038" y="1524001"/>
            <a:ext cx="8543925" cy="4652963"/>
          </a:xfrm>
        </p:spPr>
        <p:txBody>
          <a:bodyPr>
            <a:normAutofit/>
          </a:bodyPr>
          <a:lstStyle/>
          <a:p>
            <a:pPr marL="0" indent="0" algn="just">
              <a:buNone/>
            </a:pPr>
            <a:r>
              <a:rPr lang="en-GB" sz="1600" dirty="0" smtClean="0"/>
              <a:t>There are many spoke placements available in the trust. It is important to recognise that you have three years to access these spokes. We encourage you to attend spoke placements closely related to the ward to enhance your learning experience. Whilst other spoke placements will be considered we need to ensure that you are spending enough time with your mentor on the ward. Spoke placements should be discussed with your mentor on your initial assessment so that they can be planned appropriately.</a:t>
            </a:r>
            <a:endParaRPr lang="en-GB" sz="1600" dirty="0"/>
          </a:p>
        </p:txBody>
      </p:sp>
      <p:graphicFrame>
        <p:nvGraphicFramePr>
          <p:cNvPr id="4" name="Table 3"/>
          <p:cNvGraphicFramePr>
            <a:graphicFrameLocks noGrp="1"/>
          </p:cNvGraphicFramePr>
          <p:nvPr/>
        </p:nvGraphicFramePr>
        <p:xfrm>
          <a:off x="742950" y="2743200"/>
          <a:ext cx="8420101" cy="3883660"/>
        </p:xfrm>
        <a:graphic>
          <a:graphicData uri="http://schemas.openxmlformats.org/drawingml/2006/table">
            <a:tbl>
              <a:tblPr firstRow="1" bandRow="1">
                <a:tableStyleId>{5C22544A-7EE6-4342-B048-85BDC9FD1C3A}</a:tableStyleId>
              </a:tblPr>
              <a:tblGrid>
                <a:gridCol w="2105025"/>
                <a:gridCol w="3033713"/>
                <a:gridCol w="1176338"/>
                <a:gridCol w="2105025"/>
              </a:tblGrid>
              <a:tr h="408940">
                <a:tc>
                  <a:txBody>
                    <a:bodyPr/>
                    <a:lstStyle/>
                    <a:p>
                      <a:pPr algn="ctr"/>
                      <a:r>
                        <a:rPr lang="en-GB" b="1" dirty="0" smtClean="0">
                          <a:solidFill>
                            <a:schemeClr val="bg1"/>
                          </a:solidFill>
                        </a:rPr>
                        <a:t>Spoke</a:t>
                      </a:r>
                      <a:endParaRPr lang="en-GB" b="1" dirty="0">
                        <a:solidFill>
                          <a:schemeClr val="bg1"/>
                        </a:solidFill>
                      </a:endParaRPr>
                    </a:p>
                  </a:txBody>
                  <a:tcPr marL="74295" marR="74295"/>
                </a:tc>
                <a:tc>
                  <a:txBody>
                    <a:bodyPr/>
                    <a:lstStyle/>
                    <a:p>
                      <a:pPr algn="ctr"/>
                      <a:r>
                        <a:rPr lang="en-GB" dirty="0" smtClean="0"/>
                        <a:t>Learning Opportunities</a:t>
                      </a:r>
                      <a:endParaRPr lang="en-GB" dirty="0"/>
                    </a:p>
                  </a:txBody>
                  <a:tcPr marL="74295" marR="74295"/>
                </a:tc>
                <a:tc>
                  <a:txBody>
                    <a:bodyPr/>
                    <a:lstStyle/>
                    <a:p>
                      <a:pPr algn="ctr"/>
                      <a:r>
                        <a:rPr lang="en-GB" dirty="0" smtClean="0">
                          <a:solidFill>
                            <a:schemeClr val="bg1"/>
                          </a:solidFill>
                        </a:rPr>
                        <a:t>Contact</a:t>
                      </a:r>
                      <a:endParaRPr lang="en-GB" dirty="0">
                        <a:solidFill>
                          <a:schemeClr val="bg1"/>
                        </a:solidFill>
                      </a:endParaRPr>
                    </a:p>
                  </a:txBody>
                  <a:tcPr marL="74295" marR="74295"/>
                </a:tc>
                <a:tc>
                  <a:txBody>
                    <a:bodyPr/>
                    <a:lstStyle/>
                    <a:p>
                      <a:pPr algn="ctr"/>
                      <a:r>
                        <a:rPr lang="en-GB" dirty="0" smtClean="0"/>
                        <a:t>Length of Spoke</a:t>
                      </a:r>
                      <a:endParaRPr lang="en-GB" dirty="0"/>
                    </a:p>
                  </a:txBody>
                  <a:tcPr marL="74295" marR="74295"/>
                </a:tc>
              </a:tr>
              <a:tr h="408940">
                <a:tc>
                  <a:txBody>
                    <a:bodyPr/>
                    <a:lstStyle/>
                    <a:p>
                      <a:r>
                        <a:rPr lang="en-GB" dirty="0" smtClean="0">
                          <a:solidFill>
                            <a:schemeClr val="tx1"/>
                          </a:solidFill>
                        </a:rPr>
                        <a:t>CCU</a:t>
                      </a:r>
                      <a:endParaRPr lang="en-GB" dirty="0">
                        <a:solidFill>
                          <a:schemeClr val="tx1"/>
                        </a:solidFill>
                      </a:endParaRPr>
                    </a:p>
                  </a:txBody>
                  <a:tcPr marL="74295" marR="74295"/>
                </a:tc>
                <a:tc>
                  <a:txBody>
                    <a:bodyPr/>
                    <a:lstStyle/>
                    <a:p>
                      <a:r>
                        <a:rPr lang="en-GB" sz="1600" dirty="0" smtClean="0"/>
                        <a:t>Care</a:t>
                      </a:r>
                      <a:r>
                        <a:rPr lang="en-GB" sz="1600" baseline="0" dirty="0" smtClean="0"/>
                        <a:t> of MI patients, </a:t>
                      </a:r>
                      <a:r>
                        <a:rPr lang="en-GB" sz="1600" baseline="0" dirty="0" err="1" smtClean="0"/>
                        <a:t>cardioversions</a:t>
                      </a:r>
                      <a:r>
                        <a:rPr lang="en-GB" sz="1600" baseline="0" dirty="0" smtClean="0"/>
                        <a:t>, pacemakers and arrhythmias.</a:t>
                      </a:r>
                      <a:endParaRPr lang="en-GB" sz="1600" dirty="0"/>
                    </a:p>
                  </a:txBody>
                  <a:tcPr marL="74295" marR="74295"/>
                </a:tc>
                <a:tc>
                  <a:txBody>
                    <a:bodyPr/>
                    <a:lstStyle/>
                    <a:p>
                      <a:pPr algn="ctr"/>
                      <a:r>
                        <a:rPr lang="en-GB" dirty="0" smtClean="0"/>
                        <a:t>5707</a:t>
                      </a:r>
                      <a:endParaRPr lang="en-GB" dirty="0"/>
                    </a:p>
                  </a:txBody>
                  <a:tcPr marL="74295" marR="74295"/>
                </a:tc>
                <a:tc>
                  <a:txBody>
                    <a:bodyPr/>
                    <a:lstStyle/>
                    <a:p>
                      <a:r>
                        <a:rPr lang="en-GB" dirty="0" smtClean="0"/>
                        <a:t>1 or 2 days dependent on CCU availability.</a:t>
                      </a:r>
                      <a:endParaRPr lang="en-GB" dirty="0"/>
                    </a:p>
                  </a:txBody>
                  <a:tcPr marL="74295" marR="74295"/>
                </a:tc>
              </a:tr>
              <a:tr h="408940">
                <a:tc>
                  <a:txBody>
                    <a:bodyPr/>
                    <a:lstStyle/>
                    <a:p>
                      <a:r>
                        <a:rPr lang="en-GB" dirty="0" smtClean="0"/>
                        <a:t>Cardiac Rehab</a:t>
                      </a:r>
                      <a:endParaRPr lang="en-GB" dirty="0"/>
                    </a:p>
                  </a:txBody>
                  <a:tcPr marL="74295" marR="74295"/>
                </a:tc>
                <a:tc>
                  <a:txBody>
                    <a:bodyPr/>
                    <a:lstStyle/>
                    <a:p>
                      <a:r>
                        <a:rPr lang="en-GB" dirty="0" smtClean="0"/>
                        <a:t>Secondary prevention and rehabilitation post MI</a:t>
                      </a:r>
                      <a:endParaRPr lang="en-GB" dirty="0"/>
                    </a:p>
                  </a:txBody>
                  <a:tcPr marL="74295" marR="74295"/>
                </a:tc>
                <a:tc>
                  <a:txBody>
                    <a:bodyPr/>
                    <a:lstStyle/>
                    <a:p>
                      <a:pPr algn="ctr"/>
                      <a:r>
                        <a:rPr lang="en-GB" dirty="0" smtClean="0"/>
                        <a:t>5153</a:t>
                      </a:r>
                      <a:endParaRPr lang="en-GB" dirty="0"/>
                    </a:p>
                  </a:txBody>
                  <a:tcPr marL="74295" marR="74295"/>
                </a:tc>
                <a:tc>
                  <a:txBody>
                    <a:bodyPr/>
                    <a:lstStyle/>
                    <a:p>
                      <a:r>
                        <a:rPr lang="en-GB" dirty="0" smtClean="0"/>
                        <a:t>1 day which includes exercise class.</a:t>
                      </a:r>
                      <a:endParaRPr lang="en-GB" dirty="0"/>
                    </a:p>
                  </a:txBody>
                  <a:tcPr marL="74295" marR="74295"/>
                </a:tc>
              </a:tr>
              <a:tr h="408940">
                <a:tc>
                  <a:txBody>
                    <a:bodyPr/>
                    <a:lstStyle/>
                    <a:p>
                      <a:r>
                        <a:rPr lang="en-GB" dirty="0" smtClean="0"/>
                        <a:t>Heart</a:t>
                      </a:r>
                      <a:r>
                        <a:rPr lang="en-GB" baseline="0" dirty="0" smtClean="0"/>
                        <a:t> Failure Nurse</a:t>
                      </a:r>
                      <a:endParaRPr lang="en-GB" dirty="0"/>
                    </a:p>
                  </a:txBody>
                  <a:tcPr marL="74295" marR="74295"/>
                </a:tc>
                <a:tc>
                  <a:txBody>
                    <a:bodyPr/>
                    <a:lstStyle/>
                    <a:p>
                      <a:r>
                        <a:rPr lang="en-GB" dirty="0" smtClean="0"/>
                        <a:t>Monitoring patients with Heart</a:t>
                      </a:r>
                      <a:r>
                        <a:rPr lang="en-GB" baseline="0" dirty="0" smtClean="0"/>
                        <a:t> Failure through clinic.</a:t>
                      </a:r>
                      <a:endParaRPr lang="en-GB" dirty="0"/>
                    </a:p>
                  </a:txBody>
                  <a:tcPr marL="74295" marR="74295"/>
                </a:tc>
                <a:tc>
                  <a:txBody>
                    <a:bodyPr/>
                    <a:lstStyle/>
                    <a:p>
                      <a:pPr algn="ctr"/>
                      <a:r>
                        <a:rPr lang="en-GB" dirty="0" smtClean="0"/>
                        <a:t>5131</a:t>
                      </a:r>
                      <a:endParaRPr lang="en-GB" dirty="0"/>
                    </a:p>
                  </a:txBody>
                  <a:tcPr marL="74295" marR="74295"/>
                </a:tc>
                <a:tc>
                  <a:txBody>
                    <a:bodyPr/>
                    <a:lstStyle/>
                    <a:p>
                      <a:r>
                        <a:rPr lang="en-GB" dirty="0" smtClean="0"/>
                        <a:t>½ day in clinic</a:t>
                      </a:r>
                      <a:endParaRPr lang="en-GB" dirty="0"/>
                    </a:p>
                  </a:txBody>
                  <a:tcPr marL="74295" marR="74295"/>
                </a:tc>
              </a:tr>
              <a:tr h="408940">
                <a:tc>
                  <a:txBody>
                    <a:bodyPr/>
                    <a:lstStyle/>
                    <a:p>
                      <a:r>
                        <a:rPr lang="en-GB" dirty="0" smtClean="0"/>
                        <a:t>Chest Pain Nurses</a:t>
                      </a:r>
                      <a:endParaRPr lang="en-GB" dirty="0"/>
                    </a:p>
                  </a:txBody>
                  <a:tcPr marL="74295" marR="74295"/>
                </a:tc>
                <a:tc>
                  <a:txBody>
                    <a:bodyPr/>
                    <a:lstStyle/>
                    <a:p>
                      <a:r>
                        <a:rPr lang="en-GB" dirty="0" smtClean="0"/>
                        <a:t>Care of patients with acute onset of chest pain.</a:t>
                      </a:r>
                      <a:endParaRPr lang="en-GB" dirty="0"/>
                    </a:p>
                  </a:txBody>
                  <a:tcPr marL="74295" marR="74295"/>
                </a:tc>
                <a:tc>
                  <a:txBody>
                    <a:bodyPr/>
                    <a:lstStyle/>
                    <a:p>
                      <a:pPr algn="ctr"/>
                      <a:r>
                        <a:rPr lang="en-GB" dirty="0" smtClean="0"/>
                        <a:t>Bleep 3017</a:t>
                      </a:r>
                      <a:endParaRPr lang="en-GB" dirty="0"/>
                    </a:p>
                  </a:txBody>
                  <a:tcPr marL="74295" marR="74295"/>
                </a:tc>
                <a:tc>
                  <a:txBody>
                    <a:bodyPr/>
                    <a:lstStyle/>
                    <a:p>
                      <a:r>
                        <a:rPr lang="en-GB" dirty="0" smtClean="0"/>
                        <a:t>1 day mostly in A&amp;E</a:t>
                      </a:r>
                      <a:endParaRPr lang="en-GB" dirty="0"/>
                    </a:p>
                  </a:txBody>
                  <a:tcPr marL="74295" marR="74295"/>
                </a:tc>
              </a:tr>
              <a:tr h="408940">
                <a:tc>
                  <a:txBody>
                    <a:bodyPr/>
                    <a:lstStyle/>
                    <a:p>
                      <a:r>
                        <a:rPr lang="en-GB" dirty="0" smtClean="0"/>
                        <a:t>Pacing </a:t>
                      </a:r>
                      <a:r>
                        <a:rPr lang="en-GB" dirty="0" err="1" smtClean="0"/>
                        <a:t>LAb</a:t>
                      </a:r>
                      <a:endParaRPr lang="en-GB" dirty="0"/>
                    </a:p>
                  </a:txBody>
                  <a:tcPr marL="74295" marR="74295"/>
                </a:tc>
                <a:tc>
                  <a:txBody>
                    <a:bodyPr/>
                    <a:lstStyle/>
                    <a:p>
                      <a:r>
                        <a:rPr lang="en-GB" dirty="0" smtClean="0"/>
                        <a:t>Observing insertion of pacemakers</a:t>
                      </a:r>
                      <a:endParaRPr lang="en-GB" dirty="0"/>
                    </a:p>
                  </a:txBody>
                  <a:tcPr marL="74295" marR="74295"/>
                </a:tc>
                <a:tc>
                  <a:txBody>
                    <a:bodyPr/>
                    <a:lstStyle/>
                    <a:p>
                      <a:pPr algn="ctr"/>
                      <a:r>
                        <a:rPr lang="en-GB" dirty="0" smtClean="0"/>
                        <a:t>5204</a:t>
                      </a:r>
                      <a:endParaRPr lang="en-GB" dirty="0"/>
                    </a:p>
                  </a:txBody>
                  <a:tcPr marL="74295" marR="74295"/>
                </a:tc>
                <a:tc>
                  <a:txBody>
                    <a:bodyPr/>
                    <a:lstStyle/>
                    <a:p>
                      <a:r>
                        <a:rPr lang="en-GB" dirty="0" smtClean="0"/>
                        <a:t>1 Day</a:t>
                      </a:r>
                      <a:endParaRPr lang="en-GB" dirty="0"/>
                    </a:p>
                  </a:txBody>
                  <a:tcPr marL="74295" marR="74295"/>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04863" y="914400"/>
          <a:ext cx="8296275" cy="4881880"/>
        </p:xfrm>
        <a:graphic>
          <a:graphicData uri="http://schemas.openxmlformats.org/drawingml/2006/table">
            <a:tbl>
              <a:tblPr firstRow="1" bandRow="1">
                <a:tableStyleId>{5C22544A-7EE6-4342-B048-85BDC9FD1C3A}</a:tableStyleId>
              </a:tblPr>
              <a:tblGrid>
                <a:gridCol w="2074069"/>
                <a:gridCol w="2878931"/>
                <a:gridCol w="1269206"/>
                <a:gridCol w="2074069"/>
              </a:tblGrid>
              <a:tr h="370840">
                <a:tc>
                  <a:txBody>
                    <a:bodyPr/>
                    <a:lstStyle/>
                    <a:p>
                      <a:pPr algn="ctr"/>
                      <a:r>
                        <a:rPr lang="en-GB" dirty="0" smtClean="0">
                          <a:solidFill>
                            <a:schemeClr val="bg1"/>
                          </a:solidFill>
                        </a:rPr>
                        <a:t>Spoke</a:t>
                      </a:r>
                      <a:endParaRPr lang="en-GB" dirty="0">
                        <a:solidFill>
                          <a:schemeClr val="bg1"/>
                        </a:solidFill>
                      </a:endParaRPr>
                    </a:p>
                  </a:txBody>
                  <a:tcPr marL="74295" marR="74295"/>
                </a:tc>
                <a:tc>
                  <a:txBody>
                    <a:bodyPr/>
                    <a:lstStyle/>
                    <a:p>
                      <a:pPr algn="ctr"/>
                      <a:r>
                        <a:rPr lang="en-GB" dirty="0" smtClean="0"/>
                        <a:t>Learning Opportunities</a:t>
                      </a:r>
                      <a:endParaRPr lang="en-GB" dirty="0"/>
                    </a:p>
                  </a:txBody>
                  <a:tcPr marL="74295" marR="74295"/>
                </a:tc>
                <a:tc>
                  <a:txBody>
                    <a:bodyPr/>
                    <a:lstStyle/>
                    <a:p>
                      <a:pPr algn="ctr"/>
                      <a:r>
                        <a:rPr lang="en-GB" dirty="0" smtClean="0"/>
                        <a:t>Contact</a:t>
                      </a:r>
                      <a:endParaRPr lang="en-GB" dirty="0"/>
                    </a:p>
                  </a:txBody>
                  <a:tcPr marL="74295" marR="74295"/>
                </a:tc>
                <a:tc>
                  <a:txBody>
                    <a:bodyPr/>
                    <a:lstStyle/>
                    <a:p>
                      <a:pPr algn="ctr"/>
                      <a:r>
                        <a:rPr lang="en-GB" dirty="0" smtClean="0">
                          <a:solidFill>
                            <a:schemeClr val="bg1"/>
                          </a:solidFill>
                        </a:rPr>
                        <a:t>Length</a:t>
                      </a:r>
                      <a:r>
                        <a:rPr lang="en-GB" baseline="0" dirty="0" smtClean="0">
                          <a:solidFill>
                            <a:schemeClr val="bg1"/>
                          </a:solidFill>
                        </a:rPr>
                        <a:t> of Spoke</a:t>
                      </a:r>
                      <a:endParaRPr lang="en-GB" dirty="0">
                        <a:solidFill>
                          <a:schemeClr val="bg1"/>
                        </a:solidFill>
                      </a:endParaRPr>
                    </a:p>
                  </a:txBody>
                  <a:tcPr marL="74295" marR="74295"/>
                </a:tc>
              </a:tr>
              <a:tr h="370840">
                <a:tc>
                  <a:txBody>
                    <a:bodyPr/>
                    <a:lstStyle/>
                    <a:p>
                      <a:r>
                        <a:rPr lang="en-GB" sz="1600" dirty="0" smtClean="0"/>
                        <a:t>Exercise Tests</a:t>
                      </a:r>
                      <a:endParaRPr lang="en-GB" sz="1600" dirty="0"/>
                    </a:p>
                  </a:txBody>
                  <a:tcPr marL="74295" marR="74295"/>
                </a:tc>
                <a:tc>
                  <a:txBody>
                    <a:bodyPr/>
                    <a:lstStyle/>
                    <a:p>
                      <a:r>
                        <a:rPr lang="en-GB" sz="1600" dirty="0" smtClean="0"/>
                        <a:t>Observing patients having Exercise Tolerance Tests</a:t>
                      </a:r>
                      <a:endParaRPr lang="en-GB" sz="1600" dirty="0"/>
                    </a:p>
                  </a:txBody>
                  <a:tcPr marL="74295" marR="74295"/>
                </a:tc>
                <a:tc>
                  <a:txBody>
                    <a:bodyPr/>
                    <a:lstStyle/>
                    <a:p>
                      <a:pPr algn="ctr"/>
                      <a:r>
                        <a:rPr lang="en-GB" dirty="0" smtClean="0"/>
                        <a:t>5301</a:t>
                      </a:r>
                      <a:endParaRPr lang="en-GB" dirty="0"/>
                    </a:p>
                  </a:txBody>
                  <a:tcPr marL="74295" marR="74295"/>
                </a:tc>
                <a:tc>
                  <a:txBody>
                    <a:bodyPr/>
                    <a:lstStyle/>
                    <a:p>
                      <a:r>
                        <a:rPr lang="en-GB" dirty="0" smtClean="0"/>
                        <a:t>½ day</a:t>
                      </a:r>
                      <a:endParaRPr lang="en-GB" dirty="0"/>
                    </a:p>
                  </a:txBody>
                  <a:tcPr marL="74295" marR="74295"/>
                </a:tc>
              </a:tr>
              <a:tr h="370840">
                <a:tc>
                  <a:txBody>
                    <a:bodyPr/>
                    <a:lstStyle/>
                    <a:p>
                      <a:r>
                        <a:rPr lang="en-GB" dirty="0" smtClean="0"/>
                        <a:t>Echo</a:t>
                      </a:r>
                      <a:endParaRPr lang="en-GB" dirty="0"/>
                    </a:p>
                  </a:txBody>
                  <a:tcPr marL="74295" marR="74295"/>
                </a:tc>
                <a:tc>
                  <a:txBody>
                    <a:bodyPr/>
                    <a:lstStyle/>
                    <a:p>
                      <a:r>
                        <a:rPr lang="en-GB" dirty="0" smtClean="0"/>
                        <a:t>Observing patients having an echo to detect cardiac damage.</a:t>
                      </a:r>
                      <a:endParaRPr lang="en-GB" dirty="0"/>
                    </a:p>
                  </a:txBody>
                  <a:tcPr marL="74295" marR="74295"/>
                </a:tc>
                <a:tc>
                  <a:txBody>
                    <a:bodyPr/>
                    <a:lstStyle/>
                    <a:p>
                      <a:pPr algn="ctr"/>
                      <a:r>
                        <a:rPr lang="en-GB" dirty="0" smtClean="0"/>
                        <a:t>5522</a:t>
                      </a:r>
                      <a:endParaRPr lang="en-GB" dirty="0"/>
                    </a:p>
                  </a:txBody>
                  <a:tcPr marL="74295" marR="74295"/>
                </a:tc>
                <a:tc>
                  <a:txBody>
                    <a:bodyPr/>
                    <a:lstStyle/>
                    <a:p>
                      <a:r>
                        <a:rPr lang="en-GB" dirty="0" smtClean="0"/>
                        <a:t>½ day</a:t>
                      </a:r>
                      <a:endParaRPr lang="en-GB" dirty="0"/>
                    </a:p>
                  </a:txBody>
                  <a:tcPr marL="74295" marR="74295"/>
                </a:tc>
              </a:tr>
              <a:tr h="370840">
                <a:tc>
                  <a:txBody>
                    <a:bodyPr/>
                    <a:lstStyle/>
                    <a:p>
                      <a:r>
                        <a:rPr lang="en-GB" dirty="0" smtClean="0"/>
                        <a:t>Bereavement &amp; Donor Team</a:t>
                      </a:r>
                      <a:endParaRPr lang="en-GB" dirty="0"/>
                    </a:p>
                  </a:txBody>
                  <a:tcPr marL="74295" marR="74295"/>
                </a:tc>
                <a:tc>
                  <a:txBody>
                    <a:bodyPr/>
                    <a:lstStyle/>
                    <a:p>
                      <a:r>
                        <a:rPr lang="en-GB" dirty="0" smtClean="0"/>
                        <a:t>Care</a:t>
                      </a:r>
                      <a:r>
                        <a:rPr lang="en-GB" baseline="0" dirty="0" smtClean="0"/>
                        <a:t> of families after a death and Organ Donation</a:t>
                      </a:r>
                      <a:endParaRPr lang="en-GB" dirty="0"/>
                    </a:p>
                  </a:txBody>
                  <a:tcPr marL="74295" marR="74295"/>
                </a:tc>
                <a:tc>
                  <a:txBody>
                    <a:bodyPr/>
                    <a:lstStyle/>
                    <a:p>
                      <a:pPr algn="ctr"/>
                      <a:r>
                        <a:rPr lang="en-GB" dirty="0" smtClean="0"/>
                        <a:t>5448</a:t>
                      </a:r>
                      <a:endParaRPr lang="en-GB" dirty="0"/>
                    </a:p>
                  </a:txBody>
                  <a:tcPr marL="74295" marR="74295"/>
                </a:tc>
                <a:tc>
                  <a:txBody>
                    <a:bodyPr/>
                    <a:lstStyle/>
                    <a:p>
                      <a:r>
                        <a:rPr lang="en-GB" dirty="0" smtClean="0"/>
                        <a:t>1 Day</a:t>
                      </a:r>
                      <a:endParaRPr lang="en-GB" dirty="0"/>
                    </a:p>
                  </a:txBody>
                  <a:tcPr marL="74295" marR="74295"/>
                </a:tc>
              </a:tr>
              <a:tr h="370840">
                <a:tc>
                  <a:txBody>
                    <a:bodyPr/>
                    <a:lstStyle/>
                    <a:p>
                      <a:r>
                        <a:rPr lang="en-GB" dirty="0" smtClean="0"/>
                        <a:t>Occupational Therapist</a:t>
                      </a:r>
                      <a:endParaRPr lang="en-GB" dirty="0"/>
                    </a:p>
                  </a:txBody>
                  <a:tcPr marL="74295" marR="74295"/>
                </a:tc>
                <a:tc>
                  <a:txBody>
                    <a:bodyPr/>
                    <a:lstStyle/>
                    <a:p>
                      <a:r>
                        <a:rPr lang="en-GB" dirty="0" smtClean="0"/>
                        <a:t>Assessing patients needs and environment</a:t>
                      </a:r>
                      <a:r>
                        <a:rPr lang="en-GB" baseline="0" dirty="0" smtClean="0"/>
                        <a:t> to facilitate safe discharge and to maintain independence.</a:t>
                      </a:r>
                      <a:endParaRPr lang="en-GB" dirty="0"/>
                    </a:p>
                  </a:txBody>
                  <a:tcPr marL="74295" marR="74295"/>
                </a:tc>
                <a:tc>
                  <a:txBody>
                    <a:bodyPr/>
                    <a:lstStyle/>
                    <a:p>
                      <a:pPr algn="ctr"/>
                      <a:r>
                        <a:rPr lang="en-GB" dirty="0" smtClean="0"/>
                        <a:t>Ward OT</a:t>
                      </a:r>
                      <a:endParaRPr lang="en-GB" dirty="0"/>
                    </a:p>
                  </a:txBody>
                  <a:tcPr marL="74295" marR="74295"/>
                </a:tc>
                <a:tc>
                  <a:txBody>
                    <a:bodyPr/>
                    <a:lstStyle/>
                    <a:p>
                      <a:r>
                        <a:rPr lang="en-GB" dirty="0" smtClean="0"/>
                        <a:t>1 Day</a:t>
                      </a:r>
                      <a:endParaRPr lang="en-GB" dirty="0"/>
                    </a:p>
                  </a:txBody>
                  <a:tcPr marL="74295" marR="74295"/>
                </a:tc>
              </a:tr>
              <a:tr h="370840">
                <a:tc>
                  <a:txBody>
                    <a:bodyPr/>
                    <a:lstStyle/>
                    <a:p>
                      <a:r>
                        <a:rPr lang="en-GB" dirty="0" smtClean="0"/>
                        <a:t>Physiotherapist</a:t>
                      </a:r>
                      <a:endParaRPr lang="en-GB" dirty="0"/>
                    </a:p>
                  </a:txBody>
                  <a:tcPr marL="74295" marR="74295"/>
                </a:tc>
                <a:tc>
                  <a:txBody>
                    <a:bodyPr/>
                    <a:lstStyle/>
                    <a:p>
                      <a:r>
                        <a:rPr lang="en-GB" dirty="0" smtClean="0"/>
                        <a:t>Assessment and Therapy to support patients mobility needs, respiratory care and cardiac rehabilitation.</a:t>
                      </a:r>
                      <a:endParaRPr lang="en-GB" dirty="0"/>
                    </a:p>
                  </a:txBody>
                  <a:tcPr marL="74295" marR="74295"/>
                </a:tc>
                <a:tc>
                  <a:txBody>
                    <a:bodyPr/>
                    <a:lstStyle/>
                    <a:p>
                      <a:pPr algn="ctr"/>
                      <a:r>
                        <a:rPr lang="en-GB" dirty="0" smtClean="0"/>
                        <a:t>Ward </a:t>
                      </a:r>
                      <a:r>
                        <a:rPr lang="en-GB" dirty="0" err="1" smtClean="0"/>
                        <a:t>Physio</a:t>
                      </a:r>
                      <a:endParaRPr lang="en-GB" dirty="0"/>
                    </a:p>
                  </a:txBody>
                  <a:tcPr marL="74295" marR="74295"/>
                </a:tc>
                <a:tc>
                  <a:txBody>
                    <a:bodyPr/>
                    <a:lstStyle/>
                    <a:p>
                      <a:r>
                        <a:rPr lang="en-GB" dirty="0" smtClean="0"/>
                        <a:t>1 Day</a:t>
                      </a:r>
                      <a:endParaRPr lang="en-GB" dirty="0"/>
                    </a:p>
                  </a:txBody>
                  <a:tcPr marL="74295" marR="74295"/>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Finally…</a:t>
            </a:r>
            <a:endParaRPr lang="en-GB" dirty="0">
              <a:solidFill>
                <a:srgbClr val="FF0000"/>
              </a:solidFill>
            </a:endParaRPr>
          </a:p>
        </p:txBody>
      </p:sp>
      <p:sp>
        <p:nvSpPr>
          <p:cNvPr id="3" name="Content Placeholder 2"/>
          <p:cNvSpPr>
            <a:spLocks noGrp="1"/>
          </p:cNvSpPr>
          <p:nvPr>
            <p:ph idx="1"/>
          </p:nvPr>
        </p:nvSpPr>
        <p:spPr/>
        <p:txBody>
          <a:bodyPr>
            <a:normAutofit/>
          </a:bodyPr>
          <a:lstStyle/>
          <a:p>
            <a:pPr marL="0" indent="0" algn="just">
              <a:buNone/>
            </a:pPr>
            <a:r>
              <a:rPr lang="en-GB" sz="1800" dirty="0" smtClean="0"/>
              <a:t>We hope that you enjoy your placement with us. By working together we can help to ensure that you have an enriched learning experience that will help you to become a competent registered nurse.</a:t>
            </a:r>
          </a:p>
          <a:p>
            <a:pPr marL="0" indent="0" algn="just">
              <a:buNone/>
            </a:pPr>
            <a:endParaRPr lang="en-GB" sz="1800" dirty="0" smtClean="0"/>
          </a:p>
          <a:p>
            <a:pPr marL="0" indent="0" algn="ctr">
              <a:buNone/>
            </a:pPr>
            <a:r>
              <a:rPr lang="en-GB" sz="2400" dirty="0" smtClean="0">
                <a:solidFill>
                  <a:srgbClr val="FF0000"/>
                </a:solidFill>
              </a:rPr>
              <a:t>Useful Websites</a:t>
            </a:r>
          </a:p>
          <a:p>
            <a:pPr marL="0" indent="0" algn="ctr">
              <a:buNone/>
            </a:pPr>
            <a:endParaRPr lang="en-GB" sz="2400" dirty="0" smtClean="0">
              <a:solidFill>
                <a:srgbClr val="FF0000"/>
              </a:solidFill>
            </a:endParaRPr>
          </a:p>
          <a:p>
            <a:pPr marL="0" indent="0" algn="ctr">
              <a:buNone/>
            </a:pPr>
            <a:r>
              <a:rPr lang="en-GB" sz="1800" dirty="0" smtClean="0">
                <a:hlinkClick r:id="rId2"/>
              </a:rPr>
              <a:t>www.bhf.org.uk</a:t>
            </a:r>
            <a:r>
              <a:rPr lang="en-GB" sz="1800" dirty="0" smtClean="0"/>
              <a:t> – British Heart Foundation</a:t>
            </a:r>
          </a:p>
          <a:p>
            <a:pPr marL="0" indent="0" algn="ctr">
              <a:buNone/>
            </a:pPr>
            <a:r>
              <a:rPr lang="en-GB" sz="1800" dirty="0" smtClean="0">
                <a:hlinkClick r:id="rId3"/>
              </a:rPr>
              <a:t>www.nice.org.uk</a:t>
            </a:r>
            <a:r>
              <a:rPr lang="en-GB" sz="1800" dirty="0" smtClean="0"/>
              <a:t> – National Institute for Clinical Excellence</a:t>
            </a:r>
          </a:p>
          <a:p>
            <a:pPr marL="0" indent="0" algn="ctr">
              <a:buNone/>
            </a:pPr>
            <a:r>
              <a:rPr lang="en-GB" sz="1800" dirty="0" smtClean="0">
                <a:hlinkClick r:id="rId4"/>
              </a:rPr>
              <a:t>www.dh.gov.uk</a:t>
            </a:r>
            <a:r>
              <a:rPr lang="en-GB" sz="1800" dirty="0" smtClean="0"/>
              <a:t> – Department of Health</a:t>
            </a:r>
          </a:p>
          <a:p>
            <a:pPr marL="0" indent="0" algn="ctr">
              <a:buNone/>
            </a:pPr>
            <a:r>
              <a:rPr lang="en-GB" sz="1800" dirty="0" smtClean="0">
                <a:hlinkClick r:id="rId5"/>
              </a:rPr>
              <a:t>www.nmc-uk.org</a:t>
            </a:r>
            <a:r>
              <a:rPr lang="en-GB" sz="1800" dirty="0" smtClean="0"/>
              <a:t> – Nursing and Midwifery Council</a:t>
            </a:r>
          </a:p>
          <a:p>
            <a:pPr marL="0" indent="0" algn="ctr">
              <a:buNone/>
            </a:pPr>
            <a:r>
              <a:rPr lang="en-GB" sz="1800" dirty="0" smtClean="0">
                <a:hlinkClick r:id="rId6"/>
              </a:rPr>
              <a:t>www.rcn.org.uk</a:t>
            </a:r>
            <a:r>
              <a:rPr lang="en-GB" sz="1800" dirty="0" smtClean="0"/>
              <a:t> – Royal College of Nursing</a:t>
            </a:r>
          </a:p>
          <a:p>
            <a:pPr marL="0" indent="0" algn="ctr">
              <a:buNone/>
            </a:pPr>
            <a:endParaRPr lang="en-GB"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Welcome To C1 Ward</a:t>
            </a:r>
            <a:endParaRPr lang="en-US" dirty="0">
              <a:solidFill>
                <a:srgbClr val="FF0000"/>
              </a:solidFill>
            </a:endParaRPr>
          </a:p>
        </p:txBody>
      </p:sp>
      <p:sp>
        <p:nvSpPr>
          <p:cNvPr id="4" name="Content Placeholder 3"/>
          <p:cNvSpPr>
            <a:spLocks noGrp="1"/>
          </p:cNvSpPr>
          <p:nvPr>
            <p:ph idx="1"/>
          </p:nvPr>
        </p:nvSpPr>
        <p:spPr/>
        <p:txBody>
          <a:bodyPr>
            <a:normAutofit fontScale="92500"/>
          </a:bodyPr>
          <a:lstStyle/>
          <a:p>
            <a:pPr marL="0" indent="0" algn="just">
              <a:buNone/>
            </a:pPr>
            <a:r>
              <a:rPr lang="en-GB" sz="1600" dirty="0" smtClean="0"/>
              <a:t>The team would firstly like to welcome you to C1. We hope that you enjoy your placement with us and find it an interesting and beneficial learning experience.</a:t>
            </a:r>
          </a:p>
          <a:p>
            <a:pPr marL="0" indent="0" algn="just">
              <a:buNone/>
            </a:pPr>
            <a:r>
              <a:rPr lang="en-GB" sz="1600" dirty="0" smtClean="0"/>
              <a:t>C1 is a busy 25 bedded Cardiology ward. It is a mixed sex ward split with two 4 bed female bays, two 4 bed male bays, a 2 bed male bay and 7 </a:t>
            </a:r>
            <a:r>
              <a:rPr lang="en-GB" sz="1600" dirty="0" err="1" smtClean="0"/>
              <a:t>sidewards</a:t>
            </a:r>
            <a:r>
              <a:rPr lang="en-GB" sz="1600" dirty="0" smtClean="0"/>
              <a:t>. Two of these bays (a male and female) have cardiac monitors. We care for patients with a range of cardiac illnesses from acute coronary syndrome to endocarditis and heart failure. Although we specialise in Cardiology we can also care for patients with other medical complaints so you will be exposed to a variety of complex illnesses, and will be involved in the patient journey from admission to discharge.</a:t>
            </a:r>
          </a:p>
          <a:p>
            <a:pPr marL="0" indent="0" algn="just">
              <a:buNone/>
            </a:pPr>
            <a:r>
              <a:rPr lang="en-GB" sz="1600" dirty="0" smtClean="0"/>
              <a:t>Prior to starting your placement with us you will have been allocated a mentor and an associate mentor. Your mentor will work with you for at least 60% of your placement and your associate mentor will support. All of our staff are happy to share their skills and knowledge with you so please do not hesitate to ask.</a:t>
            </a:r>
          </a:p>
          <a:p>
            <a:pPr marL="0" indent="0" algn="just">
              <a:buNone/>
            </a:pPr>
            <a:r>
              <a:rPr lang="en-GB" sz="1600" dirty="0" smtClean="0"/>
              <a:t>Ward shift patterns</a:t>
            </a:r>
          </a:p>
          <a:p>
            <a:pPr marL="0" indent="0" algn="just">
              <a:buNone/>
            </a:pPr>
            <a:r>
              <a:rPr lang="en-GB" sz="1600" dirty="0" smtClean="0"/>
              <a:t>Day shift: 07:30 - 20:00</a:t>
            </a:r>
          </a:p>
          <a:p>
            <a:pPr marL="0" indent="0" algn="just">
              <a:buNone/>
            </a:pPr>
            <a:r>
              <a:rPr lang="en-GB" sz="1600" dirty="0" smtClean="0"/>
              <a:t>Night Shift 19:30 – 08:00</a:t>
            </a:r>
          </a:p>
          <a:p>
            <a:pPr marL="0" indent="0" algn="just">
              <a:buNone/>
            </a:pPr>
            <a:r>
              <a:rPr lang="en-GB" sz="1600" dirty="0" smtClean="0"/>
              <a:t>All</a:t>
            </a:r>
            <a:r>
              <a:rPr lang="en-GB" sz="1600" dirty="0"/>
              <a:t> </a:t>
            </a:r>
            <a:r>
              <a:rPr lang="en-GB" sz="1600" dirty="0" smtClean="0"/>
              <a:t>staff on the ward are here to support you throughout your placement, if you do have any concerns or difficulties whilst on placement, please do not hesitate to speak to any one of us. If you feel unable to speak to one of us then please speak to one of the PEFs, your personal tutor or university link.</a:t>
            </a:r>
            <a:endParaRPr lang="en-GB" sz="1600" dirty="0"/>
          </a:p>
        </p:txBody>
      </p:sp>
    </p:spTree>
    <p:extLst>
      <p:ext uri="{BB962C8B-B14F-4D97-AF65-F5344CB8AC3E}">
        <p14:creationId xmlns:p14="http://schemas.microsoft.com/office/powerpoint/2010/main" val="218928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              Meet The Team...</a:t>
            </a:r>
            <a:endParaRPr lang="en-US" dirty="0">
              <a:solidFill>
                <a:srgbClr val="FF0000"/>
              </a:solidFill>
            </a:endParaRPr>
          </a:p>
        </p:txBody>
      </p:sp>
      <p:sp>
        <p:nvSpPr>
          <p:cNvPr id="3" name="Content Placeholder 2"/>
          <p:cNvSpPr>
            <a:spLocks noGrp="1"/>
          </p:cNvSpPr>
          <p:nvPr>
            <p:ph idx="1"/>
          </p:nvPr>
        </p:nvSpPr>
        <p:spPr>
          <a:xfrm>
            <a:off x="742950" y="1905000"/>
            <a:ext cx="8543925" cy="4351338"/>
          </a:xfrm>
        </p:spPr>
        <p:txBody>
          <a:bodyPr/>
          <a:lstStyle/>
          <a:p>
            <a:pPr marL="0" indent="0">
              <a:buNone/>
            </a:pPr>
            <a:r>
              <a:rPr lang="en-GB" sz="1600" dirty="0" smtClean="0"/>
              <a:t>We currently have 4 Cardiology Consultants</a:t>
            </a:r>
          </a:p>
          <a:p>
            <a:r>
              <a:rPr lang="en-GB" sz="1600" dirty="0" smtClean="0"/>
              <a:t>Dr Peter Scott</a:t>
            </a:r>
          </a:p>
          <a:p>
            <a:r>
              <a:rPr lang="en-GB" sz="1600" dirty="0" smtClean="0"/>
              <a:t>Dr Karen Lipscomb</a:t>
            </a:r>
          </a:p>
          <a:p>
            <a:r>
              <a:rPr lang="en-GB" sz="1600" dirty="0" smtClean="0"/>
              <a:t>Dr Steven Little</a:t>
            </a:r>
          </a:p>
          <a:p>
            <a:r>
              <a:rPr lang="en-GB" sz="1600" dirty="0" smtClean="0"/>
              <a:t>Dr Paul Dunne</a:t>
            </a:r>
          </a:p>
          <a:p>
            <a:pPr>
              <a:buNone/>
            </a:pPr>
            <a:endParaRPr lang="en-GB" sz="1600" dirty="0" smtClean="0"/>
          </a:p>
          <a:p>
            <a:pPr>
              <a:buNone/>
            </a:pPr>
            <a:endParaRPr lang="en-GB" sz="1600" dirty="0" smtClean="0"/>
          </a:p>
          <a:p>
            <a:pPr>
              <a:buNone/>
            </a:pPr>
            <a:r>
              <a:rPr lang="en-GB" sz="1600" dirty="0" smtClean="0"/>
              <a:t>Divisional Nurse Director: Cheryl Casey</a:t>
            </a:r>
          </a:p>
          <a:p>
            <a:pPr>
              <a:buNone/>
            </a:pPr>
            <a:r>
              <a:rPr lang="en-GB" sz="1600" dirty="0" smtClean="0"/>
              <a:t>Business Unit Manager: Matron Tracey </a:t>
            </a:r>
            <a:r>
              <a:rPr lang="en-GB" sz="1600" dirty="0" err="1" smtClean="0"/>
              <a:t>Garde</a:t>
            </a:r>
            <a:endParaRPr lang="en-GB" sz="1600" dirty="0" smtClean="0"/>
          </a:p>
          <a:p>
            <a:pPr>
              <a:buNone/>
            </a:pPr>
            <a:r>
              <a:rPr lang="en-GB" sz="1600" dirty="0" smtClean="0"/>
              <a:t>Ward Manager: Sister Shauna Barnes</a:t>
            </a:r>
          </a:p>
          <a:p>
            <a:pPr>
              <a:buNone/>
            </a:pPr>
            <a:r>
              <a:rPr lang="en-GB" sz="1600" dirty="0" smtClean="0"/>
              <a:t>Ward Sisters: Rachel Parker &amp; Emma Midgley</a:t>
            </a:r>
          </a:p>
          <a:p>
            <a:endParaRPr lang="en-GB" dirty="0"/>
          </a:p>
        </p:txBody>
      </p:sp>
    </p:spTree>
    <p:extLst>
      <p:ext uri="{BB962C8B-B14F-4D97-AF65-F5344CB8AC3E}">
        <p14:creationId xmlns:p14="http://schemas.microsoft.com/office/powerpoint/2010/main" val="1866870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457200"/>
            <a:ext cx="8358188" cy="5909310"/>
          </a:xfrm>
          <a:prstGeom prst="rect">
            <a:avLst/>
          </a:prstGeom>
          <a:noFill/>
        </p:spPr>
        <p:txBody>
          <a:bodyPr wrap="square" rtlCol="0">
            <a:spAutoFit/>
          </a:bodyPr>
          <a:lstStyle/>
          <a:p>
            <a:pPr>
              <a:buFont typeface="Arial" pitchFamily="34" charset="0"/>
              <a:buChar char="•"/>
            </a:pPr>
            <a:r>
              <a:rPr lang="en-GB" sz="1400" dirty="0" smtClean="0"/>
              <a:t>SN Janet Grundy – Continence  Link Nurse</a:t>
            </a:r>
          </a:p>
          <a:p>
            <a:pPr>
              <a:buFont typeface="Arial" pitchFamily="34" charset="0"/>
              <a:buChar char="•"/>
            </a:pPr>
            <a:r>
              <a:rPr lang="en-GB" sz="1400" dirty="0" smtClean="0"/>
              <a:t>SN Catherine </a:t>
            </a:r>
            <a:r>
              <a:rPr lang="en-GB" sz="1400" dirty="0" err="1" smtClean="0"/>
              <a:t>Peet</a:t>
            </a:r>
            <a:r>
              <a:rPr lang="en-GB" sz="1400" dirty="0" smtClean="0"/>
              <a:t> – Moving and Handling Link Nurse</a:t>
            </a:r>
          </a:p>
          <a:p>
            <a:pPr>
              <a:buFont typeface="Arial" pitchFamily="34" charset="0"/>
              <a:buChar char="•"/>
            </a:pPr>
            <a:r>
              <a:rPr lang="en-GB" sz="1400" dirty="0" smtClean="0"/>
              <a:t>SN </a:t>
            </a:r>
            <a:r>
              <a:rPr lang="en-GB" sz="1400" dirty="0" err="1" smtClean="0"/>
              <a:t>Evalyn</a:t>
            </a:r>
            <a:r>
              <a:rPr lang="en-GB" sz="1400" dirty="0" smtClean="0"/>
              <a:t> </a:t>
            </a:r>
            <a:r>
              <a:rPr lang="en-GB" sz="1400" dirty="0" err="1" smtClean="0"/>
              <a:t>Emante</a:t>
            </a:r>
            <a:r>
              <a:rPr lang="en-GB" sz="1400" dirty="0" smtClean="0"/>
              <a:t> – Moving and Handling Lead</a:t>
            </a:r>
          </a:p>
          <a:p>
            <a:pPr>
              <a:buFont typeface="Arial" pitchFamily="34" charset="0"/>
              <a:buChar char="•"/>
            </a:pPr>
            <a:r>
              <a:rPr lang="en-GB" sz="1400" dirty="0" smtClean="0"/>
              <a:t>SN </a:t>
            </a:r>
            <a:r>
              <a:rPr lang="en-GB" sz="1400" dirty="0" err="1" smtClean="0"/>
              <a:t>Bindu</a:t>
            </a:r>
            <a:r>
              <a:rPr lang="en-GB" sz="1400" dirty="0" smtClean="0"/>
              <a:t> Anil – Medicines Lead</a:t>
            </a:r>
          </a:p>
          <a:p>
            <a:pPr>
              <a:buFont typeface="Arial" pitchFamily="34" charset="0"/>
              <a:buChar char="•"/>
            </a:pPr>
            <a:r>
              <a:rPr lang="en-GB" sz="1400" dirty="0" smtClean="0"/>
              <a:t>SN </a:t>
            </a:r>
            <a:r>
              <a:rPr lang="en-GB" sz="1400" dirty="0" err="1" smtClean="0"/>
              <a:t>Inviolata</a:t>
            </a:r>
            <a:r>
              <a:rPr lang="en-GB" sz="1400" dirty="0" smtClean="0"/>
              <a:t> </a:t>
            </a:r>
            <a:r>
              <a:rPr lang="en-GB" sz="1400" dirty="0" err="1" smtClean="0"/>
              <a:t>Ncube</a:t>
            </a:r>
            <a:r>
              <a:rPr lang="en-GB" sz="1400" dirty="0" smtClean="0"/>
              <a:t> – Nutrition Link Nurse</a:t>
            </a:r>
          </a:p>
          <a:p>
            <a:pPr>
              <a:buFont typeface="Arial" pitchFamily="34" charset="0"/>
              <a:buChar char="•"/>
            </a:pPr>
            <a:r>
              <a:rPr lang="en-GB" sz="1400" dirty="0" smtClean="0"/>
              <a:t>SN Charlotte </a:t>
            </a:r>
            <a:r>
              <a:rPr lang="en-GB" sz="1400" dirty="0" err="1" smtClean="0"/>
              <a:t>Hulse</a:t>
            </a:r>
            <a:r>
              <a:rPr lang="en-GB" sz="1400" dirty="0" smtClean="0"/>
              <a:t> – Pain Link Nurse and Blood Transfusion Competency Lead</a:t>
            </a:r>
          </a:p>
          <a:p>
            <a:pPr>
              <a:buFont typeface="Arial" pitchFamily="34" charset="0"/>
              <a:buChar char="•"/>
            </a:pPr>
            <a:r>
              <a:rPr lang="en-GB" sz="1400" dirty="0" smtClean="0"/>
              <a:t>SN Laura Hall – Infection Control Link Nurse</a:t>
            </a:r>
          </a:p>
          <a:p>
            <a:pPr>
              <a:buFont typeface="Arial" pitchFamily="34" charset="0"/>
              <a:buChar char="•"/>
            </a:pPr>
            <a:r>
              <a:rPr lang="en-GB" sz="1400" dirty="0" smtClean="0"/>
              <a:t>SN Rachel Fenton – Fire Safety Lead</a:t>
            </a:r>
          </a:p>
          <a:p>
            <a:pPr>
              <a:buFont typeface="Arial" pitchFamily="34" charset="0"/>
              <a:buChar char="•"/>
            </a:pPr>
            <a:r>
              <a:rPr lang="en-GB" sz="1400" dirty="0" smtClean="0"/>
              <a:t>SN Tina Allen – Infection Control Link Nurse</a:t>
            </a:r>
          </a:p>
          <a:p>
            <a:pPr>
              <a:buFont typeface="Arial" pitchFamily="34" charset="0"/>
              <a:buChar char="•"/>
            </a:pPr>
            <a:r>
              <a:rPr lang="en-GB" sz="1400" dirty="0" smtClean="0"/>
              <a:t>SN Gary </a:t>
            </a:r>
            <a:r>
              <a:rPr lang="en-GB" sz="1400" dirty="0" err="1" smtClean="0"/>
              <a:t>Avison</a:t>
            </a:r>
            <a:r>
              <a:rPr lang="en-GB" sz="1400" dirty="0" smtClean="0"/>
              <a:t> – Palliative and Bereavement and Donor Link Nurse</a:t>
            </a:r>
          </a:p>
          <a:p>
            <a:pPr>
              <a:buFont typeface="Arial" pitchFamily="34" charset="0"/>
              <a:buChar char="•"/>
            </a:pPr>
            <a:r>
              <a:rPr lang="en-GB" sz="1400" dirty="0" smtClean="0"/>
              <a:t>SN Simon Potts – Basic Life Support Lead</a:t>
            </a:r>
          </a:p>
          <a:p>
            <a:pPr>
              <a:buFont typeface="Arial" pitchFamily="34" charset="0"/>
              <a:buChar char="•"/>
            </a:pPr>
            <a:r>
              <a:rPr lang="en-GB" sz="1400" dirty="0" smtClean="0"/>
              <a:t>SN Lauren </a:t>
            </a:r>
            <a:r>
              <a:rPr lang="en-GB" sz="1400" dirty="0" err="1" smtClean="0"/>
              <a:t>Scally</a:t>
            </a:r>
            <a:r>
              <a:rPr lang="en-GB" sz="1400" dirty="0" smtClean="0"/>
              <a:t> – Tissue Viability Link Nurse</a:t>
            </a:r>
          </a:p>
          <a:p>
            <a:endParaRPr lang="en-GB" sz="1400" dirty="0" smtClean="0"/>
          </a:p>
          <a:p>
            <a:pPr>
              <a:buFont typeface="Arial" pitchFamily="34" charset="0"/>
              <a:buChar char="•"/>
            </a:pPr>
            <a:r>
              <a:rPr lang="en-GB" sz="1400" dirty="0" smtClean="0"/>
              <a:t>AP Tracey Eastwood – Dementia Link Lead</a:t>
            </a:r>
          </a:p>
          <a:p>
            <a:pPr>
              <a:buFont typeface="Arial" pitchFamily="34" charset="0"/>
              <a:buChar char="•"/>
            </a:pPr>
            <a:r>
              <a:rPr lang="en-GB" sz="1400" dirty="0" smtClean="0"/>
              <a:t>HCA Victoria Crawford – Tissue Viability Support Link</a:t>
            </a:r>
          </a:p>
          <a:p>
            <a:pPr>
              <a:buFont typeface="Arial" pitchFamily="34" charset="0"/>
              <a:buChar char="•"/>
            </a:pPr>
            <a:r>
              <a:rPr lang="en-GB" sz="1400" dirty="0" smtClean="0"/>
              <a:t>HCA </a:t>
            </a:r>
            <a:r>
              <a:rPr lang="en-GB" sz="1400" dirty="0" err="1" smtClean="0"/>
              <a:t>Cath</a:t>
            </a:r>
            <a:r>
              <a:rPr lang="en-GB" sz="1400" dirty="0" smtClean="0"/>
              <a:t> </a:t>
            </a:r>
            <a:r>
              <a:rPr lang="en-GB" sz="1400" dirty="0" err="1" smtClean="0"/>
              <a:t>Galston</a:t>
            </a:r>
            <a:r>
              <a:rPr lang="en-GB" sz="1400" dirty="0" smtClean="0"/>
              <a:t> – Continence Support Link</a:t>
            </a:r>
          </a:p>
          <a:p>
            <a:pPr>
              <a:buFont typeface="Arial" pitchFamily="34" charset="0"/>
              <a:buChar char="•"/>
            </a:pPr>
            <a:r>
              <a:rPr lang="en-GB" sz="1400" dirty="0" smtClean="0"/>
              <a:t>HCA Pam McCarthy – Bereavement/Donor and Palliative Support Link</a:t>
            </a:r>
          </a:p>
          <a:p>
            <a:pPr>
              <a:buFont typeface="Arial" pitchFamily="34" charset="0"/>
              <a:buChar char="•"/>
            </a:pPr>
            <a:r>
              <a:rPr lang="en-GB" sz="1400" dirty="0" smtClean="0"/>
              <a:t>HCA Erin Lomax </a:t>
            </a:r>
            <a:r>
              <a:rPr lang="en-GB" sz="1400" dirty="0"/>
              <a:t>- Bereavement/Donor and Palliative Support </a:t>
            </a:r>
            <a:r>
              <a:rPr lang="en-GB" sz="1400" dirty="0" smtClean="0"/>
              <a:t>Link</a:t>
            </a:r>
          </a:p>
          <a:p>
            <a:pPr>
              <a:buFont typeface="Arial" pitchFamily="34" charset="0"/>
              <a:buChar char="•"/>
            </a:pPr>
            <a:r>
              <a:rPr lang="en-GB" sz="1400" dirty="0" smtClean="0"/>
              <a:t>HCA Lucy Abernethy – Nutrition Support Link</a:t>
            </a:r>
          </a:p>
          <a:p>
            <a:pPr>
              <a:buFont typeface="Arial" pitchFamily="34" charset="0"/>
              <a:buChar char="•"/>
            </a:pPr>
            <a:r>
              <a:rPr lang="en-GB" sz="1400" dirty="0" smtClean="0"/>
              <a:t>HCA Karen </a:t>
            </a:r>
            <a:r>
              <a:rPr lang="en-GB" sz="1400" dirty="0" err="1" smtClean="0"/>
              <a:t>Bedingfield</a:t>
            </a:r>
            <a:r>
              <a:rPr lang="en-GB" sz="1400" dirty="0" smtClean="0"/>
              <a:t> – Health &amp; Safety Support Link</a:t>
            </a:r>
          </a:p>
          <a:p>
            <a:pPr>
              <a:buFont typeface="Arial" pitchFamily="34" charset="0"/>
              <a:buChar char="•"/>
            </a:pPr>
            <a:r>
              <a:rPr lang="en-GB" sz="1400" dirty="0" smtClean="0"/>
              <a:t>HCA Robyn </a:t>
            </a:r>
            <a:r>
              <a:rPr lang="en-GB" sz="1400" dirty="0" err="1" smtClean="0"/>
              <a:t>McAtee</a:t>
            </a:r>
            <a:r>
              <a:rPr lang="en-GB" sz="1400" dirty="0" smtClean="0"/>
              <a:t> – Health Promotion Support Link</a:t>
            </a:r>
          </a:p>
          <a:p>
            <a:pPr>
              <a:buFont typeface="Arial" pitchFamily="34" charset="0"/>
              <a:buChar char="•"/>
            </a:pPr>
            <a:r>
              <a:rPr lang="en-GB" sz="1400" dirty="0" smtClean="0"/>
              <a:t>HCA Jamie Derbyshire – Fire Safety Support Lead</a:t>
            </a:r>
          </a:p>
          <a:p>
            <a:pPr>
              <a:buFont typeface="Arial" pitchFamily="34" charset="0"/>
              <a:buChar char="•"/>
            </a:pPr>
            <a:r>
              <a:rPr lang="en-GB" sz="1400" dirty="0" smtClean="0"/>
              <a:t>Rachel Davies – </a:t>
            </a:r>
            <a:r>
              <a:rPr lang="en-GB" sz="1400" dirty="0"/>
              <a:t>Dementia </a:t>
            </a:r>
            <a:r>
              <a:rPr lang="en-GB" sz="1400" dirty="0" smtClean="0"/>
              <a:t>Support Link </a:t>
            </a:r>
          </a:p>
          <a:p>
            <a:pPr>
              <a:buFont typeface="Arial" pitchFamily="34" charset="0"/>
              <a:buChar char="•"/>
            </a:pPr>
            <a:r>
              <a:rPr lang="en-GB" sz="1400" dirty="0" smtClean="0"/>
              <a:t>HCA Alison Shaw – Pain Support Link</a:t>
            </a:r>
          </a:p>
          <a:p>
            <a:pPr>
              <a:buFont typeface="Arial" pitchFamily="34" charset="0"/>
              <a:buChar char="•"/>
            </a:pPr>
            <a:r>
              <a:rPr lang="en-GB" sz="1400" dirty="0" smtClean="0"/>
              <a:t>HCA Janine Walsh – Infection Control Support Link </a:t>
            </a:r>
          </a:p>
          <a:p>
            <a:pPr>
              <a:buFont typeface="Arial" pitchFamily="34" charset="0"/>
              <a:buChar char="•"/>
            </a:pPr>
            <a:r>
              <a:rPr lang="en-GB" sz="1400" dirty="0" smtClean="0"/>
              <a:t>HCA Louise </a:t>
            </a:r>
            <a:r>
              <a:rPr lang="en-GB" sz="1400" dirty="0" err="1" smtClean="0"/>
              <a:t>Hibbert</a:t>
            </a:r>
            <a:r>
              <a:rPr lang="en-GB" sz="1400" dirty="0" smtClean="0"/>
              <a:t> – Basic Life Support Link </a:t>
            </a:r>
          </a:p>
          <a:p>
            <a:pPr>
              <a:buFont typeface="Arial" pitchFamily="34" charset="0"/>
              <a:buChar char="•"/>
            </a:pPr>
            <a:r>
              <a:rPr lang="en-GB" sz="1400" dirty="0" smtClean="0"/>
              <a:t>Ward Clerk Karen Smith – infection </a:t>
            </a:r>
            <a:r>
              <a:rPr lang="en-GB" sz="1400" smtClean="0"/>
              <a:t>Control Support Link</a:t>
            </a:r>
            <a:endParaRPr lang="en-GB"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    Our Multi Disciplinary Team</a:t>
            </a:r>
            <a:endParaRPr lang="en-GB" dirty="0">
              <a:solidFill>
                <a:srgbClr val="FF0000"/>
              </a:solidFill>
            </a:endParaRPr>
          </a:p>
        </p:txBody>
      </p:sp>
      <p:sp>
        <p:nvSpPr>
          <p:cNvPr id="3" name="Content Placeholder 2"/>
          <p:cNvSpPr>
            <a:spLocks noGrp="1"/>
          </p:cNvSpPr>
          <p:nvPr>
            <p:ph idx="1"/>
          </p:nvPr>
        </p:nvSpPr>
        <p:spPr/>
        <p:txBody>
          <a:bodyPr>
            <a:normAutofit/>
          </a:bodyPr>
          <a:lstStyle/>
          <a:p>
            <a:pPr algn="just">
              <a:buNone/>
            </a:pPr>
            <a:endParaRPr lang="en-GB" sz="1600" dirty="0" smtClean="0"/>
          </a:p>
          <a:p>
            <a:pPr marL="0" algn="just">
              <a:lnSpc>
                <a:spcPct val="100000"/>
              </a:lnSpc>
              <a:buNone/>
            </a:pPr>
            <a:r>
              <a:rPr lang="en-GB" sz="1600" dirty="0" smtClean="0"/>
              <a:t> Alongside the consultants and nursing staff, we have a team of doctors, a physiotherapist and an occupational therapist who are involved the assessment, planning, implementation and evaluation of care for all of our patients on a daily basis. As  we provide holistic care, we often have to utilise the many services that our trust has to offer. For example: podiatry, speech and language therapy, dietician, tissue viability and social services. Please note that this list is not exhaustive.</a:t>
            </a:r>
          </a:p>
          <a:p>
            <a:pPr algn="just">
              <a:lnSpc>
                <a:spcPct val="100000"/>
              </a:lnSpc>
              <a:buNone/>
            </a:pPr>
            <a:endParaRPr lang="en-GB" sz="1600" dirty="0" smtClean="0"/>
          </a:p>
          <a:p>
            <a:pPr algn="ctr">
              <a:lnSpc>
                <a:spcPct val="100000"/>
              </a:lnSpc>
              <a:buNone/>
            </a:pPr>
            <a:r>
              <a:rPr lang="en-GB" sz="2000" b="1" i="1" dirty="0" smtClean="0">
                <a:solidFill>
                  <a:srgbClr val="FF0000"/>
                </a:solidFill>
              </a:rPr>
              <a:t>Definition</a:t>
            </a:r>
            <a:r>
              <a:rPr lang="en-GB" sz="1600" i="1" dirty="0" smtClean="0">
                <a:solidFill>
                  <a:srgbClr val="FF0000"/>
                </a:solidFill>
              </a:rPr>
              <a:t>: </a:t>
            </a:r>
          </a:p>
          <a:p>
            <a:pPr algn="ctr">
              <a:lnSpc>
                <a:spcPct val="100000"/>
              </a:lnSpc>
              <a:buNone/>
            </a:pPr>
            <a:r>
              <a:rPr lang="en-GB" sz="1800" i="1" dirty="0" smtClean="0"/>
              <a:t>“ When professionals from a range of disciplines work together to deliver comprehensive care that addresses as many of the patients needs as possible.” </a:t>
            </a:r>
            <a:r>
              <a:rPr lang="en-GB" sz="1600" i="1" dirty="0" smtClean="0"/>
              <a:t>(Mitchell, </a:t>
            </a:r>
            <a:r>
              <a:rPr lang="en-GB" sz="1600" i="1" dirty="0" err="1" smtClean="0"/>
              <a:t>Tieman</a:t>
            </a:r>
            <a:r>
              <a:rPr lang="en-GB" sz="1600" i="1" dirty="0" smtClean="0"/>
              <a:t> and Shelby – James 2008)</a:t>
            </a:r>
          </a:p>
          <a:p>
            <a:pPr algn="just">
              <a:lnSpc>
                <a:spcPct val="100000"/>
              </a:lnSpc>
              <a:buNone/>
            </a:pPr>
            <a:endParaRPr lang="en-GB"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Ward Philosophy </a:t>
            </a:r>
            <a:r>
              <a:rPr lang="en-GB" sz="1600" dirty="0" smtClean="0">
                <a:solidFill>
                  <a:srgbClr val="FF0000"/>
                </a:solidFill>
              </a:rPr>
              <a:t>Reviewed July 2015</a:t>
            </a:r>
            <a:endParaRPr lang="en-GB" dirty="0">
              <a:solidFill>
                <a:srgbClr val="FF0000"/>
              </a:solidFill>
            </a:endParaRPr>
          </a:p>
        </p:txBody>
      </p:sp>
      <p:sp>
        <p:nvSpPr>
          <p:cNvPr id="3" name="Content Placeholder 2"/>
          <p:cNvSpPr>
            <a:spLocks noGrp="1"/>
          </p:cNvSpPr>
          <p:nvPr>
            <p:ph idx="1"/>
          </p:nvPr>
        </p:nvSpPr>
        <p:spPr/>
        <p:txBody>
          <a:bodyPr>
            <a:normAutofit/>
          </a:bodyPr>
          <a:lstStyle/>
          <a:p>
            <a:pPr marL="0" algn="just">
              <a:lnSpc>
                <a:spcPct val="100000"/>
              </a:lnSpc>
              <a:buNone/>
            </a:pPr>
            <a:r>
              <a:rPr lang="en-GB" sz="1600" dirty="0" smtClean="0"/>
              <a:t>Our aim is to provide individualised, holistic care for all of our patients who have their own cultural, social, personal and spiritual needs which should be preserved and respected. Care will be planned and delivered by using a multi disciplinary approach in partnership with our patients, their family or carers. All care will be evidence based and be focused on providing high quality, cost effective, harm free care in accordance with hospital frameworks. Care will be delivered in a safe and secure environment which promotes a professional and caring atmosphere for all patients and staff.</a:t>
            </a:r>
          </a:p>
          <a:p>
            <a:pPr marL="0" algn="just">
              <a:lnSpc>
                <a:spcPct val="100000"/>
              </a:lnSpc>
              <a:buNone/>
            </a:pPr>
            <a:r>
              <a:rPr lang="en-GB" sz="1600" dirty="0" smtClean="0"/>
              <a:t>We strive for the pursuit of excellence in all of our work, upholding the professional, legal and ethical standards set within our code of conduct. We promote personal and professional development for all of our team through coaching and mentorship. We aim to create an environment conducive for learning. We recognise that all of our staff and students have a range of skills, life experiences and individual learning styles which will be nurtured and developed according to the individuals learning needs.</a:t>
            </a:r>
          </a:p>
          <a:p>
            <a:pPr marL="0" algn="just">
              <a:lnSpc>
                <a:spcPct val="100000"/>
              </a:lnSpc>
              <a:buNone/>
            </a:pPr>
            <a:r>
              <a:rPr lang="en-GB" sz="1600" dirty="0" smtClean="0"/>
              <a:t>We believe that our students need to be proactive throughout their training and need to be responsible for their own personal development, all of which will be supported by staff. Learning opportunities will be provided in order to develop critical thinking, problem solving skills, clinical skills and to ensure nurses are fit for practice.</a:t>
            </a:r>
            <a:endParaRPr lang="en-GB"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Expectations…</a:t>
            </a:r>
            <a:endParaRPr lang="en-GB" dirty="0">
              <a:solidFill>
                <a:srgbClr val="FF0000"/>
              </a:solidFill>
            </a:endParaRPr>
          </a:p>
        </p:txBody>
      </p:sp>
      <p:sp>
        <p:nvSpPr>
          <p:cNvPr id="3" name="Content Placeholder 2"/>
          <p:cNvSpPr>
            <a:spLocks noGrp="1"/>
          </p:cNvSpPr>
          <p:nvPr>
            <p:ph idx="1"/>
          </p:nvPr>
        </p:nvSpPr>
        <p:spPr/>
        <p:txBody>
          <a:bodyPr>
            <a:normAutofit fontScale="92500"/>
          </a:bodyPr>
          <a:lstStyle/>
          <a:p>
            <a:pPr marL="0">
              <a:buNone/>
            </a:pPr>
            <a:r>
              <a:rPr lang="en-GB" sz="1600" dirty="0" smtClean="0"/>
              <a:t>On your first day you will hopefully be introduced to your mentor and/or associate mentor. You will be given a local induction which will help you to familiarise yourself with the ward layout, identify emergency procedures and local policies.</a:t>
            </a:r>
          </a:p>
          <a:p>
            <a:pPr marL="0">
              <a:buNone/>
            </a:pPr>
            <a:r>
              <a:rPr lang="en-GB" sz="1600" b="1" dirty="0" smtClean="0">
                <a:solidFill>
                  <a:srgbClr val="FF0000"/>
                </a:solidFill>
              </a:rPr>
              <a:t>Uniform Policy: </a:t>
            </a:r>
            <a:r>
              <a:rPr lang="en-GB" sz="1600" dirty="0" smtClean="0"/>
              <a:t>Black flat shoes, plain black socks, one pair of plain stud earrings, one plain wedding band. Hair to be above the collar, if not then tied back. Turbans, kippots and headscarves are supported on religious grounds. Headscarves should be above the shoulder, tucked in and worn unadorned.</a:t>
            </a:r>
          </a:p>
          <a:p>
            <a:pPr marL="0">
              <a:buNone/>
            </a:pPr>
            <a:r>
              <a:rPr lang="en-GB" sz="1600" b="1" dirty="0" smtClean="0">
                <a:solidFill>
                  <a:srgbClr val="FF0000"/>
                </a:solidFill>
              </a:rPr>
              <a:t>Sickness and Absence: </a:t>
            </a:r>
            <a:r>
              <a:rPr lang="en-GB" sz="1600" dirty="0" smtClean="0"/>
              <a:t>When you are sick or are unable to make placement, the ward and your university must be contacted at the earliest opportunity. You are unable to make time back unless you have exceeded the number of days/hours set by the university. </a:t>
            </a:r>
            <a:r>
              <a:rPr lang="en-GB" sz="1600" b="1" dirty="0" smtClean="0"/>
              <a:t>IT IS IMPORTANT THAT YOU PROVIDE YOUR MENTOR WITH AN EMERGENC</a:t>
            </a:r>
            <a:r>
              <a:rPr lang="en-GB" sz="1600" dirty="0" smtClean="0"/>
              <a:t>Y</a:t>
            </a:r>
            <a:r>
              <a:rPr lang="en-GB" sz="1600" b="1" dirty="0" smtClean="0"/>
              <a:t> CONTACT NUMBER WHEN YOU COMMENCE PLACEMENT.</a:t>
            </a:r>
          </a:p>
          <a:p>
            <a:pPr marL="0">
              <a:buNone/>
            </a:pPr>
            <a:r>
              <a:rPr lang="en-GB" sz="1600" b="1" dirty="0" smtClean="0">
                <a:solidFill>
                  <a:srgbClr val="FF0000"/>
                </a:solidFill>
              </a:rPr>
              <a:t>In the event of a Fire or Cardiac Arrest: </a:t>
            </a:r>
            <a:r>
              <a:rPr lang="en-GB" sz="1600" b="1" dirty="0" smtClean="0"/>
              <a:t>Dial 2222, state the emergency and for ward: “ C for Charlie 1 “. </a:t>
            </a:r>
          </a:p>
          <a:p>
            <a:pPr marL="0">
              <a:buNone/>
            </a:pPr>
            <a:r>
              <a:rPr lang="en-GB" sz="1600" b="1" dirty="0" smtClean="0">
                <a:solidFill>
                  <a:srgbClr val="FF0000"/>
                </a:solidFill>
              </a:rPr>
              <a:t>Manual Handling : </a:t>
            </a:r>
            <a:r>
              <a:rPr lang="en-GB" sz="1600" dirty="0" smtClean="0"/>
              <a:t>Do not undertake any moving and handling procedure which you have not been trained for. You should familiarise yourself with the hospital Moving and Handling Policy.</a:t>
            </a:r>
            <a:endParaRPr lang="en-GB" sz="1600" b="1" dirty="0" smtClean="0"/>
          </a:p>
          <a:p>
            <a:pPr algn="ctr">
              <a:buNone/>
            </a:pPr>
            <a:endParaRPr lang="en-GB" sz="1600" b="1" dirty="0" smtClean="0"/>
          </a:p>
          <a:p>
            <a:pPr algn="ctr">
              <a:buNone/>
            </a:pPr>
            <a:r>
              <a:rPr lang="en-GB" sz="1600" b="1" dirty="0" smtClean="0"/>
              <a:t>ALL POLICIES AND PROTOCOLS ARE AVAILABLE TO VIEW ON THE HOSPITAL INTRANET.</a:t>
            </a:r>
            <a:endParaRPr lang="en-GB"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Learning…</a:t>
            </a:r>
            <a:endParaRPr lang="en-GB" dirty="0">
              <a:solidFill>
                <a:srgbClr val="FF0000"/>
              </a:solidFill>
            </a:endParaRPr>
          </a:p>
        </p:txBody>
      </p:sp>
      <p:sp>
        <p:nvSpPr>
          <p:cNvPr id="3" name="Content Placeholder 2"/>
          <p:cNvSpPr>
            <a:spLocks noGrp="1"/>
          </p:cNvSpPr>
          <p:nvPr>
            <p:ph idx="1"/>
          </p:nvPr>
        </p:nvSpPr>
        <p:spPr/>
        <p:txBody>
          <a:bodyPr lIns="46800" rIns="46800">
            <a:normAutofit lnSpcReduction="10000"/>
          </a:bodyPr>
          <a:lstStyle/>
          <a:p>
            <a:pPr marL="0" algn="just">
              <a:lnSpc>
                <a:spcPct val="100000"/>
              </a:lnSpc>
              <a:buNone/>
            </a:pPr>
            <a:r>
              <a:rPr lang="en-GB" sz="1600" dirty="0" smtClean="0"/>
              <a:t>Within your first week of placement with us, you will complete your initial meeting with your mentor. The aim of this meeting is to identify your learning outcomes and to create an action plan detailing how we will support you to achieve those outcomes. At this point we will plan in your mid point review and final review. It is important to inform your mentor of any relevant health or learning needs, so that we can ensure you receive the support that you need to succeed.</a:t>
            </a:r>
          </a:p>
          <a:p>
            <a:pPr algn="just">
              <a:lnSpc>
                <a:spcPct val="100000"/>
              </a:lnSpc>
              <a:buNone/>
            </a:pPr>
            <a:endParaRPr lang="en-GB" sz="1600" dirty="0" smtClean="0"/>
          </a:p>
          <a:p>
            <a:pPr marL="0" algn="just">
              <a:lnSpc>
                <a:spcPct val="100000"/>
              </a:lnSpc>
              <a:buNone/>
            </a:pPr>
            <a:r>
              <a:rPr lang="en-GB" sz="1600" dirty="0" smtClean="0"/>
              <a:t>Our staff have a wide range of skills and experience which will support your learning. The team are keen to assist student development in their journey from a student nurse to a competent qualified nurse. Our team have recently completed poster presentations based on their link role responsibilities. These presentations will be a useful resource for your learning as they contain current information which is evidence based.</a:t>
            </a:r>
          </a:p>
          <a:p>
            <a:pPr algn="just">
              <a:lnSpc>
                <a:spcPct val="100000"/>
              </a:lnSpc>
              <a:buNone/>
            </a:pPr>
            <a:endParaRPr lang="en-GB" sz="1600" dirty="0" smtClean="0"/>
          </a:p>
          <a:p>
            <a:pPr marL="0" algn="just">
              <a:lnSpc>
                <a:spcPct val="100000"/>
              </a:lnSpc>
              <a:buNone/>
            </a:pPr>
            <a:r>
              <a:rPr lang="en-GB" sz="1600" dirty="0" smtClean="0"/>
              <a:t>Additional to the poster presentations, we have a selection resources available in store room 1. We also advise you to look at the </a:t>
            </a:r>
            <a:r>
              <a:rPr lang="en-GB" sz="1600" b="1" dirty="0" smtClean="0">
                <a:solidFill>
                  <a:srgbClr val="FF0000"/>
                </a:solidFill>
              </a:rPr>
              <a:t>British Heart Foundation </a:t>
            </a:r>
            <a:r>
              <a:rPr lang="en-GB" sz="1600" dirty="0" smtClean="0"/>
              <a:t>website. The British Heart Foundation have  lots of information on the cardiac conditions you will be exposed to on the ward, diagnostic tests, treatment options and prevention. Additional to these resources you will be encouraged to attend appropriate spoke placements for a more enriched learning experience.</a:t>
            </a:r>
            <a:endParaRPr lang="en-GB" sz="1600" b="1"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FF0000"/>
                </a:solidFill>
              </a:rPr>
              <a:t>Specific Learning Opportunities On C1</a:t>
            </a:r>
            <a:endParaRPr lang="en-GB"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nSpc>
                <a:spcPct val="120000"/>
              </a:lnSpc>
              <a:spcBef>
                <a:spcPts val="0"/>
              </a:spcBef>
              <a:buNone/>
            </a:pPr>
            <a:r>
              <a:rPr lang="en-GB" sz="1900" dirty="0" smtClean="0">
                <a:solidFill>
                  <a:srgbClr val="FF0000"/>
                </a:solidFill>
              </a:rPr>
              <a:t>Communication:</a:t>
            </a:r>
          </a:p>
          <a:p>
            <a:pPr>
              <a:lnSpc>
                <a:spcPct val="120000"/>
              </a:lnSpc>
              <a:spcBef>
                <a:spcPts val="0"/>
              </a:spcBef>
            </a:pPr>
            <a:r>
              <a:rPr lang="en-GB" sz="1900" dirty="0" smtClean="0"/>
              <a:t>Establishing relationships with patients and relatives.</a:t>
            </a:r>
          </a:p>
          <a:p>
            <a:pPr>
              <a:lnSpc>
                <a:spcPct val="120000"/>
              </a:lnSpc>
              <a:spcBef>
                <a:spcPts val="0"/>
              </a:spcBef>
            </a:pPr>
            <a:r>
              <a:rPr lang="en-GB" sz="1900" dirty="0" smtClean="0"/>
              <a:t>Effective communication with colleagues and MDT.</a:t>
            </a:r>
          </a:p>
          <a:p>
            <a:pPr>
              <a:lnSpc>
                <a:spcPct val="120000"/>
              </a:lnSpc>
              <a:spcBef>
                <a:spcPts val="0"/>
              </a:spcBef>
              <a:buNone/>
            </a:pPr>
            <a:r>
              <a:rPr lang="en-GB" sz="1900" dirty="0" smtClean="0">
                <a:solidFill>
                  <a:srgbClr val="FF0000"/>
                </a:solidFill>
              </a:rPr>
              <a:t>Documentation:</a:t>
            </a:r>
          </a:p>
          <a:p>
            <a:pPr>
              <a:lnSpc>
                <a:spcPct val="120000"/>
              </a:lnSpc>
              <a:spcBef>
                <a:spcPts val="0"/>
              </a:spcBef>
            </a:pPr>
            <a:r>
              <a:rPr lang="en-GB" sz="1900" dirty="0" smtClean="0"/>
              <a:t>Care Planning.</a:t>
            </a:r>
          </a:p>
          <a:p>
            <a:pPr>
              <a:lnSpc>
                <a:spcPct val="120000"/>
              </a:lnSpc>
              <a:spcBef>
                <a:spcPts val="0"/>
              </a:spcBef>
            </a:pPr>
            <a:r>
              <a:rPr lang="en-GB" sz="1900" dirty="0" smtClean="0"/>
              <a:t>Admissions and Discharges</a:t>
            </a:r>
          </a:p>
          <a:p>
            <a:pPr>
              <a:lnSpc>
                <a:spcPct val="120000"/>
              </a:lnSpc>
              <a:spcBef>
                <a:spcPts val="0"/>
              </a:spcBef>
            </a:pPr>
            <a:r>
              <a:rPr lang="en-GB" sz="1900" dirty="0" smtClean="0"/>
              <a:t>Clinical observations.</a:t>
            </a:r>
          </a:p>
          <a:p>
            <a:pPr>
              <a:lnSpc>
                <a:spcPct val="120000"/>
              </a:lnSpc>
              <a:spcBef>
                <a:spcPts val="0"/>
              </a:spcBef>
            </a:pPr>
            <a:r>
              <a:rPr lang="en-GB" sz="1900" dirty="0" smtClean="0"/>
              <a:t>General nursing care documentation.</a:t>
            </a:r>
          </a:p>
          <a:p>
            <a:pPr>
              <a:lnSpc>
                <a:spcPct val="120000"/>
              </a:lnSpc>
              <a:spcBef>
                <a:spcPts val="0"/>
              </a:spcBef>
              <a:buNone/>
            </a:pPr>
            <a:r>
              <a:rPr lang="en-GB" sz="1900" dirty="0" smtClean="0">
                <a:solidFill>
                  <a:srgbClr val="FF0000"/>
                </a:solidFill>
              </a:rPr>
              <a:t>Personal Hygiene:</a:t>
            </a:r>
          </a:p>
          <a:p>
            <a:pPr>
              <a:lnSpc>
                <a:spcPct val="120000"/>
              </a:lnSpc>
              <a:spcBef>
                <a:spcPts val="0"/>
              </a:spcBef>
            </a:pPr>
            <a:r>
              <a:rPr lang="en-GB" sz="1900" dirty="0" smtClean="0"/>
              <a:t>Bed Bathing</a:t>
            </a:r>
          </a:p>
          <a:p>
            <a:pPr>
              <a:lnSpc>
                <a:spcPct val="120000"/>
              </a:lnSpc>
              <a:spcBef>
                <a:spcPts val="0"/>
              </a:spcBef>
            </a:pPr>
            <a:r>
              <a:rPr lang="en-GB" sz="1900" dirty="0" smtClean="0"/>
              <a:t>Eye care</a:t>
            </a:r>
          </a:p>
          <a:p>
            <a:pPr>
              <a:lnSpc>
                <a:spcPct val="120000"/>
              </a:lnSpc>
              <a:spcBef>
                <a:spcPts val="0"/>
              </a:spcBef>
            </a:pPr>
            <a:r>
              <a:rPr lang="en-GB" sz="1900" dirty="0" err="1" smtClean="0"/>
              <a:t>Mouthcare</a:t>
            </a:r>
            <a:endParaRPr lang="en-GB" sz="1900" dirty="0" smtClean="0"/>
          </a:p>
          <a:p>
            <a:pPr>
              <a:lnSpc>
                <a:spcPct val="120000"/>
              </a:lnSpc>
              <a:spcBef>
                <a:spcPts val="0"/>
              </a:spcBef>
              <a:buNone/>
            </a:pPr>
            <a:r>
              <a:rPr lang="en-GB" sz="1900" dirty="0" smtClean="0">
                <a:solidFill>
                  <a:srgbClr val="FF0000"/>
                </a:solidFill>
              </a:rPr>
              <a:t>Medications:</a:t>
            </a:r>
          </a:p>
          <a:p>
            <a:pPr>
              <a:lnSpc>
                <a:spcPct val="120000"/>
              </a:lnSpc>
              <a:spcBef>
                <a:spcPts val="0"/>
              </a:spcBef>
            </a:pPr>
            <a:r>
              <a:rPr lang="en-GB" sz="1900" dirty="0" smtClean="0"/>
              <a:t>Drug Calculations.</a:t>
            </a:r>
          </a:p>
          <a:p>
            <a:pPr>
              <a:lnSpc>
                <a:spcPct val="120000"/>
              </a:lnSpc>
              <a:spcBef>
                <a:spcPts val="0"/>
              </a:spcBef>
            </a:pPr>
            <a:r>
              <a:rPr lang="en-GB" sz="1900" dirty="0" smtClean="0"/>
              <a:t>Drug administration.</a:t>
            </a:r>
          </a:p>
          <a:p>
            <a:pPr>
              <a:lnSpc>
                <a:spcPct val="120000"/>
              </a:lnSpc>
              <a:spcBef>
                <a:spcPts val="0"/>
              </a:spcBef>
            </a:pPr>
            <a:r>
              <a:rPr lang="en-GB" sz="1900" dirty="0" smtClean="0"/>
              <a:t>Monitoring the effects of cardiac patients through Vital signs and NEWS.</a:t>
            </a:r>
          </a:p>
          <a:p>
            <a:pPr>
              <a:lnSpc>
                <a:spcPct val="120000"/>
              </a:lnSpc>
              <a:spcBef>
                <a:spcPts val="0"/>
              </a:spcBef>
            </a:pPr>
            <a:r>
              <a:rPr lang="en-GB" sz="1900" dirty="0" smtClean="0"/>
              <a:t>Intravenous drug preparation.</a:t>
            </a:r>
          </a:p>
          <a:p>
            <a:pPr>
              <a:lnSpc>
                <a:spcPct val="120000"/>
              </a:lnSpc>
              <a:spcBef>
                <a:spcPts val="0"/>
              </a:spcBef>
              <a:buNone/>
            </a:pPr>
            <a:endParaRPr lang="en-GB" sz="1800"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7902</TotalTime>
  <Words>2032</Words>
  <Application>Microsoft Office PowerPoint</Application>
  <PresentationFormat>A4 Paper (210x297 mm)</PresentationFormat>
  <Paragraphs>187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C1 Ward  Student Nurse Orientation Pack REVISED BY E MIDGLEY  JULY 2015  </vt:lpstr>
      <vt:lpstr>Welcome To C1 Ward</vt:lpstr>
      <vt:lpstr>              Meet The Team...</vt:lpstr>
      <vt:lpstr>PowerPoint Presentation</vt:lpstr>
      <vt:lpstr>    Our Multi Disciplinary Team</vt:lpstr>
      <vt:lpstr>Ward Philosophy Reviewed July 2015</vt:lpstr>
      <vt:lpstr>Expectations…</vt:lpstr>
      <vt:lpstr>Learning…</vt:lpstr>
      <vt:lpstr>Specific Learning Opportunities On C1</vt:lpstr>
      <vt:lpstr>PowerPoint Presentation</vt:lpstr>
      <vt:lpstr>PowerPoint Presentation</vt:lpstr>
      <vt:lpstr>Spoke Placements</vt:lpstr>
      <vt:lpstr>PowerPoint Presentation</vt:lpstr>
      <vt:lpstr>Finally…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IT Services</cp:lastModifiedBy>
  <cp:revision>63</cp:revision>
  <dcterms:modified xsi:type="dcterms:W3CDTF">2015-07-24T10:26:23Z</dcterms:modified>
</cp:coreProperties>
</file>