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p:sldMasterIdLst>
    <p:sldMasterId id="2147483648" r:id="rId1"/>
  </p:sldMasterIdLst>
  <p:notesMasterIdLst>
    <p:notesMasterId r:id="rId30"/>
  </p:notesMasterIdLst>
  <p:handoutMasterIdLst>
    <p:handoutMasterId r:id="rId31"/>
  </p:handoutMasterIdLst>
  <p:sldIdLst>
    <p:sldId id="301" r:id="rId2"/>
    <p:sldId id="306" r:id="rId3"/>
    <p:sldId id="302" r:id="rId4"/>
    <p:sldId id="303" r:id="rId5"/>
    <p:sldId id="305" r:id="rId6"/>
    <p:sldId id="351" r:id="rId7"/>
    <p:sldId id="347" r:id="rId8"/>
    <p:sldId id="348" r:id="rId9"/>
    <p:sldId id="282" r:id="rId10"/>
    <p:sldId id="344" r:id="rId11"/>
    <p:sldId id="258" r:id="rId12"/>
    <p:sldId id="284" r:id="rId13"/>
    <p:sldId id="341" r:id="rId14"/>
    <p:sldId id="262" r:id="rId15"/>
    <p:sldId id="345" r:id="rId16"/>
    <p:sldId id="342" r:id="rId17"/>
    <p:sldId id="312" r:id="rId18"/>
    <p:sldId id="271" r:id="rId19"/>
    <p:sldId id="267" r:id="rId20"/>
    <p:sldId id="311" r:id="rId21"/>
    <p:sldId id="316" r:id="rId22"/>
    <p:sldId id="288" r:id="rId23"/>
    <p:sldId id="304" r:id="rId24"/>
    <p:sldId id="293" r:id="rId25"/>
    <p:sldId id="318" r:id="rId26"/>
    <p:sldId id="274" r:id="rId27"/>
    <p:sldId id="315" r:id="rId28"/>
    <p:sldId id="317" r:id="rId29"/>
  </p:sldIdLst>
  <p:sldSz cx="6858000" cy="9144000" type="screen4x3"/>
  <p:notesSz cx="6888163" cy="10020300"/>
  <p:defaultTextStyle>
    <a:defPPr>
      <a:defRPr lang="en-GB"/>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880">
          <p15:clr>
            <a:srgbClr val="A4A3A4"/>
          </p15:clr>
        </p15:guide>
        <p15:guide id="2" pos="21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97" autoAdjust="0"/>
    <p:restoredTop sz="94434" autoAdjust="0"/>
  </p:normalViewPr>
  <p:slideViewPr>
    <p:cSldViewPr>
      <p:cViewPr varScale="1">
        <p:scale>
          <a:sx n="96" d="100"/>
          <a:sy n="96" d="100"/>
        </p:scale>
        <p:origin x="3600" y="176"/>
      </p:cViewPr>
      <p:guideLst>
        <p:guide orient="horz" pos="2880"/>
        <p:guide pos="2182"/>
      </p:guideLst>
    </p:cSldViewPr>
  </p:slideViewPr>
  <p:notesTextViewPr>
    <p:cViewPr>
      <p:scale>
        <a:sx n="100" d="100"/>
        <a:sy n="100" d="100"/>
      </p:scale>
      <p:origin x="0" y="0"/>
    </p:cViewPr>
  </p:notesTextViewPr>
  <p:sorterViewPr>
    <p:cViewPr>
      <p:scale>
        <a:sx n="50" d="100"/>
        <a:sy n="50" d="100"/>
      </p:scale>
      <p:origin x="0" y="-93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3B687C2-74BB-474D-A9B9-AD23125A054B}"/>
              </a:ext>
            </a:extLst>
          </p:cNvPr>
          <p:cNvSpPr>
            <a:spLocks noGrp="1"/>
          </p:cNvSpPr>
          <p:nvPr>
            <p:ph type="hdr" sz="quarter"/>
          </p:nvPr>
        </p:nvSpPr>
        <p:spPr>
          <a:xfrm>
            <a:off x="0" y="0"/>
            <a:ext cx="2986088" cy="503238"/>
          </a:xfrm>
          <a:prstGeom prst="rect">
            <a:avLst/>
          </a:prstGeom>
        </p:spPr>
        <p:txBody>
          <a:bodyPr vert="horz" lIns="92437" tIns="46218" rIns="92437" bIns="46218" rtlCol="0"/>
          <a:lstStyle>
            <a:lvl1pPr algn="l">
              <a:defRPr sz="1200"/>
            </a:lvl1pPr>
          </a:lstStyle>
          <a:p>
            <a:pPr>
              <a:defRPr/>
            </a:pPr>
            <a:endParaRPr lang="en-GB"/>
          </a:p>
        </p:txBody>
      </p:sp>
      <p:sp>
        <p:nvSpPr>
          <p:cNvPr id="3" name="Date Placeholder 2">
            <a:extLst>
              <a:ext uri="{FF2B5EF4-FFF2-40B4-BE49-F238E27FC236}">
                <a16:creationId xmlns:a16="http://schemas.microsoft.com/office/drawing/2014/main" id="{2E4BCDC7-C875-4A43-B4E3-617F1755D458}"/>
              </a:ext>
            </a:extLst>
          </p:cNvPr>
          <p:cNvSpPr>
            <a:spLocks noGrp="1"/>
          </p:cNvSpPr>
          <p:nvPr>
            <p:ph type="dt" sz="quarter" idx="1"/>
          </p:nvPr>
        </p:nvSpPr>
        <p:spPr>
          <a:xfrm>
            <a:off x="3900488" y="0"/>
            <a:ext cx="2986087" cy="503238"/>
          </a:xfrm>
          <a:prstGeom prst="rect">
            <a:avLst/>
          </a:prstGeom>
        </p:spPr>
        <p:txBody>
          <a:bodyPr vert="horz" lIns="92437" tIns="46218" rIns="92437" bIns="46218" rtlCol="0"/>
          <a:lstStyle>
            <a:lvl1pPr algn="r">
              <a:defRPr sz="1200"/>
            </a:lvl1pPr>
          </a:lstStyle>
          <a:p>
            <a:pPr>
              <a:defRPr/>
            </a:pPr>
            <a:fld id="{8E7DFEED-7A0D-DE4A-8DD1-FB938F6AF35E}" type="datetimeFigureOut">
              <a:rPr lang="en-GB"/>
              <a:pPr>
                <a:defRPr/>
              </a:pPr>
              <a:t>20/07/2022</a:t>
            </a:fld>
            <a:endParaRPr lang="en-GB"/>
          </a:p>
        </p:txBody>
      </p:sp>
      <p:sp>
        <p:nvSpPr>
          <p:cNvPr id="4" name="Footer Placeholder 3">
            <a:extLst>
              <a:ext uri="{FF2B5EF4-FFF2-40B4-BE49-F238E27FC236}">
                <a16:creationId xmlns:a16="http://schemas.microsoft.com/office/drawing/2014/main" id="{3F8A15AD-25BE-224A-9BFB-E310AA0EF90D}"/>
              </a:ext>
            </a:extLst>
          </p:cNvPr>
          <p:cNvSpPr>
            <a:spLocks noGrp="1"/>
          </p:cNvSpPr>
          <p:nvPr>
            <p:ph type="ftr" sz="quarter" idx="2"/>
          </p:nvPr>
        </p:nvSpPr>
        <p:spPr>
          <a:xfrm>
            <a:off x="0" y="9517063"/>
            <a:ext cx="2986088" cy="503237"/>
          </a:xfrm>
          <a:prstGeom prst="rect">
            <a:avLst/>
          </a:prstGeom>
        </p:spPr>
        <p:txBody>
          <a:bodyPr vert="horz" lIns="92437" tIns="46218" rIns="92437" bIns="46218" rtlCol="0" anchor="b"/>
          <a:lstStyle>
            <a:lvl1pPr algn="l">
              <a:defRPr sz="1200"/>
            </a:lvl1pPr>
          </a:lstStyle>
          <a:p>
            <a:pPr>
              <a:defRPr/>
            </a:pPr>
            <a:endParaRPr lang="en-GB"/>
          </a:p>
        </p:txBody>
      </p:sp>
      <p:sp>
        <p:nvSpPr>
          <p:cNvPr id="5" name="Slide Number Placeholder 4">
            <a:extLst>
              <a:ext uri="{FF2B5EF4-FFF2-40B4-BE49-F238E27FC236}">
                <a16:creationId xmlns:a16="http://schemas.microsoft.com/office/drawing/2014/main" id="{B33B6C49-CA39-D540-92C9-82711A01B1CB}"/>
              </a:ext>
            </a:extLst>
          </p:cNvPr>
          <p:cNvSpPr>
            <a:spLocks noGrp="1"/>
          </p:cNvSpPr>
          <p:nvPr>
            <p:ph type="sldNum" sz="quarter" idx="3"/>
          </p:nvPr>
        </p:nvSpPr>
        <p:spPr>
          <a:xfrm>
            <a:off x="3900488" y="9517063"/>
            <a:ext cx="2986087" cy="503237"/>
          </a:xfrm>
          <a:prstGeom prst="rect">
            <a:avLst/>
          </a:prstGeom>
        </p:spPr>
        <p:txBody>
          <a:bodyPr vert="horz" wrap="square" lIns="92437" tIns="46218" rIns="92437" bIns="46218" numCol="1" anchor="b" anchorCtr="0" compatLnSpc="1">
            <a:prstTxWarp prst="textNoShape">
              <a:avLst/>
            </a:prstTxWarp>
          </a:bodyPr>
          <a:lstStyle>
            <a:lvl1pPr algn="r">
              <a:defRPr sz="1200" smtClean="0"/>
            </a:lvl1pPr>
          </a:lstStyle>
          <a:p>
            <a:pPr>
              <a:defRPr/>
            </a:pPr>
            <a:fld id="{AB83BE8B-6898-9F41-AF2F-3885CD664942}"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Header Placeholder 1">
            <a:extLst>
              <a:ext uri="{FF2B5EF4-FFF2-40B4-BE49-F238E27FC236}">
                <a16:creationId xmlns:a16="http://schemas.microsoft.com/office/drawing/2014/main" id="{8D72A9C3-FAFB-634C-AE9A-CDF499A6845C}"/>
              </a:ext>
            </a:extLst>
          </p:cNvPr>
          <p:cNvSpPr>
            <a:spLocks noGrp="1" noChangeArrowheads="1"/>
          </p:cNvSpPr>
          <p:nvPr>
            <p:ph type="hdr" sz="quarter"/>
          </p:nvPr>
        </p:nvSpPr>
        <p:spPr bwMode="auto">
          <a:xfrm>
            <a:off x="0" y="0"/>
            <a:ext cx="2984500" cy="501650"/>
          </a:xfrm>
          <a:prstGeom prst="rect">
            <a:avLst/>
          </a:prstGeom>
          <a:noFill/>
          <a:ln w="9525">
            <a:noFill/>
            <a:miter lim="800000"/>
            <a:headEnd/>
            <a:tailEnd/>
          </a:ln>
        </p:spPr>
        <p:txBody>
          <a:bodyPr vert="horz" wrap="square" lIns="91143" tIns="45571" rIns="91143" bIns="45571" numCol="1" anchor="t" anchorCtr="0" compatLnSpc="1">
            <a:prstTxWarp prst="textNoShape">
              <a:avLst/>
            </a:prstTxWarp>
          </a:bodyPr>
          <a:lstStyle>
            <a:lvl1pPr eaLnBrk="1" hangingPunct="1">
              <a:defRPr sz="1200"/>
            </a:lvl1pPr>
          </a:lstStyle>
          <a:p>
            <a:pPr>
              <a:defRPr/>
            </a:pPr>
            <a:endParaRPr lang="en-US"/>
          </a:p>
        </p:txBody>
      </p:sp>
      <p:sp>
        <p:nvSpPr>
          <p:cNvPr id="2051" name="Date Placeholder 2">
            <a:extLst>
              <a:ext uri="{FF2B5EF4-FFF2-40B4-BE49-F238E27FC236}">
                <a16:creationId xmlns:a16="http://schemas.microsoft.com/office/drawing/2014/main" id="{DBDC8BA6-0DDA-6848-81A1-AB1C8DE33455}"/>
              </a:ext>
            </a:extLst>
          </p:cNvPr>
          <p:cNvSpPr>
            <a:spLocks noGrp="1" noChangeArrowheads="1"/>
          </p:cNvSpPr>
          <p:nvPr>
            <p:ph type="dt" idx="1"/>
          </p:nvPr>
        </p:nvSpPr>
        <p:spPr bwMode="auto">
          <a:xfrm>
            <a:off x="3902075" y="0"/>
            <a:ext cx="2984500" cy="501650"/>
          </a:xfrm>
          <a:prstGeom prst="rect">
            <a:avLst/>
          </a:prstGeom>
          <a:noFill/>
          <a:ln w="9525">
            <a:noFill/>
            <a:miter lim="800000"/>
            <a:headEnd/>
            <a:tailEnd/>
          </a:ln>
        </p:spPr>
        <p:txBody>
          <a:bodyPr vert="horz" wrap="square" lIns="91143" tIns="45571" rIns="91143" bIns="45571" numCol="1" anchor="t" anchorCtr="0" compatLnSpc="1">
            <a:prstTxWarp prst="textNoShape">
              <a:avLst/>
            </a:prstTxWarp>
          </a:bodyPr>
          <a:lstStyle>
            <a:lvl1pPr algn="r" eaLnBrk="1" hangingPunct="1">
              <a:defRPr sz="1200"/>
            </a:lvl1pPr>
          </a:lstStyle>
          <a:p>
            <a:pPr>
              <a:defRPr/>
            </a:pPr>
            <a:fld id="{E2E91356-6407-394A-8FCF-4B5C0C743A10}" type="datetimeFigureOut">
              <a:rPr lang="en-GB"/>
              <a:pPr>
                <a:defRPr/>
              </a:pPr>
              <a:t>20/07/2022</a:t>
            </a:fld>
            <a:endParaRPr lang="en-GB"/>
          </a:p>
        </p:txBody>
      </p:sp>
      <p:sp>
        <p:nvSpPr>
          <p:cNvPr id="2052" name="Slide Image Placeholder 3">
            <a:extLst>
              <a:ext uri="{FF2B5EF4-FFF2-40B4-BE49-F238E27FC236}">
                <a16:creationId xmlns:a16="http://schemas.microsoft.com/office/drawing/2014/main" id="{7A7BD74A-2E91-9346-A3CC-E000F63130F3}"/>
              </a:ext>
            </a:extLst>
          </p:cNvPr>
          <p:cNvSpPr>
            <a:spLocks noGrp="1" noChangeArrowheads="1"/>
          </p:cNvSpPr>
          <p:nvPr>
            <p:ph type="sldImg" idx="2"/>
          </p:nvPr>
        </p:nvSpPr>
        <p:spPr bwMode="auto">
          <a:xfrm>
            <a:off x="2035175" y="750888"/>
            <a:ext cx="2819400" cy="3757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Notes Placeholder 4">
            <a:extLst>
              <a:ext uri="{FF2B5EF4-FFF2-40B4-BE49-F238E27FC236}">
                <a16:creationId xmlns:a16="http://schemas.microsoft.com/office/drawing/2014/main" id="{223B3258-CE2F-AF40-B7D7-2BE36472F5DC}"/>
              </a:ext>
            </a:extLst>
          </p:cNvPr>
          <p:cNvSpPr>
            <a:spLocks noGrp="1" noChangeArrowheads="1"/>
          </p:cNvSpPr>
          <p:nvPr>
            <p:ph type="body" sz="quarter" idx="3"/>
          </p:nvPr>
        </p:nvSpPr>
        <p:spPr bwMode="auto">
          <a:xfrm>
            <a:off x="688975" y="4759325"/>
            <a:ext cx="5510213" cy="4510088"/>
          </a:xfrm>
          <a:prstGeom prst="rect">
            <a:avLst/>
          </a:prstGeom>
          <a:noFill/>
          <a:ln w="9525">
            <a:noFill/>
            <a:miter lim="800000"/>
            <a:headEnd/>
            <a:tailEnd/>
          </a:ln>
        </p:spPr>
        <p:txBody>
          <a:bodyPr vert="horz" wrap="square" lIns="91143" tIns="45571" rIns="91143" bIns="45571" numCol="1" anchor="ctr"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Footer Placeholder 5">
            <a:extLst>
              <a:ext uri="{FF2B5EF4-FFF2-40B4-BE49-F238E27FC236}">
                <a16:creationId xmlns:a16="http://schemas.microsoft.com/office/drawing/2014/main" id="{4ED5A694-8685-AC44-BF03-C15506982EB3}"/>
              </a:ext>
            </a:extLst>
          </p:cNvPr>
          <p:cNvSpPr>
            <a:spLocks noGrp="1" noChangeArrowheads="1"/>
          </p:cNvSpPr>
          <p:nvPr>
            <p:ph type="ftr" sz="quarter" idx="4"/>
          </p:nvPr>
        </p:nvSpPr>
        <p:spPr bwMode="auto">
          <a:xfrm>
            <a:off x="0" y="9517063"/>
            <a:ext cx="2984500" cy="501650"/>
          </a:xfrm>
          <a:prstGeom prst="rect">
            <a:avLst/>
          </a:prstGeom>
          <a:noFill/>
          <a:ln w="9525">
            <a:noFill/>
            <a:miter lim="800000"/>
            <a:headEnd/>
            <a:tailEnd/>
          </a:ln>
        </p:spPr>
        <p:txBody>
          <a:bodyPr vert="horz" wrap="square" lIns="91143" tIns="45571" rIns="91143" bIns="45571" numCol="1" anchor="b" anchorCtr="0" compatLnSpc="1">
            <a:prstTxWarp prst="textNoShape">
              <a:avLst/>
            </a:prstTxWarp>
          </a:bodyPr>
          <a:lstStyle>
            <a:lvl1pPr eaLnBrk="1" hangingPunct="1">
              <a:defRPr sz="1200"/>
            </a:lvl1pPr>
          </a:lstStyle>
          <a:p>
            <a:pPr>
              <a:defRPr/>
            </a:pPr>
            <a:endParaRPr lang="en-US"/>
          </a:p>
        </p:txBody>
      </p:sp>
      <p:sp>
        <p:nvSpPr>
          <p:cNvPr id="2055" name="Slide Number Placeholder 6">
            <a:extLst>
              <a:ext uri="{FF2B5EF4-FFF2-40B4-BE49-F238E27FC236}">
                <a16:creationId xmlns:a16="http://schemas.microsoft.com/office/drawing/2014/main" id="{0DB0681C-EB27-904F-84EC-9F8C5C29D384}"/>
              </a:ext>
            </a:extLst>
          </p:cNvPr>
          <p:cNvSpPr>
            <a:spLocks noGrp="1" noChangeArrowheads="1"/>
          </p:cNvSpPr>
          <p:nvPr>
            <p:ph type="sldNum" sz="quarter" idx="5"/>
          </p:nvPr>
        </p:nvSpPr>
        <p:spPr bwMode="auto">
          <a:xfrm>
            <a:off x="3902075" y="9517063"/>
            <a:ext cx="2984500" cy="501650"/>
          </a:xfrm>
          <a:prstGeom prst="rect">
            <a:avLst/>
          </a:prstGeom>
          <a:noFill/>
          <a:ln w="9525">
            <a:noFill/>
            <a:miter lim="800000"/>
            <a:headEnd/>
            <a:tailEnd/>
          </a:ln>
        </p:spPr>
        <p:txBody>
          <a:bodyPr vert="horz" wrap="square" lIns="91143" tIns="45571" rIns="91143" bIns="45571" numCol="1" anchor="b" anchorCtr="0" compatLnSpc="1">
            <a:prstTxWarp prst="textNoShape">
              <a:avLst/>
            </a:prstTxWarp>
          </a:bodyPr>
          <a:lstStyle>
            <a:lvl1pPr algn="r" eaLnBrk="1" hangingPunct="1">
              <a:defRPr sz="1200" smtClean="0"/>
            </a:lvl1pPr>
          </a:lstStyle>
          <a:p>
            <a:pPr>
              <a:defRPr/>
            </a:pPr>
            <a:fld id="{D234CD3F-AB57-0C4D-9236-BBE78FF36272}"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hemeOverride" Target="../theme/themeOverride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bwMode="auto">
      <p:bgPr>
        <a:solidFill>
          <a:srgbClr val="FFFFFF"/>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BF51B4C-CD8B-014C-B901-779BC4A6B895}"/>
              </a:ext>
            </a:extLst>
          </p:cNvPr>
          <p:cNvSpPr>
            <a:spLocks noGrp="1" noChangeArrowheads="1" noTextEdit="1"/>
          </p:cNvSpPr>
          <p:nvPr>
            <p:ph type="sldImg"/>
          </p:nvPr>
        </p:nvSpPr>
        <p:spPr/>
      </p:sp>
      <p:sp>
        <p:nvSpPr>
          <p:cNvPr id="6147" name="Rectangle 3">
            <a:extLst>
              <a:ext uri="{FF2B5EF4-FFF2-40B4-BE49-F238E27FC236}">
                <a16:creationId xmlns:a16="http://schemas.microsoft.com/office/drawing/2014/main" id="{3CA87AAA-5161-D14F-AF62-4551FEADF7A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t>Purpose of this pack is: 1. to give an introduction to the placement area.</a:t>
            </a:r>
          </a:p>
          <a:p>
            <a:r>
              <a:rPr lang="en-GB" altLang="en-US"/>
              <a:t>                     2. to give information on "what goes on" at the placement in terms of patient care</a:t>
            </a:r>
          </a:p>
          <a:p>
            <a:r>
              <a:rPr lang="en-GB" altLang="en-US"/>
              <a:t>                     3. to give an introduction to what attitudes, skills and knowledge the student can learn.</a:t>
            </a:r>
            <a:endParaRPr lang="en-US" altLang="en-US"/>
          </a:p>
        </p:txBody>
      </p:sp>
    </p:spTree>
  </p:cSld>
  <p:clrMapOvr>
    <a:overrideClrMapping bg1="lt1" tx1="dk1" bg2="lt2" tx2="dk2" accent1="accent1" accent2="accent2" accent3="accent3" accent4="accent4" accent5="accent5" accent6="accent6" hlink="hlink" folHlink="folHlink"/>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1FB5F6E1-A2F4-2544-A839-A6005533C559}"/>
              </a:ext>
            </a:extLst>
          </p:cNvPr>
          <p:cNvSpPr>
            <a:spLocks noGrp="1" noRot="1" noChangeAspect="1" noChangeArrowheads="1" noTextEdit="1"/>
          </p:cNvSpPr>
          <p:nvPr>
            <p:ph type="sldImg"/>
          </p:nvPr>
        </p:nvSpPr>
        <p:spPr/>
      </p:sp>
      <p:sp>
        <p:nvSpPr>
          <p:cNvPr id="12291" name="Notes Placeholder 2">
            <a:extLst>
              <a:ext uri="{FF2B5EF4-FFF2-40B4-BE49-F238E27FC236}">
                <a16:creationId xmlns:a16="http://schemas.microsoft.com/office/drawing/2014/main" id="{145B374F-3AF9-C34D-916E-434EE3E6CE2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92" name="Slide Number Placeholder 3">
            <a:extLst>
              <a:ext uri="{FF2B5EF4-FFF2-40B4-BE49-F238E27FC236}">
                <a16:creationId xmlns:a16="http://schemas.microsoft.com/office/drawing/2014/main" id="{30D5F58A-DE25-DD46-965F-39CA37F9C8C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50888" indent="-287338">
              <a:defRPr sz="2400">
                <a:solidFill>
                  <a:schemeClr val="tx1"/>
                </a:solidFill>
                <a:latin typeface="Times New Roman" panose="02020603050405020304" pitchFamily="18" charset="0"/>
                <a:cs typeface="Times New Roman" panose="02020603050405020304" pitchFamily="18" charset="0"/>
              </a:defRPr>
            </a:lvl2pPr>
            <a:lvl3pPr marL="1154113" indent="-230188">
              <a:defRPr sz="2400">
                <a:solidFill>
                  <a:schemeClr val="tx1"/>
                </a:solidFill>
                <a:latin typeface="Times New Roman" panose="02020603050405020304" pitchFamily="18" charset="0"/>
                <a:cs typeface="Times New Roman" panose="02020603050405020304" pitchFamily="18" charset="0"/>
              </a:defRPr>
            </a:lvl3pPr>
            <a:lvl4pPr marL="1616075" indent="-230188">
              <a:defRPr sz="2400">
                <a:solidFill>
                  <a:schemeClr val="tx1"/>
                </a:solidFill>
                <a:latin typeface="Times New Roman" panose="02020603050405020304" pitchFamily="18" charset="0"/>
                <a:cs typeface="Times New Roman" panose="02020603050405020304" pitchFamily="18" charset="0"/>
              </a:defRPr>
            </a:lvl4pPr>
            <a:lvl5pPr marL="2079625" indent="-230188">
              <a:defRPr sz="2400">
                <a:solidFill>
                  <a:schemeClr val="tx1"/>
                </a:solidFill>
                <a:latin typeface="Times New Roman" panose="02020603050405020304" pitchFamily="18" charset="0"/>
                <a:cs typeface="Times New Roman" panose="02020603050405020304" pitchFamily="18" charset="0"/>
              </a:defRPr>
            </a:lvl5pPr>
            <a:lvl6pPr marL="2536825" indent="-230188"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94025" indent="-230188"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51225" indent="-230188"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908425" indent="-230188"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A6D69817-C107-FB4D-B928-12F2B7A5EF65}" type="slidenum">
              <a:rPr lang="en-GB" altLang="en-US" sz="1200"/>
              <a:pPr/>
              <a:t>7</a:t>
            </a:fld>
            <a:endParaRPr lang="en-GB"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038"/>
            <a:ext cx="5829300" cy="1960562"/>
          </a:xfrm>
        </p:spPr>
        <p:txBody>
          <a:bodyPr/>
          <a:lstStyle/>
          <a:p>
            <a:r>
              <a:rPr lang="en-US"/>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14FF1C95-AA04-0944-A4B9-6160C2A7B49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9F32D7A-274E-2844-BC41-6B35D82D257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E208E31-97DA-4A45-B6A6-9601A34A7996}"/>
              </a:ext>
            </a:extLst>
          </p:cNvPr>
          <p:cNvSpPr>
            <a:spLocks noGrp="1" noChangeArrowheads="1"/>
          </p:cNvSpPr>
          <p:nvPr>
            <p:ph type="sldNum" sz="quarter" idx="12"/>
          </p:nvPr>
        </p:nvSpPr>
        <p:spPr>
          <a:ln/>
        </p:spPr>
        <p:txBody>
          <a:bodyPr/>
          <a:lstStyle>
            <a:lvl1pPr>
              <a:defRPr/>
            </a:lvl1pPr>
          </a:lstStyle>
          <a:p>
            <a:pPr>
              <a:defRPr/>
            </a:pPr>
            <a:fld id="{CF165B92-5F04-064B-98C4-EEC49A90B023}" type="slidenum">
              <a:rPr lang="en-GB" altLang="en-US"/>
              <a:pPr>
                <a:defRPr/>
              </a:pPr>
              <a:t>‹#›</a:t>
            </a:fld>
            <a:endParaRPr lang="en-GB" altLang="en-US"/>
          </a:p>
        </p:txBody>
      </p:sp>
    </p:spTree>
    <p:extLst>
      <p:ext uri="{BB962C8B-B14F-4D97-AF65-F5344CB8AC3E}">
        <p14:creationId xmlns:p14="http://schemas.microsoft.com/office/powerpoint/2010/main" val="3545358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715686C2-AD33-734F-A85A-8FD09E8D49B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BA7D6C2-46E1-FF49-BC60-5D79E9DC751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E19D580-D7E7-B94B-A977-706F2DBE6BC3}"/>
              </a:ext>
            </a:extLst>
          </p:cNvPr>
          <p:cNvSpPr>
            <a:spLocks noGrp="1" noChangeArrowheads="1"/>
          </p:cNvSpPr>
          <p:nvPr>
            <p:ph type="sldNum" sz="quarter" idx="12"/>
          </p:nvPr>
        </p:nvSpPr>
        <p:spPr>
          <a:ln/>
        </p:spPr>
        <p:txBody>
          <a:bodyPr/>
          <a:lstStyle>
            <a:lvl1pPr>
              <a:defRPr/>
            </a:lvl1pPr>
          </a:lstStyle>
          <a:p>
            <a:pPr>
              <a:defRPr/>
            </a:pPr>
            <a:fld id="{0D15134A-0308-8847-AC86-07A9DB9B2B8D}" type="slidenum">
              <a:rPr lang="en-GB" altLang="en-US"/>
              <a:pPr>
                <a:defRPr/>
              </a:pPr>
              <a:t>‹#›</a:t>
            </a:fld>
            <a:endParaRPr lang="en-GB" altLang="en-US"/>
          </a:p>
        </p:txBody>
      </p:sp>
    </p:spTree>
    <p:extLst>
      <p:ext uri="{BB962C8B-B14F-4D97-AF65-F5344CB8AC3E}">
        <p14:creationId xmlns:p14="http://schemas.microsoft.com/office/powerpoint/2010/main" val="1985839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86325" y="812800"/>
            <a:ext cx="1457325" cy="7315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14350" y="812800"/>
            <a:ext cx="4219575" cy="7315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4AA22877-1D8B-CC44-B404-9F65419396A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A953870-589E-284C-BB64-3848A1EABB2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65A678A-BF3C-1648-98AF-9797650E52C1}"/>
              </a:ext>
            </a:extLst>
          </p:cNvPr>
          <p:cNvSpPr>
            <a:spLocks noGrp="1" noChangeArrowheads="1"/>
          </p:cNvSpPr>
          <p:nvPr>
            <p:ph type="sldNum" sz="quarter" idx="12"/>
          </p:nvPr>
        </p:nvSpPr>
        <p:spPr>
          <a:ln/>
        </p:spPr>
        <p:txBody>
          <a:bodyPr/>
          <a:lstStyle>
            <a:lvl1pPr>
              <a:defRPr/>
            </a:lvl1pPr>
          </a:lstStyle>
          <a:p>
            <a:pPr>
              <a:defRPr/>
            </a:pPr>
            <a:fld id="{B7AEF4A0-85DC-1145-99C3-B286A533E293}" type="slidenum">
              <a:rPr lang="en-GB" altLang="en-US"/>
              <a:pPr>
                <a:defRPr/>
              </a:pPr>
              <a:t>‹#›</a:t>
            </a:fld>
            <a:endParaRPr lang="en-GB" altLang="en-US"/>
          </a:p>
        </p:txBody>
      </p:sp>
    </p:spTree>
    <p:extLst>
      <p:ext uri="{BB962C8B-B14F-4D97-AF65-F5344CB8AC3E}">
        <p14:creationId xmlns:p14="http://schemas.microsoft.com/office/powerpoint/2010/main" val="244430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45D4F2B8-7BB3-994B-9D94-503BF5D2CDC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B0938BF-679C-EE4E-8781-4918E4B1128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368E0ED-F479-854F-8DF6-E4DA9C99EADC}"/>
              </a:ext>
            </a:extLst>
          </p:cNvPr>
          <p:cNvSpPr>
            <a:spLocks noGrp="1" noChangeArrowheads="1"/>
          </p:cNvSpPr>
          <p:nvPr>
            <p:ph type="sldNum" sz="quarter" idx="12"/>
          </p:nvPr>
        </p:nvSpPr>
        <p:spPr>
          <a:ln/>
        </p:spPr>
        <p:txBody>
          <a:bodyPr/>
          <a:lstStyle>
            <a:lvl1pPr>
              <a:defRPr/>
            </a:lvl1pPr>
          </a:lstStyle>
          <a:p>
            <a:pPr>
              <a:defRPr/>
            </a:pPr>
            <a:fld id="{ED39E27D-C48E-7D42-835A-8174227EDE40}" type="slidenum">
              <a:rPr lang="en-GB" altLang="en-US"/>
              <a:pPr>
                <a:defRPr/>
              </a:pPr>
              <a:t>‹#›</a:t>
            </a:fld>
            <a:endParaRPr lang="en-GB" altLang="en-US"/>
          </a:p>
        </p:txBody>
      </p:sp>
    </p:spTree>
    <p:extLst>
      <p:ext uri="{BB962C8B-B14F-4D97-AF65-F5344CB8AC3E}">
        <p14:creationId xmlns:p14="http://schemas.microsoft.com/office/powerpoint/2010/main" val="1015792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587A1762-6FA8-B145-B279-91EA3B64C09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0A98294-94B0-C941-8D8E-7CAFD4534F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8EFB7D7-0FF9-1A46-B884-6C8434790F62}"/>
              </a:ext>
            </a:extLst>
          </p:cNvPr>
          <p:cNvSpPr>
            <a:spLocks noGrp="1" noChangeArrowheads="1"/>
          </p:cNvSpPr>
          <p:nvPr>
            <p:ph type="sldNum" sz="quarter" idx="12"/>
          </p:nvPr>
        </p:nvSpPr>
        <p:spPr>
          <a:ln/>
        </p:spPr>
        <p:txBody>
          <a:bodyPr/>
          <a:lstStyle>
            <a:lvl1pPr>
              <a:defRPr/>
            </a:lvl1pPr>
          </a:lstStyle>
          <a:p>
            <a:pPr>
              <a:defRPr/>
            </a:pPr>
            <a:fld id="{51449B1A-2E4A-5B45-8C9F-50A63862A111}" type="slidenum">
              <a:rPr lang="en-GB" altLang="en-US"/>
              <a:pPr>
                <a:defRPr/>
              </a:pPr>
              <a:t>‹#›</a:t>
            </a:fld>
            <a:endParaRPr lang="en-GB" altLang="en-US"/>
          </a:p>
        </p:txBody>
      </p:sp>
    </p:spTree>
    <p:extLst>
      <p:ext uri="{BB962C8B-B14F-4D97-AF65-F5344CB8AC3E}">
        <p14:creationId xmlns:p14="http://schemas.microsoft.com/office/powerpoint/2010/main" val="548405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1435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50520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1884510D-F23A-1044-A7E6-E78890C1736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B0A1133-5CB9-4744-8E29-2CD124E3777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BAF7E23-10BC-7F44-A1B8-66075DB18D66}"/>
              </a:ext>
            </a:extLst>
          </p:cNvPr>
          <p:cNvSpPr>
            <a:spLocks noGrp="1" noChangeArrowheads="1"/>
          </p:cNvSpPr>
          <p:nvPr>
            <p:ph type="sldNum" sz="quarter" idx="12"/>
          </p:nvPr>
        </p:nvSpPr>
        <p:spPr>
          <a:ln/>
        </p:spPr>
        <p:txBody>
          <a:bodyPr/>
          <a:lstStyle>
            <a:lvl1pPr>
              <a:defRPr/>
            </a:lvl1pPr>
          </a:lstStyle>
          <a:p>
            <a:pPr>
              <a:defRPr/>
            </a:pPr>
            <a:fld id="{47D967B8-C3DB-1046-BF23-8833D86C0967}" type="slidenum">
              <a:rPr lang="en-GB" altLang="en-US"/>
              <a:pPr>
                <a:defRPr/>
              </a:pPr>
              <a:t>‹#›</a:t>
            </a:fld>
            <a:endParaRPr lang="en-GB" altLang="en-US"/>
          </a:p>
        </p:txBody>
      </p:sp>
    </p:spTree>
    <p:extLst>
      <p:ext uri="{BB962C8B-B14F-4D97-AF65-F5344CB8AC3E}">
        <p14:creationId xmlns:p14="http://schemas.microsoft.com/office/powerpoint/2010/main" val="138144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29BAFFC1-CC4A-644C-9BB9-02BBD2FEE9AE}"/>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7A2FCD0D-BB30-BF4A-B9BC-E15B9B0E69E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B37362DA-7EF6-8747-8E05-0C32AB920DFD}"/>
              </a:ext>
            </a:extLst>
          </p:cNvPr>
          <p:cNvSpPr>
            <a:spLocks noGrp="1" noChangeArrowheads="1"/>
          </p:cNvSpPr>
          <p:nvPr>
            <p:ph type="sldNum" sz="quarter" idx="12"/>
          </p:nvPr>
        </p:nvSpPr>
        <p:spPr>
          <a:ln/>
        </p:spPr>
        <p:txBody>
          <a:bodyPr/>
          <a:lstStyle>
            <a:lvl1pPr>
              <a:defRPr/>
            </a:lvl1pPr>
          </a:lstStyle>
          <a:p>
            <a:pPr>
              <a:defRPr/>
            </a:pPr>
            <a:fld id="{EE0894E3-00EC-4C47-93D7-75F079C0AB49}" type="slidenum">
              <a:rPr lang="en-GB" altLang="en-US"/>
              <a:pPr>
                <a:defRPr/>
              </a:pPr>
              <a:t>‹#›</a:t>
            </a:fld>
            <a:endParaRPr lang="en-GB" altLang="en-US"/>
          </a:p>
        </p:txBody>
      </p:sp>
    </p:spTree>
    <p:extLst>
      <p:ext uri="{BB962C8B-B14F-4D97-AF65-F5344CB8AC3E}">
        <p14:creationId xmlns:p14="http://schemas.microsoft.com/office/powerpoint/2010/main" val="2445789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B97C2EE7-973C-A545-95B1-F1BE4252D99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CC7CBFFE-11D7-844F-BBEA-93908A9846D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482B464E-CA00-7D4D-A708-B2FF015E8F9B}"/>
              </a:ext>
            </a:extLst>
          </p:cNvPr>
          <p:cNvSpPr>
            <a:spLocks noGrp="1" noChangeArrowheads="1"/>
          </p:cNvSpPr>
          <p:nvPr>
            <p:ph type="sldNum" sz="quarter" idx="12"/>
          </p:nvPr>
        </p:nvSpPr>
        <p:spPr>
          <a:ln/>
        </p:spPr>
        <p:txBody>
          <a:bodyPr/>
          <a:lstStyle>
            <a:lvl1pPr>
              <a:defRPr/>
            </a:lvl1pPr>
          </a:lstStyle>
          <a:p>
            <a:pPr>
              <a:defRPr/>
            </a:pPr>
            <a:fld id="{4D378FB7-1EA5-A14E-BB83-3E3F5FB6878C}" type="slidenum">
              <a:rPr lang="en-GB" altLang="en-US"/>
              <a:pPr>
                <a:defRPr/>
              </a:pPr>
              <a:t>‹#›</a:t>
            </a:fld>
            <a:endParaRPr lang="en-GB" altLang="en-US"/>
          </a:p>
        </p:txBody>
      </p:sp>
    </p:spTree>
    <p:extLst>
      <p:ext uri="{BB962C8B-B14F-4D97-AF65-F5344CB8AC3E}">
        <p14:creationId xmlns:p14="http://schemas.microsoft.com/office/powerpoint/2010/main" val="576367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1EBB0E8-2296-8947-B89D-11E01DD1C962}"/>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C818F7E3-3925-A84D-9162-203ECBE5D8A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725A4518-AF2D-614B-8B1A-0781C29E2135}"/>
              </a:ext>
            </a:extLst>
          </p:cNvPr>
          <p:cNvSpPr>
            <a:spLocks noGrp="1" noChangeArrowheads="1"/>
          </p:cNvSpPr>
          <p:nvPr>
            <p:ph type="sldNum" sz="quarter" idx="12"/>
          </p:nvPr>
        </p:nvSpPr>
        <p:spPr>
          <a:ln/>
        </p:spPr>
        <p:txBody>
          <a:bodyPr/>
          <a:lstStyle>
            <a:lvl1pPr>
              <a:defRPr/>
            </a:lvl1pPr>
          </a:lstStyle>
          <a:p>
            <a:pPr>
              <a:defRPr/>
            </a:pPr>
            <a:fld id="{82E7BD5D-5283-C947-A2E4-506E02FC1FB2}" type="slidenum">
              <a:rPr lang="en-GB" altLang="en-US"/>
              <a:pPr>
                <a:defRPr/>
              </a:pPr>
              <a:t>‹#›</a:t>
            </a:fld>
            <a:endParaRPr lang="en-GB" altLang="en-US"/>
          </a:p>
        </p:txBody>
      </p:sp>
    </p:spTree>
    <p:extLst>
      <p:ext uri="{BB962C8B-B14F-4D97-AF65-F5344CB8AC3E}">
        <p14:creationId xmlns:p14="http://schemas.microsoft.com/office/powerpoint/2010/main" val="2688735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DBF0241-D814-C240-A80F-630476088A9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4EE9F13-2299-7147-BF06-CD0B4507954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AC7CCEB-3159-584D-A5E5-9725E57A156B}"/>
              </a:ext>
            </a:extLst>
          </p:cNvPr>
          <p:cNvSpPr>
            <a:spLocks noGrp="1" noChangeArrowheads="1"/>
          </p:cNvSpPr>
          <p:nvPr>
            <p:ph type="sldNum" sz="quarter" idx="12"/>
          </p:nvPr>
        </p:nvSpPr>
        <p:spPr>
          <a:ln/>
        </p:spPr>
        <p:txBody>
          <a:bodyPr/>
          <a:lstStyle>
            <a:lvl1pPr>
              <a:defRPr/>
            </a:lvl1pPr>
          </a:lstStyle>
          <a:p>
            <a:pPr>
              <a:defRPr/>
            </a:pPr>
            <a:fld id="{01398B79-4EEA-DC4F-92A5-F6EE37C20368}" type="slidenum">
              <a:rPr lang="en-GB" altLang="en-US"/>
              <a:pPr>
                <a:defRPr/>
              </a:pPr>
              <a:t>‹#›</a:t>
            </a:fld>
            <a:endParaRPr lang="en-GB" altLang="en-US"/>
          </a:p>
        </p:txBody>
      </p:sp>
    </p:spTree>
    <p:extLst>
      <p:ext uri="{BB962C8B-B14F-4D97-AF65-F5344CB8AC3E}">
        <p14:creationId xmlns:p14="http://schemas.microsoft.com/office/powerpoint/2010/main" val="2142464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84039D7-9A3F-F24E-8981-62321D1222A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C718981-4245-A045-BE43-29C350AB191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913D334-113C-AA47-8D5F-DEA4A412766E}"/>
              </a:ext>
            </a:extLst>
          </p:cNvPr>
          <p:cNvSpPr>
            <a:spLocks noGrp="1" noChangeArrowheads="1"/>
          </p:cNvSpPr>
          <p:nvPr>
            <p:ph type="sldNum" sz="quarter" idx="12"/>
          </p:nvPr>
        </p:nvSpPr>
        <p:spPr>
          <a:ln/>
        </p:spPr>
        <p:txBody>
          <a:bodyPr/>
          <a:lstStyle>
            <a:lvl1pPr>
              <a:defRPr/>
            </a:lvl1pPr>
          </a:lstStyle>
          <a:p>
            <a:pPr>
              <a:defRPr/>
            </a:pPr>
            <a:fld id="{B7C608CC-A19D-C24D-A014-35C6FEB024E8}" type="slidenum">
              <a:rPr lang="en-GB" altLang="en-US"/>
              <a:pPr>
                <a:defRPr/>
              </a:pPr>
              <a:t>‹#›</a:t>
            </a:fld>
            <a:endParaRPr lang="en-GB" altLang="en-US"/>
          </a:p>
        </p:txBody>
      </p:sp>
    </p:spTree>
    <p:extLst>
      <p:ext uri="{BB962C8B-B14F-4D97-AF65-F5344CB8AC3E}">
        <p14:creationId xmlns:p14="http://schemas.microsoft.com/office/powerpoint/2010/main" val="385225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647BC6C-B556-BB4F-B85E-95654B4755B7}"/>
              </a:ext>
            </a:extLst>
          </p:cNvPr>
          <p:cNvSpPr>
            <a:spLocks noGrp="1" noChangeArrowheads="1"/>
          </p:cNvSpPr>
          <p:nvPr>
            <p:ph type="title"/>
          </p:nvPr>
        </p:nvSpPr>
        <p:spPr bwMode="auto">
          <a:xfrm>
            <a:off x="514350" y="812800"/>
            <a:ext cx="58293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BFA25EB6-E34F-D74E-954E-F6B2523F882C}"/>
              </a:ext>
            </a:extLst>
          </p:cNvPr>
          <p:cNvSpPr>
            <a:spLocks noGrp="1" noChangeArrowheads="1"/>
          </p:cNvSpPr>
          <p:nvPr>
            <p:ph type="body" idx="1"/>
          </p:nvPr>
        </p:nvSpPr>
        <p:spPr bwMode="auto">
          <a:xfrm>
            <a:off x="514350" y="2641600"/>
            <a:ext cx="58293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C29E6320-5937-7948-887F-84FE1B95643C}"/>
              </a:ext>
            </a:extLst>
          </p:cNvPr>
          <p:cNvSpPr>
            <a:spLocks noGrp="1" noChangeArrowheads="1"/>
          </p:cNvSpPr>
          <p:nvPr>
            <p:ph type="dt" sz="half" idx="2"/>
          </p:nvPr>
        </p:nvSpPr>
        <p:spPr bwMode="auto">
          <a:xfrm>
            <a:off x="514350" y="8331200"/>
            <a:ext cx="142875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a:extLst>
              <a:ext uri="{FF2B5EF4-FFF2-40B4-BE49-F238E27FC236}">
                <a16:creationId xmlns:a16="http://schemas.microsoft.com/office/drawing/2014/main" id="{A641F483-3D96-6242-94ED-0D725D9A1BBF}"/>
              </a:ext>
            </a:extLst>
          </p:cNvPr>
          <p:cNvSpPr>
            <a:spLocks noGrp="1" noChangeArrowheads="1"/>
          </p:cNvSpPr>
          <p:nvPr>
            <p:ph type="ftr" sz="quarter" idx="3"/>
          </p:nvPr>
        </p:nvSpPr>
        <p:spPr bwMode="auto">
          <a:xfrm>
            <a:off x="2343150" y="8331200"/>
            <a:ext cx="21717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a:extLst>
              <a:ext uri="{FF2B5EF4-FFF2-40B4-BE49-F238E27FC236}">
                <a16:creationId xmlns:a16="http://schemas.microsoft.com/office/drawing/2014/main" id="{63763D50-680C-2E4D-A480-E4EEBD7319CB}"/>
              </a:ext>
            </a:extLst>
          </p:cNvPr>
          <p:cNvSpPr>
            <a:spLocks noGrp="1" noChangeArrowheads="1"/>
          </p:cNvSpPr>
          <p:nvPr>
            <p:ph type="sldNum" sz="quarter" idx="4"/>
          </p:nvPr>
        </p:nvSpPr>
        <p:spPr bwMode="auto">
          <a:xfrm>
            <a:off x="4914900" y="8331200"/>
            <a:ext cx="142875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CBA53446-1DAE-5F46-BA37-37DD9B6F34C8}"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0" fontAlgn="base" hangingPunct="0">
        <a:spcBef>
          <a:spcPct val="20000"/>
        </a:spcBef>
        <a:spcAft>
          <a:spcPct val="0"/>
        </a:spcAft>
        <a:buChar char="»"/>
        <a:defRPr sz="2000">
          <a:solidFill>
            <a:schemeClr val="tx1"/>
          </a:solidFill>
          <a:latin typeface="+mn-lt"/>
          <a:cs typeface="+mn-cs"/>
        </a:defRPr>
      </a:lvl6pPr>
      <a:lvl7pPr marL="2971800" indent="-228600" algn="l" rtl="0" eaLnBrk="0" fontAlgn="base" hangingPunct="0">
        <a:spcBef>
          <a:spcPct val="20000"/>
        </a:spcBef>
        <a:spcAft>
          <a:spcPct val="0"/>
        </a:spcAft>
        <a:buChar char="»"/>
        <a:defRPr sz="2000">
          <a:solidFill>
            <a:schemeClr val="tx1"/>
          </a:solidFill>
          <a:latin typeface="+mn-lt"/>
          <a:cs typeface="+mn-cs"/>
        </a:defRPr>
      </a:lvl7pPr>
      <a:lvl8pPr marL="3429000" indent="-228600" algn="l" rtl="0" eaLnBrk="0" fontAlgn="base" hangingPunct="0">
        <a:spcBef>
          <a:spcPct val="20000"/>
        </a:spcBef>
        <a:spcAft>
          <a:spcPct val="0"/>
        </a:spcAft>
        <a:buChar char="»"/>
        <a:defRPr sz="2000">
          <a:solidFill>
            <a:schemeClr val="tx1"/>
          </a:solidFill>
          <a:latin typeface="+mn-lt"/>
          <a:cs typeface="+mn-cs"/>
        </a:defRPr>
      </a:lvl8pPr>
      <a:lvl9pPr marL="3886200" indent="-228600" algn="l" rtl="0" eaLnBrk="0" fontAlgn="base" hangingPunct="0">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h.gov.uk/"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6" descr="srft">
            <a:extLst>
              <a:ext uri="{FF2B5EF4-FFF2-40B4-BE49-F238E27FC236}">
                <a16:creationId xmlns:a16="http://schemas.microsoft.com/office/drawing/2014/main" id="{84E1358A-58BC-5C40-B6E2-5BD5E9AB46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2938" y="0"/>
            <a:ext cx="2333625"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F445CD8C-1530-014D-9358-D958A8CCF980}"/>
              </a:ext>
            </a:extLst>
          </p:cNvPr>
          <p:cNvSpPr>
            <a:spLocks noChangeArrowheads="1"/>
          </p:cNvSpPr>
          <p:nvPr/>
        </p:nvSpPr>
        <p:spPr bwMode="auto">
          <a:xfrm>
            <a:off x="214313" y="142875"/>
            <a:ext cx="6429375" cy="8786813"/>
          </a:xfrm>
          <a:prstGeom prst="rect">
            <a:avLst/>
          </a:prstGeom>
          <a:noFill/>
          <a:ln w="152400" cmpd="tri">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endParaRPr lang="en-US" altLang="en-US" sz="2400"/>
          </a:p>
        </p:txBody>
      </p:sp>
      <p:sp>
        <p:nvSpPr>
          <p:cNvPr id="4100" name="Text Box 5">
            <a:extLst>
              <a:ext uri="{FF2B5EF4-FFF2-40B4-BE49-F238E27FC236}">
                <a16:creationId xmlns:a16="http://schemas.microsoft.com/office/drawing/2014/main" id="{071ABE0E-7A3E-F447-AE94-C39FB4BCEC94}"/>
              </a:ext>
            </a:extLst>
          </p:cNvPr>
          <p:cNvSpPr txBox="1">
            <a:spLocks noChangeArrowheads="1"/>
          </p:cNvSpPr>
          <p:nvPr/>
        </p:nvSpPr>
        <p:spPr bwMode="auto">
          <a:xfrm>
            <a:off x="768350" y="1219200"/>
            <a:ext cx="5181600" cy="247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4800" b="1">
                <a:solidFill>
                  <a:srgbClr val="0070C0"/>
                </a:solidFill>
                <a:latin typeface="Comic Sans MS" panose="030F0902030302020204" pitchFamily="66" charset="0"/>
              </a:rPr>
              <a:t>WELCOME TO</a:t>
            </a:r>
          </a:p>
          <a:p>
            <a:pPr algn="ctr" eaLnBrk="1" hangingPunct="1">
              <a:spcBef>
                <a:spcPct val="50000"/>
              </a:spcBef>
              <a:buFontTx/>
              <a:buNone/>
            </a:pPr>
            <a:r>
              <a:rPr lang="en-GB" altLang="en-US" sz="4000" b="1">
                <a:solidFill>
                  <a:srgbClr val="0070C0"/>
                </a:solidFill>
                <a:latin typeface="Comic Sans MS" panose="030F0902030302020204" pitchFamily="66" charset="0"/>
              </a:rPr>
              <a:t>B1</a:t>
            </a:r>
          </a:p>
          <a:p>
            <a:pPr algn="ctr" eaLnBrk="1" hangingPunct="1">
              <a:spcBef>
                <a:spcPct val="50000"/>
              </a:spcBef>
              <a:buFontTx/>
              <a:buNone/>
            </a:pPr>
            <a:endParaRPr lang="en-GB" altLang="en-US" sz="400" b="1">
              <a:solidFill>
                <a:srgbClr val="0070C0"/>
              </a:solidFill>
              <a:latin typeface="Comic Sans MS" panose="030F0902030302020204" pitchFamily="66" charset="0"/>
            </a:endParaRPr>
          </a:p>
          <a:p>
            <a:pPr algn="ctr" eaLnBrk="1" hangingPunct="1">
              <a:spcBef>
                <a:spcPct val="50000"/>
              </a:spcBef>
              <a:buFontTx/>
              <a:buNone/>
            </a:pPr>
            <a:r>
              <a:rPr lang="en-GB" altLang="en-US" sz="2800" b="1">
                <a:solidFill>
                  <a:srgbClr val="0070C0"/>
                </a:solidFill>
                <a:latin typeface="Comic Sans MS" panose="030F0902030302020204" pitchFamily="66" charset="0"/>
              </a:rPr>
              <a:t>0161 206 4602</a:t>
            </a:r>
          </a:p>
        </p:txBody>
      </p:sp>
      <p:sp>
        <p:nvSpPr>
          <p:cNvPr id="4101" name="Text Box 7">
            <a:extLst>
              <a:ext uri="{FF2B5EF4-FFF2-40B4-BE49-F238E27FC236}">
                <a16:creationId xmlns:a16="http://schemas.microsoft.com/office/drawing/2014/main" id="{CCDA5965-9901-4B41-BF4A-A058BF94C5FB}"/>
              </a:ext>
            </a:extLst>
          </p:cNvPr>
          <p:cNvSpPr txBox="1">
            <a:spLocks noChangeArrowheads="1"/>
          </p:cNvSpPr>
          <p:nvPr/>
        </p:nvSpPr>
        <p:spPr bwMode="auto">
          <a:xfrm>
            <a:off x="469900" y="6797675"/>
            <a:ext cx="68580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en-US" altLang="en-US" sz="1600">
                <a:latin typeface="Comic Sans MS" panose="030F0902030302020204" pitchFamily="66" charset="0"/>
              </a:rPr>
              <a:t>Student Nurse</a:t>
            </a:r>
            <a:r>
              <a:rPr lang="en-GB" altLang="en-US" sz="1600">
                <a:latin typeface="Comic Sans MS" panose="030F0902030302020204" pitchFamily="66" charset="0"/>
              </a:rPr>
              <a:t>:</a:t>
            </a:r>
            <a:r>
              <a:rPr lang="en-US" altLang="en-US" sz="1600">
                <a:latin typeface="Comic Sans MS" panose="030F0902030302020204" pitchFamily="66" charset="0"/>
              </a:rPr>
              <a:t> </a:t>
            </a:r>
            <a:r>
              <a:rPr lang="en-GB" altLang="en-US" sz="1600" b="1">
                <a:latin typeface="Comic Sans MS" panose="030F0902030302020204" pitchFamily="66" charset="0"/>
              </a:rPr>
              <a:t>…...................…..</a:t>
            </a:r>
            <a:r>
              <a:rPr lang="en-US" altLang="en-US" sz="1600">
                <a:latin typeface="Comic Sans MS" panose="030F0902030302020204" pitchFamily="66" charset="0"/>
              </a:rPr>
              <a:t>   </a:t>
            </a:r>
          </a:p>
          <a:p>
            <a:pPr eaLnBrk="1" hangingPunct="1">
              <a:spcBef>
                <a:spcPct val="50000"/>
              </a:spcBef>
              <a:buFontTx/>
              <a:buNone/>
            </a:pPr>
            <a:r>
              <a:rPr lang="en-US" altLang="en-US" sz="1600">
                <a:latin typeface="Comic Sans MS" panose="030F0902030302020204" pitchFamily="66" charset="0"/>
              </a:rPr>
              <a:t>Year of study: ..</a:t>
            </a:r>
            <a:r>
              <a:rPr lang="en-GB" altLang="en-US" sz="1600">
                <a:latin typeface="Comic Sans MS" panose="030F0902030302020204" pitchFamily="66" charset="0"/>
              </a:rPr>
              <a:t>....</a:t>
            </a:r>
            <a:r>
              <a:rPr lang="en-GB" altLang="en-US" sz="1600" b="1">
                <a:latin typeface="Comic Sans MS" panose="030F0902030302020204" pitchFamily="66" charset="0"/>
              </a:rPr>
              <a:t>..  </a:t>
            </a:r>
            <a:r>
              <a:rPr lang="en-GB" altLang="en-US" sz="1600">
                <a:latin typeface="Comic Sans MS" panose="030F0902030302020204" pitchFamily="66" charset="0"/>
              </a:rPr>
              <a:t>Block:</a:t>
            </a:r>
            <a:r>
              <a:rPr lang="en-GB" altLang="en-US" sz="1600" b="1">
                <a:latin typeface="Comic Sans MS" panose="030F0902030302020204" pitchFamily="66" charset="0"/>
              </a:rPr>
              <a:t> </a:t>
            </a:r>
            <a:r>
              <a:rPr lang="en-US" altLang="en-US" sz="1600">
                <a:latin typeface="Comic Sans MS" panose="030F0902030302020204" pitchFamily="66" charset="0"/>
              </a:rPr>
              <a:t>..</a:t>
            </a:r>
            <a:r>
              <a:rPr lang="en-GB" altLang="en-US" sz="1600">
                <a:latin typeface="Comic Sans MS" panose="030F0902030302020204" pitchFamily="66" charset="0"/>
              </a:rPr>
              <a:t>.....</a:t>
            </a:r>
            <a:endParaRPr lang="en-US" altLang="en-US" sz="1600">
              <a:latin typeface="Comic Sans MS" panose="030F0902030302020204" pitchFamily="66" charset="0"/>
            </a:endParaRPr>
          </a:p>
          <a:p>
            <a:pPr eaLnBrk="1" hangingPunct="1">
              <a:spcBef>
                <a:spcPct val="50000"/>
              </a:spcBef>
              <a:buFontTx/>
              <a:buNone/>
            </a:pPr>
            <a:r>
              <a:rPr lang="en-US" altLang="en-US" sz="1600">
                <a:latin typeface="Comic Sans MS" panose="030F0902030302020204" pitchFamily="66" charset="0"/>
              </a:rPr>
              <a:t>Start/End Date: </a:t>
            </a:r>
            <a:r>
              <a:rPr lang="en-GB" altLang="en-US" sz="1600" b="1">
                <a:latin typeface="Comic Sans MS" panose="030F0902030302020204" pitchFamily="66" charset="0"/>
              </a:rPr>
              <a:t>.......................</a:t>
            </a:r>
            <a:r>
              <a:rPr lang="en-US" altLang="en-US" sz="1600">
                <a:latin typeface="Comic Sans MS" panose="030F0902030302020204" pitchFamily="66" charset="0"/>
              </a:rPr>
              <a:t>      </a:t>
            </a:r>
          </a:p>
          <a:p>
            <a:pPr eaLnBrk="1" hangingPunct="1">
              <a:spcBef>
                <a:spcPct val="50000"/>
              </a:spcBef>
              <a:buFontTx/>
              <a:buNone/>
            </a:pPr>
            <a:r>
              <a:rPr lang="en-US" altLang="en-US" sz="1600">
                <a:latin typeface="Comic Sans MS" panose="030F0902030302020204" pitchFamily="66" charset="0"/>
              </a:rPr>
              <a:t>Practice assessor</a:t>
            </a:r>
            <a:r>
              <a:rPr lang="en-GB" altLang="en-US" sz="1600">
                <a:latin typeface="Comic Sans MS" panose="030F0902030302020204" pitchFamily="66" charset="0"/>
              </a:rPr>
              <a:t> </a:t>
            </a:r>
            <a:r>
              <a:rPr lang="en-GB" altLang="en-US" sz="1600" b="1">
                <a:latin typeface="Comic Sans MS" panose="030F0902030302020204" pitchFamily="66" charset="0"/>
              </a:rPr>
              <a:t>.....................</a:t>
            </a:r>
            <a:r>
              <a:rPr lang="en-US" altLang="en-US" sz="1600">
                <a:latin typeface="Comic Sans MS" panose="030F0902030302020204" pitchFamily="66" charset="0"/>
              </a:rPr>
              <a:t> </a:t>
            </a:r>
          </a:p>
          <a:p>
            <a:pPr eaLnBrk="1" hangingPunct="1">
              <a:spcBef>
                <a:spcPct val="50000"/>
              </a:spcBef>
              <a:buFontTx/>
              <a:buNone/>
            </a:pPr>
            <a:r>
              <a:rPr lang="en-GB" altLang="en-US" sz="1600">
                <a:latin typeface="Comic Sans MS" panose="030F0902030302020204" pitchFamily="66" charset="0"/>
              </a:rPr>
              <a:t>Practice supervisor</a:t>
            </a:r>
            <a:r>
              <a:rPr lang="en-GB" altLang="en-US" sz="1600" b="1">
                <a:latin typeface="Comic Sans MS" panose="030F0902030302020204" pitchFamily="66" charset="0"/>
              </a:rPr>
              <a:t>...........................</a:t>
            </a:r>
            <a:endParaRPr lang="en-US" altLang="en-US" sz="1600">
              <a:latin typeface="Comic Sans MS" panose="030F0902030302020204" pitchFamily="66" charset="0"/>
            </a:endParaRPr>
          </a:p>
        </p:txBody>
      </p:sp>
      <p:pic>
        <p:nvPicPr>
          <p:cNvPr id="4102" name="Picture 9" descr="http://tbn0.google.com/images?q=tbn:inCAWP2mK3jd9M:http://www.skyeauroradesigns.com/store/images/nurse%2520stick%25201.JPG">
            <a:hlinkClick r:id="rId3"/>
            <a:extLst>
              <a:ext uri="{FF2B5EF4-FFF2-40B4-BE49-F238E27FC236}">
                <a16:creationId xmlns:a16="http://schemas.microsoft.com/office/drawing/2014/main" id="{97B37BC1-BE3C-3144-9A7C-D81F047E36C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30400" y="3962400"/>
            <a:ext cx="39370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Text Box 2">
            <a:extLst>
              <a:ext uri="{FF2B5EF4-FFF2-40B4-BE49-F238E27FC236}">
                <a16:creationId xmlns:a16="http://schemas.microsoft.com/office/drawing/2014/main" id="{9D53BA20-F65A-4348-A8EF-4D7FD8A84A0D}"/>
              </a:ext>
            </a:extLst>
          </p:cNvPr>
          <p:cNvSpPr txBox="1">
            <a:spLocks noChangeArrowheads="1"/>
          </p:cNvSpPr>
          <p:nvPr/>
        </p:nvSpPr>
        <p:spPr bwMode="auto">
          <a:xfrm>
            <a:off x="549275" y="290513"/>
            <a:ext cx="47529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3400" b="1" u="sng">
                <a:solidFill>
                  <a:srgbClr val="0070C0"/>
                </a:solidFill>
                <a:latin typeface="Comic Sans MS" panose="030F0902030302020204" pitchFamily="66" charset="0"/>
              </a:rPr>
              <a:t>Nurse Link Roles</a:t>
            </a:r>
          </a:p>
        </p:txBody>
      </p:sp>
      <p:sp>
        <p:nvSpPr>
          <p:cNvPr id="15363" name="AutoShape 17" descr="data:image/jpeg;base64,/9j/4AAQSkZJRgABAQAAAQABAAD/2wCEAAkGBxQTEBASEhMWFRUVGQ8WFxQYFBsUFxUVFBQWFxUUFRMaKDQgGBwlHRgTITEhJSktOi4uGB8zODMsNygtLisBCgoKDg0OGxAQGy0kICU3LSwwLyw0Li8sLCwsLCwsNC8sLCwsLCwsLCwsLCw0LCwtLCwsLCwsLCwsLCwsLCwsLP/AABEIAIYBeQMBEQACEQEDEQH/xAAcAAEAAQUBAQAAAAAAAAAAAAAABwIEBQYIAwH/xABJEAABAwICBQcJBQYEBQUAAAABAAIDBBEFEgYTITFRByJBVHGRkxYyNWFyc4GxshQXNLPhM0JSgqHRIyViwRVDY4OSJHSitNL/xAAZAQEAAwEBAAAAAAAAAAAAAAAAAwQFAgH/xAAwEQACAQIEBQMDBAMBAQAAAAAAAQIDEQQSE1EhMTIzQRRhcYGxwSJCkfAjodHhUv/aAAwDAQACEQMRAD8AnFAEAQBAEAQBAEAQBAEAQBAEAQBAEAQBAEAQBAEAQBAEAQBAEAQBAEAQBAEAQBAEAQBAEAQBAEBZ4vX6mF0lsxGVrW3tne9waxl+i7i0fFdQjmdjmcsquariTMs0UU8MtbUSsfIWtkEcTGtcAWsjc4NsCRYm5PFTx4xumkv9kEuDs02/9FWG14ZHJUQa1kcMjo6qllcX6vLYvfG4k2LQQ6wOUi4sDtSUbtRlzfJoRlZOUeS5p/3/AMNv+0s/iCr2LFzV9PtNWYexrWgPneCWMvsaN2d54cB096moUHUfsQ166pr3IRxfSirqXEzVDzf90OyMHqDG7FpwowjyRmTrTlzZic54nvUhEM54nvQDOeJ70Aznie9AM54nvQDOeJ70Aznie9AM54nvQDOeJ70Aznie9AM54nvQDOeJ70Aznie9AM54nvQDOeJ70Aznie9AM54nvQDOeJ70Aznie9AM54nvQDOeJ70Aznie9AM54nvQDOeJ70Aznie9AM54nvQDOeJ70Aznie9AM54nvQDOeJ70Aznie9AM54nvQDOeJ70Aznie9AM54nvQDOeJ70Aznie9AM54nvQDOeJ70Aznie9AVxVL2m7XuaeIcQe8LxpPmeqTXI3TRPlKqaZ7WzudPDsBDjd7B/Ex+89h/oq1XCxkv08GWqWKlF2lxRLmL1TZqOOogOsY11POLC5cyORr32H8WUO2cQqEFlnlfui/N3hmXsyxxTDDVVtNNG+RsP2ee08T8vOe+MsGbpBFzb1LuM8kGnzvyZxKOeaa5W5osoo301FU0UkVpJNZFFKNoq3ztLRI7pD95cDuDSb23d3UpqafDn8W/vA4s4wcGuPJe9/7xM35Pf6z3qDUJ8hAmmWJGor6qVxvd7mt9TGHK0D4D+q1qMcsEjJrzzTbMKpCIIAgCAIAgCAIAgCAIAgCAIAgCAIAgCAIAgCAIAgCAIAgCAIAgCAIAgCAIAgCAIAgCAIAgCAmPkNxNzoamncbiNzHt9QkuHDvbf4lZ2NhaSkaWCneLjsbw/AQ0uME0tPmJc5sZaWFx2kiORrmtJ6bAKtqf/SuWXT/APl2+P8A09qHBmRv1rnPllsW62Q5iGneGNFmsB/0gXXkptq3JHsYJO/NmSXB2cnzec7td81urkYMuZQvTwIAgCAzmi+itRXukEAb/hhpcXuLRzjsAIB27D3KKpWjT6iWlRlU5GwfdLX8YPEP/wCVF6yn7k3o5+xjtIOT+ro4DPLqyxpaDkeXEZjYEggbL2713TxMJvKjiphpwjmZqinK4QBAEAQBAbVgOgFXVwNnh1eRxeBmfY81xadluIKgniIQllZYhhpzjmRkPuor+EPi/ouPWU/c79HUMHpNolU0OrM7W2fmDXNdmFxvaT0HpUtOtGp0kVWhKnzMCpSEucOonTTRQstnkc1jbmwu42Fz0LyUlFXZ1GLk0kbj91Ffwh8X9FW9ZT9yz6OoYHSfRWehMYqMn+Jny5XZvNte+z1hS060al8pDVoyp2uYNSkQQBAZLAMFlrJxBDlzkOIzHKLNFztXFSooK7O6dNzdkbR91Ffwh8X9FB6yn7lj0dQfdRX8IfF/RPWU/cejqD7qK/hD4v6J6yn7j0dQfdRX8IfF/RPWU/cejqD7qK/hD4v6J6yn7j0dQx+Pcn9XSQPnm1eRuUHK+55zg0WFuJC7hiYTllRxPDThHMzVVOVwgCA2vAuT+rq4GTw6vI/NbM+x5ri03FuIKgniYQllZYhhpzjmRf8A3UV/CHxf0XHrKfud+jqD7qK/hD4v6J6yn7j0dQfdRX8IfF/RPWU/cejqD7qK/hD4v6J6yn7j0dQfdRX8IfF/RPWU/cejqGrY9g8lJO6CbLnaGk5TmHOAI29hViE1NZkV6lNwdmY5dHAQBASnyEfta32YPqeqON5Iv4HyTAs80AgCA5Pm853a75rdXIwZcyhengQBAEBP/JLg+ow5jyOfOdafZIAjH/iAf5isrFTzVPjga+Fhlp/JuirFgscbw5tRTTwO3SMey/AkbD8DY/BdQllkpHM45otHL9TA6N743izmOcxw4OaSCO8LbTurmHJWdjyXp4EAQBAEB0ByReiYPaqPzXLKxfdZr4XtI3NViwYrSfBGVlLJTyfvC7XdLHjzXDsP9LrunNwlmRxUgpxys5qxKhfBNJDKMr43Frh6x0jiDvB4FbUZKSujFnFxdmZHQr0lQ+/g+sLit25fB3Q7iOmVim0RFy7+dQ9lR82K/gf3fQz8d+36kUq+UAgCA3TkhP8AmsV/4J/pVbF9stYTuE+awcR3rKNU+iQcR3oCpAfC4DegKdYOI70Bp/K08HCaixHnU/T/ANVisYXur6/Yr4rtM5/WsZAQBAdBclDwMJprkb5un/qvWTiu6/74NfC9pf3ybdrBxHeq5YKmuB3FAfUBSZBxHegPmsHEd6AgDlbP+bT+zB+U1a2F7SMnF9xmnKwVggCAlPkI/a1vswfU9UcbyRfwPkmBZ5oBAEByfN5zu13zW6uRgy5lC9PAgCAyWjmFmpq4IB/zHtB9TL3efg0FcVJ5IuRJShnmkdPRRhrWtaLBoAA4ACwCxDbLCrxqOOqp6Vx58zZXN/7dtnxu7/xXag3Fy2OHNKSjuZJcHZA3LBg2przK0cyobn/7g2PH0n+ZamEnmhbYy8ZC077miq0VAgCAIAgOgOSL0TB7VR+a5ZWL7rNfC9pG4veACSbAAkk7AAN5JVYsFSAjPli0V1kf22JvPjFpQP3oxuf2t+XYruEq2eRlPF0syzLwRloV6SoffwfWFdrduXwUaHcR0ysU2iIuXfzqHsqPmxX8D+76Gfjv2/UilXygEAQBAEBn9AfSdD71vyKir9tk2H7iOlFjGyRzy4fgYPfN+h6t4PrZUxnQQktMywgCAIAgCAICbeQ/8DP7530MWbjetGnguhkjKmXDmvT30nW+9f8A7LZodtGNiO4zAKUhCAIAgCAlPkI/a1vswfU9UcbyRfwPkmBZ5oBAEByfN5zu13zW6uRgy5lC9PAgCAlHkPwfNLPVuGxg1TPadZzz8G5R/MqONnwUS/gocXImJZ5oEB6aaTE419oYdlK+NjbdIicc47CTIOwrVo0v8OV+TLrVf8114J3pZ2yMZIw3a9rXNPFrgCD3FZbVnZmmndXRpvK7g+vw90gHPpzrR7FrSDssb/yqxhZ5altyvioZofBAa1TJCAIAgCA6A5IvRMHtVH5rllYvus18L2kbJj/4Sq91P+W5QQ6kTT6WanyT6UfaqXUSOvNAGgk73x7mv9ZG4/Dip8VSySuuTIMNVzxs+aN5kYCCCLgggg7QQd4IVYskIVmjBocdomtB1Mk8L4jwGsF2X4t+VlpqrqUXvYzXS06y2uTisw0iIuXfzqHsqPmxX8D+76Gfjv2/UilXygEAQBAEBn9AfSdD71vyKir9tk2H7iOlFjGyRzy4fgYPfN+h6t4PrZUxnQQktMywgCAIAgCAICbeQ/8AAz++d9DFm43rRp4LoZIyplw5r099J1vvX/7LZodtGNiO4zAKUhCAIAgCAlPkI/a1vswfU9UcbyRfwPkmBZ5oBAEByfN5zu13zW6uRgy5lC9PAgCA6U0Ewf7LQU8RFnFoe/2385w+GwfBY1aeebZtUYZIJGSxqd8dPO+JhfI1jyxgFy59uaO+y4gk5JM7k2oto55fobiBJJpJiSSScu8neVrqvT3RkOhUb5E1cmwnbh8cVTE+N8RdGA8WLmCxYR6rG38qzcRlz3i+Zp4fNktJcjZZ4Q9jmOF2uDmkcQ4WIUKdiZq5y/j2Gmmqp4Hf8t7mj1tvzXfEWPxW3TlmipGHUhkk0WC6OAgCAIDoDki9Ewe1UfmuWVi+6zXwvaRsmP8A4Sq91P8AluUEOpE0+lnN2jWNPo6mKoj3tPOb/Gw+cw9o/rZbNSCnHKzGp1HCV0dLYZXsnhjmiOZkjQ5p9R6DwI3EepY0ouLszajJSV0eWK4UyfUl42wyRSsd0hzHXt2EXB7UjNxvbzwPJRUrXL9cnREXLv51D2VHzYr+B/d9DPx37fqRSr5QCAIAgCAz+gPpOh9635FRV+2ybD9xHSixjZI55cPwMHvm/Q9W8H1sqYzoISWmZYQBAEAQBAEBNvIf+Bn9876GLNxvWjTwXQyRlTLhzXp76Trfev8A9ls0O2jGxHcZgFKQhAEAQBASnyEfta32YPqeqON5Iv4HyTAs80AgCA5Pm853a75rdXIwZcyhengQGx8n2D/asQp4yLsada/2Y7Gx9ROUfFQ4ieSm2T4eGeojpBY5sBAEAQBAQ1y34Plngq2jZINW/wBtm1p7S24/lWjgp3TiZ2NhxUiMVdKIQBAEB0ByReiYPaqPzXLKxfdZr4XtI2TH/wAJVe6n/LcoIdSJp9LOWwtwwmSbyN6UauQ0MruZIS6Ik+bJ0s9QdvHr7VSxdK6zovYOrZ5GTMs40QgIi5d/Ooeyo+bFfwP7voZ+O/b9SKVfKAQBAEAQGf0B9J0PvW/IqKv22TYfuI6UWMbJHPLh+Bg9836Hq3g+tlTGdBCS0zLCAIAgCAIAgJt5D/wM/vnfQxZuN60aeC6GSMqZcOa9PfSdb71/+y2aHbRjYjuMwClIQgCAIAgJT5CP2tb7MH1PVHG8kX8D5JgWeaAQBAcnzec7td81urkYMuZQvTwICZuRDB8kE1U4bZXZGewzzj8XfSs7GTvJR2NLBwtHNuSaqRdOetPdJpZcQqDFNI2NjtW0Nkc0ER80usDbacx7lrUKSUFdGTXrSc3Zmv8A/GKjrE3jP/uptOOyIdWe57UOkNTHLHJr5nZHMdlMryDlcDYgnaDay8lSi1ax1GtNNO50xQ1TZYo5WG7ZGse0+pwBHzWK1Z2Zsppq6MJygYP9qw+ojAu9o1jPbj2gDtFx8VJQnkmmR1oZ4NHNy2TFCAIAgOgOSL0TB7VR+a5ZWL7rNfC9pGyY/wDhKr3U/wCW5QQ6kTT6WcthbhhMqikLXNc0kOaQQRsIINwQeKNXPU7O6OjdAtJRXUjJCRrWWZK3/WB5wHB28fEdCx69LTlbwbFGrqRubIoSYiLl386h7Kj5sV/A/u+hn479v1IpV8oBAEAQBAZ/QH0nQ+9b8ioq/bZNh+4jpRYxskc8uH4GD3zfoereD62VMZ0EJLTMsIAgCAIAgCAm3kP/AAM/vnfQxZuN60aeC6GSMqZcOa9PfSdb71/+y2aHbRjYjuMwClIQgCAIAgJT5CP2tb7MH1PVHG8kX8D5JgWeaAQBAcnzec7td81urkYMuZQvTwICRMF5U3U1PDTx0jMsbWtB1hubb3HZvJufiqc8Jmk5Nl2GMyxSSLmo5YpnMe0UzGkhwDtYTlJFg61ttl4sEr8z14125EZk8VdKJ8QBAb9o3yny0lNFT6hsgjuA4vLTluSBa3Reyq1MIpycrlyni3CKjYyf3yy9Uj8U/wBlH6JbnfrvYjWtmD5ZHtbkDnPcGA3DQ4k5QekDcrsVZWKMndtngvTwIAgN60V5SZKKlZTNp2vDTIcxeWk53F263rVWrhVUlmuW6WKyRy2MhXcrsskUkZpWDO17L6wm2ZpF7W9a4WDSd7nbxt1axGqulEIDO6IaTyUE5ljAeHNLXxkkBw3g3G4g9PrPFRVqSqKzJqNZ03c3T75peqM8U/2Vb0S3LPrvY1XTbTF2ImEuibHqtZazi6+bLxGzcp6NDSvxK9evq24GsKcgCAIAgCAvsDxE01TDUBocYnBwaTYG3RfoXM45ouJ3TnkkpEh/fLL1Rniu/sqfoluXPXexr+menz8QhZE6BsYa8PuHl17NItYj1qajh1Td7kNbE6kbWNOVgrBAEAQBAEAQG46GafPw+F8TYGyBzy+5eW2u0C1gPUq9bDqo73LNHEacbWNg++WXqjPFd/ZQ+iW5N672I8xzETU1M05aGmVxcWg3Av0XVyEckVEp1J55ORYro4CAIAgCAlPkI/a1vswfU9UcbyRfwPkmBZ5oBAEBy9pJQmCsqYSLZJJAB/pJu3/4lq26Us0EzEqxyzaMauyMIAgCAIAgCAIAgCAIAgCAIAgCAIAgCAIAgCAIAgCAIAgCAIAgCAIAgCAIAgCAIAgCAIAgCAl3kKoiG1kx80mKMestBc76m96z8bLikaOCjwbJWVEvBAEBHvKdoIav/wBTTAa9os5m7WtG6x6HD+o2dAVvDYjJ+mXIqYnD5/1R5kJ1NO+N5ZI1zHDe1wLSO0FaSaaujMcWnZnkvTwIAgCAIAgCAIAgCAIAgCAIAgCAIAgCAIAgCAIAgCAIAgCAIAgCAIAgCAIAgCAIAgCAIDO6L6K1FdIGwsIZfnTEWYwdO394+oKKrWjTXEmpUZVHwOhcAweOkp46eIc1g3ne5x2ucfWTtWTObnLMzWhBQjlRkVwdhAEAQFpXYbDMLTRRye2wOt2X3LpSceTPHFPmix8lKLqkHhN/sutWe7ONKGyHkpRdUg8Jqas92NKGyHkpRdUg8Jqas92NKGyHkpRdUg8Jqas92NKGyHkpRdUg8Jqas92NKGyHkpRdUg8Jqas92NKGyHkpRdUg8Jqas92NKGyHkpRdUg8Jqas92NKGyHkpRdUg8Jqas92NKGyHkpRdUg8Jqas92NKGyHkpRdUg8Jqas92NKGyHkrRdUg8Nqas92NKGyHkpRdUg8Jqas92NKGyHkpRdUg8Jqas92NKGyHkpRdUg8Jqas92NKGyHkpRdUg8Jqas92NKGyHkpRdUg8Jqas92NKGyHkpRdUg8Jqas92NKGyHkrRdVg8Nqas92NKGyHkrRdUg8Jqas92NKGyHkpRdUg8Jqas92NKGyHkpRdUg8Jqas92NKGyHkpRdUg8Jqas92NKGyHkpRdUg8Jqas92NKGyKDo1QZgz7NT5iCQ3VtuQN5A4JqVOd2NOGyK/JSi6pB4TU1Z7saUNkPJSi6pB4TU1Z7saUNkPJWi6rB4bU1Z7sacNkPJWi6pB4bU1Z7saUNkPJSi6pB4TU1Z7saUNkPJSi6pB4TU1Z7saUNkUS6M0DRmdTU7Rs2mNoG3YNpRVKj8sOnBeEV+SlF1SDwmpqz3Y0obIeSlF1SDwmpqz3Y0obIeSlF1SDwmpqz3Y0obIeSlF1SDwmpqz3Y0obIeSlF1SDwmpqz3Y0obIeSlF1SDwmpqz3Y0obIeSlF1SDwmpqz3Y0obIeSlF1SDwmpqz3Y0obIqZovRg3FLBf3Tf7Jqz3Z7pw2RlY2BoAaAANwAsB2BRnZUgCAIAgCAIDXtOatzaXVR/talzIGdshs53wbmKmoRTld8lxIa7tGy5vgWWhbPs09Xh5JIjLJoSTcmKQbRf1OB711W/XFVPo/k5o/ok6e3FfBe1eOzOqJaekgbK6HJrXvl1bGueMzWCwJcbbb7lyqcVFSk7XOnUk5OMVex7uxwxUr56qEwuYS3VhwkLzcBmrcPOzEgDd615p3lli7nWo1HNJWLCbSKphDZamjEcDiwOc2YSPiDyAHSMta20Xyk2XSpQlwjLj8HDqzjxlHh8l3jekDoZ4II6d075mSubleG2yFvnF2wN27XX2cCuYUs0XJu1jqdRxkopXueWGaQSmpFNV04gke1z4nNkEjJA3zm3tscN69lSjlzRdzyNSWbLJWMPo7i1YamvH2UyDXtDgaptoeY3mtBG0W52y29SVIQyx4+NuZHTnPNLh53M5QTRnEqxjYiJWx0xfLnJD2uzZWiPc21t433UUk9NO/DiSxa1GrceB4RaQ1E5e6jpmyQtc5utkm1WtLTZ2rbY7AQRc2uunSjHrdn8HOpKXGCuvmxnqCdz42PfGY3EXdGSCWnpBI2HtChkknZEyd1xNO5QcOFTWYXTlzmiT/iHOaSCHNha5jtnBwBVrDyywnL4+5UxEc84R+fsV1eLOnwWt1nNnijmimbwkYLE9hFnDtXigo1o25O1jpzcqMr81e5mKvGhT0tKcjpZZRCyKJpAL3lgPnHY0AXJPQoo080n4SJZTyxXlnnT4/MyaKKsp2xa4lscjJdawvtfVu2AtJF7HcV66cWm4O9jxVJJpTVriv0ilFVLSwUrpnsZE/NrGsYA+/nk+bu6L39SRpLKpSdhKq8zjFXPbR/HHzSTwTw6meHIXMD9Y1zHg5XtcOw7F5UpqKUou6Z7TqOTakrNGVraRksb4pBdjwWuFyLg7xcbR8FHFuLuiSUVJWZoWkWiVJHU4cxkRDZZnskGtkOZojJA2u2bQNyt0603GTb5IqVKEFKNl59zMPigw+RsNFTl9RUbma12UMjveR73k5Wi/QLm6jvKqrzfBElo0naC4svsMxyQ1ApqqEQyua58Za/WRyNb5wa6wIcOBC4lTWXNF3R3Go82WSsy7wjF9fJVx5Mv2eTV3zXzc0OzWts37lzOGVJ7nUZ5m1sUUOONfJWsc3IKVzWueXXDgWB5da2y3xXsqbSi9zyNRNtbGNg0gq5mCenog+E3LM84jlkb0Oay1m36LldulCLyylx+OBwqk5LNGPD54ljjVa9uKUT2QPke6mntEC1pBc5h57jsaB0n5ruEU6Uk35RzOTVWNl4f4MrhGPyuqTS1VOIZCwyMLZBIx7AQHbbCxBIUc6aUc0XdHcKknLLJWZn3tBBB3EEHsKhJiO9NdEqSCnjfFEWuM1MwnWyHmveA4bXdIV2jWnKTu/D2KVahCMVZeVuZqfDqTDi2WCnc6eQ6qKNsj3GQu2lvPcWtGy5cdwCiUp1eEnwXElcYUuMVxfAuYsenjmhjrKdsTZnZI5GS61okIu2N4IBBNjYrl04tNwd7HSqSTSmrXK63HpTPJT0kAmfGGmV75NXHGXC7WXsS5xG2wGxFTWXNJ2ueyqPNlirmM0srJX4ZUGeAxPY+EZQ8SB4EkZDmOG8G5FiAdi7pRSqLK7kdWT03mVj3qtJ6iHJLNRGOmLmNLzM0ysDyAHviG4bRsvsXioxlwUuP98nrqyjxceH+/4MlpBjxp30zGwumdO6RrWscAbtZmG/YfiRYbVxTp503e1iSpUytK17lrR6Qzipigq6YQ67PqntlEoLmDMWOsBY26V06UcrlF3tzOVUlmUZK1+Xk9sPfEcRrQ2MtkbHSl8usJDw4OygRnY22XeN91zJPTjx4cT2LWo+HHgWkWktRM5zqOk10DXObrXTNi1habO1bSNwNxc7106UY9crP4OdWUuiN18lTdLf8tkrzCRkMgMWcXuyXVnn2+O5ND/IoXGt/jc7GWxnFdRSS1OTNkZnyXtfZuzW2dyjhDNNRJJzyxcjwxXHRFHAWxmSWfKIoWkAucW5jdx2NaBtJXsKeZvZc2eSqWS3Za0+Ozsnhhq6dsWuLmxyRy61ucC+rdsBaSAbFdOnFpuDvY5VSSaU1a5sShJggCAIAgCAIDSsVp31uJ5IpjEKJgOdrWv/AMacbrO2bGD+qtQap07tXzfZFacXUqWTtl+7LbF6GajqqSulqXTtDxTyF0bGZYpTsPMAuA6x2r2Eo1IuCVvP8HMoypyU27+P5PfHDh5q5S+qfSVLQ1r3NkMOcZQWmzubINu/1epeQ1citG6/k6np5nd2f8GNqGVFVhby4vnENS18TwNXJUU0RHPaBY5rF1iNpspFkhV2uv4ZG1KdLjxs+G7RcTS4TJFZ1VK8PsNSaqoc8knzDDmve/QQuUqyfCK+bL7nT0WuMn8Xf2L7SDEYqbE6B8z9XHqapuYg2BJjte27tK4pwlOlJLdfk6qTjCpFvZ/gGvZXYlRupnayOlE75JQDkzPZkbGHfvHbfYmV06bzc2MyqVFl5K58wbFYaauxKOokbE+SaN7A85c7XRtaCy/nbQRsScJShFxV+AhOMZyUnbiXOHtvi+IjjBRjvD15Lsx+X+DqPdl8Is9EcdgpKVtJVyNgmgMjXNecuYF7nNewnzgQehdVqcqks8FdM4ozjCGSTs0bfQVjZo2SsuWvF2kgtJB3HKdoVaUXF2ZZi1JXRrmknpXBe3EfyArFLtT+n3K9XvQ+v2MNykwupm1FRG28dVE6CcDZaQNtBL82n4KTDPO1F81xX5OMTeCclyfB/gyOkH+EcJq3X1MFxK4C+RssQaJDboBG3tUdPjnh5f4Z3U4OEvC/4fNIcSirJqGnppGyubPBO8sOZsccRJLnOGwX2ABe04umpSkrcLfyKko1HGMXfin/AAX+G+l6/wBzRfORcS7Mfl/g7j3ZfC/JTh3pmt9xR/VIkuzH5f4Ee7L4X5NnUBMatpd+Lwj37/ynKxR6J/H5IKvVD5/B5Y3M2mxWCqmOWGSB9OZD5scms1jcx/dDhcXPBewWek4Lne5zO0Kqm+VrFM9YyrxOi+zuEjaYTvlkabtbrGZGR5hsJO+3qRRcKcs3mx62p1I5fFzxwrGIKSsxNlTK2EvlZKzOcoex0bRdpO/aCvZwlOEXFX8HkZxhOSk7eS3whv2tuOtiv/jHKwuaWHnU9gS11iL+tdT/AEad/H/TmCz6lvP/AAyGCaX0sdJEyeVsMsTGMkhfcSNcwBpAZvde2ywN7qOdCbk3FXT8ncK0FH9Ts14K55Q7F6JwvZ1LUEXFjYvjO0dCLsy+V+T191fD/BXifpig9zW/ONI9mXyhLux+GbQq5Oaryj/hYv8A3FH+YFYw3U/h/YgxHSvlHjp9S8+iqHiQwwvk1uqc5r2MkbbWXZzrAjbboK9w74Siub5XOcQumTvZc7FvCcLfLThtQ+aTWROjZ9pmntICC1xZmIAHSXetevWSfC30SPP8La43+rZ6YbiEdFW18dU8RCeQTxSP5rHtc0BzQ/cHNI3JKLqQi48bcD2MlTnJS4X4lelWLw1OHTvgfnY2SBmcAhpcJIycpPnDaNoXlKEoVEpe/wBj2pOMqbaL/T70bUdkX5jFxh+4jqv22eWPfjsH9uq/+u5e0+if0+55U64fX7HzSn8dg/vaj8hyUuifwvuKvXD++D5QMzYpijb2vDQi/C7ZV7LtR+X+BHuy+F+TG6IaSU9LSMpah+rngL43Q5XF7jncWljQLvzAg7OK7rUpTnnjxT8kdGrGEMsua4FlSwul0dqgxpLnOq3BtudsqXOItxsDsXbajiFf2+xyk5Yd29/uXWlGldJLhczIphI98NgxgLnN2C5eB5gHSXWXNKjNVU2vJ1VrQdJpPwemldIP8rqZNZqIWyNmdG57XsbLGwNkvHzsoLdtugryjLqiub5HtWPTJ8lzPSl/4Y+enDKh88mdro2/aZp7OH7xaXENA4lePVUXdWXwkerSclZ3fy2bsqpZCAIAgCAIAgPgCAEICiSFrrZmg23XANu9Lix6IDzELc2bKM38VhfvS4sY2rwkvrYKjMMscc8ZYRtdrC3bwtzVIp2g4kbheakZSOMNFmgAcALDuUZIfHxNJBLQSNxIBt2cEuCqyApkha6xc0G264Bt2JcWK0B8sgBCAEIDzgpmMvkY1t9+VobftsvW2+Z4klyPSy8PRZAfUB8sgPj2AgggEHeCLg9oQFMMLWDKxoaODQAO4L1tvmeJW5HyWnY4guY1xbuJaCR2E7kTaFkz0svD0pdE0kOLQSNxsLjsKXFiqyAWQH1AfCEB9QHnHC1pJa0AneQAL9qXFiqSMOFnAEcCLjuQH0NFrW2cOhACEAsgFkAsgKTE24dYXG422j4oDGaM4U6mp9U5wcc877jYLSSOeBt4XUlWeeVyOnDJGxkYqZjblrGtzb7NAv223ri7Z3ZHqvD0844WtvlaBffYAX7UuLHogCAIAgCA/9k=">
            <a:extLst>
              <a:ext uri="{FF2B5EF4-FFF2-40B4-BE49-F238E27FC236}">
                <a16:creationId xmlns:a16="http://schemas.microsoft.com/office/drawing/2014/main" id="{E7A903DE-4313-8D49-BB13-7D992AC93205}"/>
              </a:ext>
            </a:extLst>
          </p:cNvPr>
          <p:cNvSpPr>
            <a:spLocks noChangeAspect="1" noChangeArrowheads="1"/>
          </p:cNvSpPr>
          <p:nvPr/>
        </p:nvSpPr>
        <p:spPr bwMode="auto">
          <a:xfrm>
            <a:off x="320675" y="-301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endParaRPr lang="en-US" altLang="en-US" sz="2400"/>
          </a:p>
        </p:txBody>
      </p:sp>
      <p:sp>
        <p:nvSpPr>
          <p:cNvPr id="15364" name="AutoShape 23" descr="data:image/jpeg;base64,/9j/4AAQSkZJRgABAQAAAQABAAD/2wCEAAkGBxISEhUSExQUFBQVGBYVFhQWEBQUFRUWFBcWFxUVFBYYHSggGBonHBUWITEiJSkrLi4xFx8zODMsNygtLisBCgoKDg0OGxAQGywkICQsLC0sLywsLCwsLCwsLCwsLCwsLCwsLCwsLCwsLCwsLCwsLCwsLCwsLCwsLCwsLCwsLP/AABEIAQoAvQMBEQACEQEDEQH/xAAbAAEAAgMBAQAAAAAAAAAAAAAABQYDBAcBAv/EAEMQAAEDAgMEBwMKBAUFAQAAAAEAAhEDIQQSMQVBUWEGEyJxgZGxMqHBByNCUmJygpLR8BQzssKTotLh8SRDc7PiFf/EABoBAQADAQEBAAAAAAAAAAAAAAACAwQBBQb/xAA2EQACAQIEAwYGAQMEAwAAAAAAAQIDEQQSITFBUfAFEyIyYXGBkaGxwdFSI0LhFEOS8TNigv/aAAwDAQACEQMRAD8A7igCAIAgCAIAgCAIAgCAIAgCAIAgCAIAgCAIAgCAIAgCAIAgCAIAgNTaFbK2Bq63cN5/fFZsXXVGm5FtGGaV+RGtcQRDiQftErLg8S60bs1OK5Enh6ll6KZklE2Q5SKxKA9QBAfJcgPQUB6gCAIAgCAIAgCAIAgCAIAgCAICv7UxcPqOgu6togeImeUn3Lyu0I95KMW9LnoYeneKW1zHSxIe0GMrtdbHTRURvg3ml5X9CcqeV24GelVcFrhjaMtpfcqlBGyzGLWp31RW6RmZiwpZiDpmwyqCpplTjYyyukTXxL4CjJlkFc82fWzAjgfX9lcg7nasbM2lMqCAIAgCAIAgCAIAgCAIAgCAICC2nWpU3PqPLWsAhxMQTw57hAvK8zG+OShHfd+nubqMZyiox34FWb0kaDloYdzh9Z7+rJH2Ww4x3x3LPPDuorTk39D1lgJy1qTt9f0Zm9I6sEfw9tTFe/8AQorBw5v6fo4+z4rXP9P8mzhOkTKlQU3MdTc42LgC13IOB174XXRlHWL6+ZTUwU6ccyd0uRt1toZXuaWEBsSZnW8wOR4rsaVWccyk/a5TGinFO+5vYasYm3HVbI4qDllW5nnBEnh68rYmZZQsYMe+y5Jk6SPnYv0z3fFcpncTwJRWmYIAgCAIAgCAIAgCAIAgCAICG6R7aZh2Ekxa53idA0b3HcqqlTKjXhMNKtLRdfo5/TdVxjw+pZjbspzIbzPF3PyWNK7PpIwhho2W73fXA+sc19B4eGy0RzHcY0/4XWsrOwlGrG3E+Km0KNQyCWO4WI9xRtHYwnHR6mhjXVg35p7CAZGYSWu3EHUdxUdS2Kg34kXzBYhtdgrMjtACoy0scNQQN4JOuog6KuE1Sk4y2ez5Hz9SMqUu7lw29TboEGQbGw5HkAdFRWpqlJNMqldGShULTC9OnPNFMhKNz4xleVKUiVOFiS2NTinP1iT8B6KymvCZsRK8/Y31YUBAEAQBAEAQBAEAQBAEAQHy+YMa7kCOWdKGVH1yKgdDYImQJN3O5nUeHesFS99T6vAZFSvG3XVzUwmEx0fNh2XcA17T4ncqu8UdLl1Sph7+Jo3XDaDBDqL3fhY73gj0RV4viUqWFl5ZJfQ1Syu43wh/wiP7l3vI+hbmprap9TUxWEMfyqlI7tQ39APFdunsWwmv5JmGnW6okh7qT2iS5tQtlo3zNxyS7RKUI1Fqrr1L70d2v/EUyx09bTaMxgAOkR1jIsJ/YhVVqSlByjw3X65HgYrDOjO/BvT9MkMTaCpYSd4tGeOprYemajw3jryA1WpLM7Fk5KEblpa0AADQWWs8tu56gCAIAgCAIAgCAIAgCAIAgCAjtuZuqMCRIJ5AXnzAVdXymjDW7zVlZw+1coquDS7KchFgSWgGQTYjtBefVw7q3aN9SMbxhJ2vr/3xI6vt/GVPYFOk3TtAuPjPxAVUcNFb6m2GCw8N7tmP+Jx+oxAPItYB7hKl3EORLusNtk+5hq9J8XStWawt0zgW/Ebgd5bvUf8ATwRJYGhLWF+uuZH1nUsVmyw2s2+gHnFnNm0i4t3K3Y0xzUd9uvqZejWN6qrTc4AXNJ8zLAbWgxYgDfaVZTlZkMbS7yk7e6LrjH7lLu4xd0jxaaN/o9Rs5/Hsjwufh5LRSXEz4uWqiTKuMYQBAEAQBAEAQBAEAQBAEAQBAau0sOalMtBg698bjyUZxurFlGahNNlJobHFSpUOUXFNzSZhr+2HEDwYSsFStCmvF8D1qtaUYxyvi0/bq5DUazpIIDHgkGDIMb2G9jJEcVxO56mVNc0bAqOMmYFt/Dd3fpxspEGkjyuSWPkA7m/aJsBHeY/EuMLRohLUn0qYAa9phog5SHWcPfBXDU/HFt7H1hZqOiIL62QAbpdkHouxRybyQ9lf8nQcdqrpbnz9LYm9h/yR3u9Sr6XlMWJ/8jN9WFAQBAEAQBAEAQBAEAQBAEAQBAa20apbTc4agetlGbtFllKKlNJkBs0a+FuS8PGvxRXA9CqVja1Cm2q4Cw1MOaYJuW7pgq+g24Js9XDzm6auarANGz35CP6TKtLW3x+/7N2hhHOYSC2AQL5p00AI1VcqijJR6+JTOrFSs7mntXZbW0qldw+cDm9Xy7QmO/4q7L4cx2niL1o0Y7WdzDsNgOJo8DVD/OX+vouw8yLsXpQl7W/BdscLq2R4dJ6EtsB80o4OI87/ABV1LymTFK07kkrDOEAQBAEAQBAEAQBAEAQBAEAQHzUYHAg3BsU3OptO6IWpsIz2XCOcz3W1WaWHT3NscWraowO6N8Mni2E7gmsdzv8AM1cX0fyDMWsIGsDT3KMqLWpdDG5nluzWbQAALWwBrHNV2tK9izveEmVvpljTnbSB7PZjnLnSfAN/zlKsrytwRs7Ko+B1Huz3osyatA72uAPgHBKfmRdjnajJehdca1XSPDpsz9HqkOc3iAfKx9VKk9bFeLWiZOq8xBAEAQBAEAQBAEAQBAEAQBAEAQBAEBrbSMUqn3XeijPysspede5XGey7m34j/dZX5JL0N8vPF+pR6uJFSu+prlcWtJ4NGWR4hxnmFmirI+hp08tNR5lg2XgW062HgQSA95vJLiyJ3al8clqjG2U8qrXdSFXktPlf8WLLjWqckefTZqYSt1dRrt0we42KhF2dy2pHPBotIK1nlnqAIAgCAIAgCAIAgCAIAgCAIAgPmpUDRJIA4krjdjqTeiNCrtimNJd3D9VB1UXLDTe+hG7Q2i6qMgENOt5JVU5uWhppUVB5nueU6Jyk8iuqOj+JypNae6OZbFpGH0nWylw5l1wZ5AhZUfUVJbSR0PA0xUfTrD6VKmRyNMyfeT5LVHVJ+n2PnG+77yk/5P6kzjaanJGWnIjK9FVNGmMj7oY6qwAAyBoCJ9+q6pyRGVGnJ3N2jtv67Y5tuPIqaq8ymWF/iyToYhjxLSD+943K1NPYzShKLs0ZV0iEAQBAEAQBAEAQBAa+LxrKftGDuGpPgouSW5OFOU9iOftlx9hni79B+qrdTki9YdLzMwvxlc7wO4D4hccpE1SpmpVFRxl3a/EoO73Lo5Y7HjWfZPuSwcjdw9IfVKmkVSl6khSZaIhWIzSdzmnSLBCjjTYkVBnDfttMOsbcD4lY6kcs2j6Ts+s6uGs91p+i2dD7gtIjK4wLaPGb1laKGzR5PaSy1FJcV9iyYinIVrRghIjqtI8FW0zRGSNVzD9UqNiy65mGpScd0eKi0yakjX6qo0yDB4gkKNmid4vRm3R2vXbrld3iD5hTVWSKpYam9tCSw+2gfbaW8wcw/VWKrzKJYZryskqVUOEtII5KxO5maadmfa6cCAIAgCAICN2xtLqgGtu92g4DiVXUnl9y+hRzu72I3B4IuOd1yd5VUYt6s0zqKOiJIYcAK3KUZ7mtWcAoMnE1+sXCdjPRpyupEJMxbW2zQwrQaru0fZYLvdGsN4czAU9hSoTrO0V8eB8bD6T0cQ4MALHHQOIM8rb7LqkmSr4SdNZt0RHyg4CoXUqzGPfkkOyAucA6LwLxLd3FUV4NtNGzsmvCGaE2lfmbvQui8Oc9zSwFohrpDraktNwL71OjFq7ZT2lVhJxjF3avtsZemvSR2GaKdHKa79JGYMb9YtGpmABP6Gc5qJVgsJ3zzS8q+pWOjPTXEfxDKOLdTfTrdllZrMmWodGPFtTbSbjnHIyubcTgaapudK6a3W+h0BzFKx5SZ8PpKNjqkatSkotFsZGI0JUbE89j6bhV3Kc7wNLqZzN8RuPemsXoGozVmTWFxAe3MPEcCr4u6uYpwcXZmZdIhAEAQHy94AJOgBJ7gl7HUruyKlh3GtVNQ7zbkNwWReKVz02u7hlRZ6LAAtKR50ndmti6sKMmWQiQ9etJVTZqjE+sO2URyWhg6SbeZgqQMZ6r5FKn9Y73O4NEifAb1bsMPh5V524Ld9cTnONznNXruzVn3JOoA0a0bhwA0Vbd2e9TjGKywWiITB7Weys0tMEOkHm0SI8vcuvQnKCejO5M2gK+HpVhUFIPFzAImDLL8wfJWXur3sfMui6dWUHHNbq5g2NXaKzz1j6kMMuiGNAINgAADY8TZci1fe52tCWReBRV/i/yc9x2MdWqOrOImoZItZpjII5ARv8AZHjkbzSuz3acFTgoR4fcjapa9pa/Rwh1ub7zvIgnwWnunFN8m19jkat2rcr9ehcegvSk9nB4p3zogUqpMio2OyHO3u4Hfvvr1SMGNwf+7S24rl11oX0BTPKMdWmuNEos0zYqsu3Rt0mSppFTdjFiqdlySJQlqauAr5KnJ1j8CoQdmW1Y5o+xPLQYQgCAICM6R18tB32iG+Zv7gVXVdomjDRvUXoQuxzCogbayuT4rWV9zBl1IvHV1XJminEjm3KrL3sSAqspU3VahhjGlzjwAEnvVsUUNOclGO7KFs4ux1d+Lq6aMZ9Rg9lo+PEklG7nsOKw9NU4/EiOl2IIJ14a7gf+VFbmqgvCUynVy1KbnHs57nwOvmpS2LJaNHaPk0xxfs5vYNTJVqNi1we0DfvUoPQ8LtGC/wBRe9rrf6EvNV5qtyhjTSqNa3NJJLDfgAu+J8DJ/Sg003KV17HOK8kNDQJdJAm+U6jcQOJtqIjfRQgpPK+PXXoe9UlkWbXTr/r6mIzmkcLjQgucGOBnfIdb7RWzE3VKEXo9br1Vl17nnZ1FVZrXRWfo7v8ANvgfHUmtTA/7je0x0jvyyOIE7t/BZIvgbaNX8XXvtcv/AMnXSo4pnUVj88wWJ1e0Wv8AaG/j5q6L4HndoYTunnjs/o/0XRwUjzUR2JF1WzRA2cJUspRZXNHuJNkkIENWCpZsiWPDVMzWu4gH3LSndHnSVpNGRdIhAEBXumFSG028XE+Qj+5UV9kbcEvE2aWzNFVE01SSqVICtuZUtSKr1ZKqbNMY6HuHbddRyZW/lJ2l2aWEabvIqVPuNPYB73An8AVuyNXZ1K8nUfDRfnr1NnY1DqqA3W0B3xx8FEsqvNMo/S4knXeVxHoUfKVurQz0XAC47Q42vC7InUjeJ1X5KWD/APNDnOcwGu8giZMMA3btfJdhbLueHjpN1kkr+H8lp2cWdfLXF5gy4lzsojQbmepUla+juZKiqZLSjlXwV/y/wcyr0QypUH0WvfTZBgZWPLW67zE+SU6Wjkuvfrk/b2nXvGKe7Sf06+q3Parx2TEmKjTYTPZdpFvYPuV9ZS7pKW8ZOPwa0+3yPIxriqNWUdM0FL4p2f3+ZkwbSKTak74DjcHqwwDzmQNYB3LypyaqaHoYZ57ytbNr624fQicVi34PFMxVOwzZwAQQRo5pI8R4rZFm7JGrTcJex3rC4ltSm2owy17WvaeIcAQfIq0+VlFxk4vhoaeLddVyL6a0PMM9cTEkZqjrKRFLUjapVTNMSa2S6aTeUj3lX0/KYa68bNxTKggCArPTL/tfj/sWevwN+B/u+BrbKNgq4F9U3sXorGUR3IIPueRKpNdtCRwYU4lEzmgxBxeNfW1aXwz/AMbLM7pAB7yVOTPbp0+6oqPVy44x+WnERY71wxwV5XKN0guD++5D0KJXdn1iHxx/YUnsXHZvk8+a2dRazKb1QWkkHM+o5wFgbhpbuU4Ky0PmO0EliGpX4W+RI7Rp1sr3FwojK4ZgS4tJBE3Ay7j+i7K9uRRSdNTVk5O+237uc/r4dzSWvGUxEEWg3kHhEcefBZYVJ0pXi7dcefxPobU60ea6+TNDGUuyADq/KJ4PBZ4iCfJb54mNTD2trdfZ9f4seTicJJ14w3jLf4NSfzt9ed7yr6TW02B7wztZwwtc4lpaGyA0SJ0v8V5EpPvLxV9D1Mzc3lXoRe2sO2pQdHtMOa8h2V1jIIF7ZifVaacm1qW021PXiXb5J9titgzQJ7eGOXXWm6Sw+Hab+ELSmeP2lRy1sy2l9+P7LDial1U2UQjoMM7VEdkjZe6y7crSNKooMvRL7FPzZ+8fQK6nsY8R5zfVhQEAQEB0xp/NsdwfHg4H4gKmutLmzBvxtehF7KcqImuqSmJEtVr2M0dyvtHzjhxAPlYqnibP7T523i+qwld2YNPVuDSfrOGVvvIU4nKcc1SK9SndD6QaeBFiN4nd6Lr3PWru8Sb2tXiw/fel9SinHQqO3Koy/vkumyiir0H9sKaJ8TsHySlpdUBEmBUYZNsxIeI00yHxK7C1zxe100lyLN0zx/UdQ/qxUHWEFpj6hIg8bFcqyy2djDgaXeuUU7O35IWvh6eKY2oHtNSo+YaJNNgAJBG6Mu/e5QcVNX4s0qc8NJxS8MVx4vn1wI/a+Ey0GNpUw6G9aapa3rKegeQY7QIdAta+qjOCcbfEto1c9Zucra2twfL2IJtUtlwc4AXJNR5bNhBkkHuMzuWZwpxVrfI9Fwg9Ghh6mcuaS6KjXskzqQTMEk7uWoVlFZXa1iMo5UmuBrfJfiTSxtWnNqlI25tOYe7MtLehVj4ZoX5Nfk6a528qB5iR87Mq5mk8SfVIs5UVmbxKkVmCqosnEltij5s/ePwV1PYyYjzm+rCgIAgI/b2Hz4eoN4bmHe3tAe6PFQqK8WW0JZaiZVtjOlZYnp1Sbq+yrTKtyu4s5arT3hUvc2Q1iV/5RsSOroUQf5j3Od91gAjzeD+FWx5mjBwvKT9Pua/R7DNc0FwEgQNxB3jML+9c1uaqz0R8bTLuJPJwBPdmHxBPNcOwTSKztYuLb5R+J3+ldW5phdLYr9MdrcrTl3c6/wDI84Z6gN3ZAWmIytzQ4RzIH5V2G55Ha98sX6ls+ULDF+DcQJ6t7HkfZEtcddAHEnkCuVo3iYOzZqNdX46HOtmbQNB+aSJLabhdpIe6DxIADSZiZCxqTjNJHvYinGpG1r8V8CV27iq1Os9ubsVGtZDQQ3IJBa2b+IA1utDdpa7GLDUqc6f/ALJt3e9+bt9iAw1OSWuJLReXHMNMzXjNpu96oxtCNGWaHo0+afX0NdOrnp5mrS2fut/8HtJ0PpkOLu0ASWhoaZgyLR3XVdOfiW69+JZLWLNHY7xT2uzh1pZpHtyPV/uW1bEKqzUH7fbU6ZtOtAMKmTPLpxPrY/shdgRq7ktFlYUGGsFFk4k1s2nlptHj53WiCtEw1XebNpSKwgCA8IQFJ2VQyuLeBI8jCxxVmerOV1cnqtPsq1ozRlqVna7YIPNUSN1LYpPTapOJot4UwfzPd/pCsh5T0cGvC36knsh+UOHEZm2jX2h+Yz+ILgqJ3sau0n/FdRNFU2tVlSjualoiIoNupkFudY+SOP4h4G6kZO6S9tvAR5rsNzyO1n4F7/s6RtysGYeq4/UcO8kEAeJICnLY8WjHNUivU4dRouBawkEtMySTmADhmnfq0eHOTh/uPq3JK8mS2Pr1apLnEuy5oL3ahhDHNmRvI81ppQVVuDeu6MeFnB01KCtfXT12NSuyWZhMw5jgfaEtOWecvPu4KdfDSeHUnvFtfDf6HIVVHFOm9mk/x9bIVaWZ7QB7ZbvMTmAniDZp467xK82npPKbb2iyuY/EAY7rGnSpmB7nWPuW5bE4R/p2fI6pth0ArOzyYEhsj2VOBTVJqkyVakZpMx1KcuA4kDzXLanVKyuTgC0GE9QBAEAQFawlGXE8ST5lZ0tTfJ6EqWWVlii+pVOkIiO8LNUPQoM5700f/wBZS/8ACz/2VVZDynp4XyP3/RJUXQ0P3NN/uusfI5XfhUUWTWqNHatT9jj8NV1FkIlax6nFFz2NbCslwAU2QOxfJLhYFR4Foy+JIPoB5JA8LtWe0Sf+UF5/hQ0fTqMB3+zLwPzMaPFdqbGTs5f1r8k/1+TmuLdmeS112y5z98G5aNRNrm+lnXEUK1zZipOVN5l4Vol/KWy/+Vy48Va9/MCA8GmeyHvzkkA5TlzkyL6W8T4xn4VKa3S+7RdhfDRSjrlvH/i7f5GJd9Ei/Z32iXFpBAuIi+8L1KNaNWioN8OPB6vX4KxzK3W7z1/CX3dzUxuN6tvWD2hLW2+mZEnuifCF58qGWpqehbN4erFODpqgDu8lMvvqdn6QO3cx6rLM8SkSexdFOBVVLFhmK+KMM3qfDG/ODvXF5iTfgZKK4yhAEAQHjzAJQEZgqEKqKNM5G45tlMqTKf0obp95Zap6WGehznp7Ty1sNU4tcwn7rg4D/OVKk9LHp4V7o2sPXAZxEQRyiPEaqPE1WuRtaqHWm40neBYekTyUrEouxD4p02929WLQle4wjINrvMhoHE2m2gRshKVkdg6G9IMJh6DKEvDh7TurLmlx1MtlcjWjseFjMJWqTc9Le5m6a7Tp1aTG0yXubUzQ1jzIyVGxNgD2hv4pOaaOYKjOE25K2n5RQMQbEC2syMskyNCY+kfPwVOZHpumpL2WnXwPNnR2STcuLnCbgTULhzs60ayuVdYO3IjTpuCcbcF87JfhGWpiW5GteRAESB2m2GhOrZzSL62XFmUs0N7fB+5N07ybXErW1sVmgbhPKSdXEc7cYhaszlqzVGNtSN2FSL8RTaPpPY38zg34oQk7Js6/toyfEeqySPLhsTWw22CtgZ6zLPh22WhI8+TPGU+1KW1DlobamVBAEAQHjhZAYmsUSdz0hdOFT6VtsO8LLVPRwrKj0p2YcRhuz7dIio28TEhzfEHzAUYSs9TfQnln7lRqCqGgZakgWim4meDgRcW3HerE4s9G6MeD2bi6kBtF03OZwLWibmSd3+y62it1Yrib9To9VPtho/EHcrcVW6qRNVEzcwew6dI3MmATHZHH0/qCqlNs5m4oyVukDGdiiwPjeLM8D9L93UcxHum9WWDob12LdUDy1rWtB7LTZxPZ38ifBW0k5mLGSjQSaV7mbExncw5XPY7K6LjON3KRHmCuPexKGsVJbP7Gji9m03glga0kHKSCADwdF7T+7rlkWqcluVDGbIxTXGaZeZmWOaRM8LHXkrlKOxojUiQmNwddo7VN4/AQPMqfeRXEmpX2LH8mOx+srmq4gdSM2We0XOkNMaZRc9+VRc01ZGTFzcIJcy87UpyR3hUsxRehY9h0uyFfTRiryLBTCvMTPoBDh9rpwIAgCAID5hDp4QuArvSnDkstxHqqKqNuFnZlRxNbLTPh6rLLY9WhG9RGXZ9e3kPPekGW1Y6mTaGMIB42Hib/ABapSkRpU0QdWuC65hswSTAABy67tCfFVcTYlaJWts7VNZzmskMJM/bvbuFhbkuMshCy1PnZeElsnQfASh1s6R0ExlLD4etUeQCC2RPaMMEADmS5aaElGLbPG7RpTq1YRj1qUE7RqMxL67pLaziag1i8yPuz5SFTm1uz01TjkUVw269S11K3ZD23mHCL3i8ciD/nXWUxXDrr9CpU0cLgifCNPKR+FqXOpcOuv2fGLxEi9+PeNfNslckztOFmafR4tpYxpaIz5qTo0uC4W+9THmuU5WkSxdPPRb5a9fMuHUZ3RwDj+VpKuSuzyJSyx+RZ9nUQGBaorQ82pK8jcaplTPsLoPUOBAEAQBAEB5CA1sXQDsoPEe5RauWQla5y/azS1padQYPhK8+porH0WEd539DBs+pP5o85H9yhE1VUeYnFZnfiLvy5v9IRu52MLIrm2ahPV0hvAc7yge/N5BCxGfA7Jggxf9wf3xXLHHUM9GjlFVvAujuc0R6rtjildo9fq5vCT5AEe9zfeiOPmefw0lwA0hoHN13Hyf7lOxBytqbmzpYHUTuvT7piPAmfHkFz0F7tSNig/wCaPFhkdwuFzgda8XuYcaYtumB3QY/ygea5Isp6mrgqn/UUj9umfOoAf6lGPmROrH+lJej+x0vYtLNVd9x3vgfFbaSvI+axMrQXuWHDthoWhbGCW5kC6RPoLpw9QBAEAQBAEAQHhCA5t0zw2WrUH1jmH4hf3krBXVmz3+zZ3S+RA4E+s/EeioiepU1NR4Nu559SuIsZ0HAdAcKKYJzuquAJqF95I3N0AHBb1h42Pm59p1s+lrcjSodGK+csyiGn2yYaYNiN6qVGV7GuWPpZb3+HEhOk2x34atBgirTlpExNMgOF/vt81CrTcDTg8TGsrrg/uY8LscOw+IxJmW1aTG/dAZn7wczfyooXg5CeIarRpLim/wBE1sLoo9+HZXkZ3zUDCLZXTlk8YjzVsKLcbmSvj4xqOnbRaXLBW6H0DT9n54MIFTM4HNlgTfSdytdGLXqYo4+op3v4b7FHpUi17gREzI3js5wPcVise9mTV+uRoY9vYHIAeIDmn+lQkX0nqY9k0C7EU4vBa420DXB1/JcgryRPETUaUuvQ6l0ap/zHdw9SfgvQordnyuMeyJtrVeYz2EOHqAIAgCAIAgCAIAgKl07wkhjxzafA5h/cs2IjfU9Ls+paTRSqFDKR3t9xyrIke653R7QwsloiSbeLszfgkVqKk7K51jZod1VPOIdkbmHOBK9OOyufJ1bZ3l2ubK6QKj8oVKW0XcHub+Zv/wArPiFoj1Oy5WnJen5ML6QGyTa5l3j1v6AKP+z1zJ3vj11wLXs1gbRptGgYwDwaAtMdkeXUd5t+rNldIGOpQY72mtPe0FcaTJKclszSxOCpAfy6f+G39OahKK5F0KtT+T+bITFACYEDkIWeRth6k5sOjlot4ul3np7oWikrRMOIlmqP0JBWFAQBAEAQBAEAQBAEAQFb6XVr06e+S4+g+PkqKz2Rtwkd5GphdmU3+0wHxI9O5VqCe5olXnDZk/s7Z1KndjGg8Yk8dTfeVfCCjsYa1apU0kyQVhQEBp7U2eyvTLH8QQd7XDQj97yoyipKzLaNaVKWaJjq7JY6gMPcMECxuY181xwWXKSWImqve8TeYwAADQCB3BTKG76n0gCA1sULKEiyBX8c1Z5HoU2WDZjwaTCPqgeVj6LTB3ijz6qtNmypFYQBAEAQBAEAQBAEAQFKxxNXEvO4HKO5tv1PiskvFJnp07QppFg2fhoCujEyVJkm1qtM7PpAEAQBAEAQBAY3tlcaOp2IjaWHsqZxNlKZl6Ov7Dm/VM+B/wBwVKi9LEMUvEmSytMoQBAEAQBAEAQBAEAQENgdnQ5xPE+qqjA0zq3RLsZCtRnbufSHAgCAIAgCAIAgCAwYilIUWicZWZqbLo5XP8PiowVmy2tLNFEkrDOEAQBAEAQBAEAQBAEB4AgCA9QBAEAQBAEAQBAEB4UB8sZE81yx1u59rpwIAgCAIAgCAIAgCAIAgPIQHqAIAgCAIAgCAIAgCAIAgCAIAgCAIAgCAIAgCAIAgCAIAgCAIAgCAIAgCAIAgCAIAgCA/9k=">
            <a:extLst>
              <a:ext uri="{FF2B5EF4-FFF2-40B4-BE49-F238E27FC236}">
                <a16:creationId xmlns:a16="http://schemas.microsoft.com/office/drawing/2014/main" id="{33F4C410-695B-B245-97F4-5B9546E19F7B}"/>
              </a:ext>
            </a:extLst>
          </p:cNvPr>
          <p:cNvSpPr>
            <a:spLocks noChangeAspect="1" noChangeArrowheads="1"/>
          </p:cNvSpPr>
          <p:nvPr/>
        </p:nvSpPr>
        <p:spPr bwMode="auto">
          <a:xfrm>
            <a:off x="168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endParaRPr lang="en-US" altLang="en-US" sz="2400"/>
          </a:p>
        </p:txBody>
      </p:sp>
      <p:sp>
        <p:nvSpPr>
          <p:cNvPr id="2" name="Flowchart: Terminator 1">
            <a:extLst>
              <a:ext uri="{FF2B5EF4-FFF2-40B4-BE49-F238E27FC236}">
                <a16:creationId xmlns:a16="http://schemas.microsoft.com/office/drawing/2014/main" id="{86FA4646-F058-D44D-A238-596AA8DB9AD1}"/>
              </a:ext>
            </a:extLst>
          </p:cNvPr>
          <p:cNvSpPr/>
          <p:nvPr/>
        </p:nvSpPr>
        <p:spPr>
          <a:xfrm>
            <a:off x="320675" y="1401763"/>
            <a:ext cx="1868488" cy="6096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800" dirty="0">
                <a:solidFill>
                  <a:schemeClr val="tx2"/>
                </a:solidFill>
              </a:rPr>
              <a:t>Communication</a:t>
            </a:r>
          </a:p>
        </p:txBody>
      </p:sp>
      <p:sp>
        <p:nvSpPr>
          <p:cNvPr id="7" name="Flowchart: Terminator 6">
            <a:extLst>
              <a:ext uri="{FF2B5EF4-FFF2-40B4-BE49-F238E27FC236}">
                <a16:creationId xmlns:a16="http://schemas.microsoft.com/office/drawing/2014/main" id="{4F7C2050-4707-1541-9DD5-1477A7D1045A}"/>
              </a:ext>
            </a:extLst>
          </p:cNvPr>
          <p:cNvSpPr/>
          <p:nvPr/>
        </p:nvSpPr>
        <p:spPr>
          <a:xfrm>
            <a:off x="3825875" y="2487613"/>
            <a:ext cx="2222500" cy="693737"/>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2"/>
                </a:solidFill>
              </a:rPr>
              <a:t>Infection control</a:t>
            </a:r>
          </a:p>
        </p:txBody>
      </p:sp>
      <p:sp>
        <p:nvSpPr>
          <p:cNvPr id="8" name="Flowchart: Terminator 7">
            <a:extLst>
              <a:ext uri="{FF2B5EF4-FFF2-40B4-BE49-F238E27FC236}">
                <a16:creationId xmlns:a16="http://schemas.microsoft.com/office/drawing/2014/main" id="{48F6535B-88F9-BF47-A049-701423E4DA7B}"/>
              </a:ext>
            </a:extLst>
          </p:cNvPr>
          <p:cNvSpPr/>
          <p:nvPr/>
        </p:nvSpPr>
        <p:spPr>
          <a:xfrm>
            <a:off x="2517775" y="1458913"/>
            <a:ext cx="1798638" cy="6096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2"/>
                </a:solidFill>
              </a:rPr>
              <a:t>Continence</a:t>
            </a:r>
          </a:p>
        </p:txBody>
      </p:sp>
      <p:sp>
        <p:nvSpPr>
          <p:cNvPr id="9" name="Flowchart: Terminator 8">
            <a:extLst>
              <a:ext uri="{FF2B5EF4-FFF2-40B4-BE49-F238E27FC236}">
                <a16:creationId xmlns:a16="http://schemas.microsoft.com/office/drawing/2014/main" id="{9D7B1697-E39C-654E-8CB5-C1121017C5B3}"/>
              </a:ext>
            </a:extLst>
          </p:cNvPr>
          <p:cNvSpPr/>
          <p:nvPr/>
        </p:nvSpPr>
        <p:spPr>
          <a:xfrm>
            <a:off x="4668838" y="1458913"/>
            <a:ext cx="1800225" cy="6096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2"/>
                </a:solidFill>
              </a:rPr>
              <a:t>Nutrition</a:t>
            </a:r>
          </a:p>
        </p:txBody>
      </p:sp>
      <p:sp>
        <p:nvSpPr>
          <p:cNvPr id="10" name="Flowchart: Terminator 9">
            <a:extLst>
              <a:ext uri="{FF2B5EF4-FFF2-40B4-BE49-F238E27FC236}">
                <a16:creationId xmlns:a16="http://schemas.microsoft.com/office/drawing/2014/main" id="{F7DE111C-2159-8E4C-9F51-3A5284601B16}"/>
              </a:ext>
            </a:extLst>
          </p:cNvPr>
          <p:cNvSpPr/>
          <p:nvPr/>
        </p:nvSpPr>
        <p:spPr>
          <a:xfrm>
            <a:off x="809625" y="2416175"/>
            <a:ext cx="1800225" cy="712788"/>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2"/>
                </a:solidFill>
              </a:rPr>
              <a:t>Blood </a:t>
            </a:r>
            <a:r>
              <a:rPr lang="en-GB" sz="1800" dirty="0">
                <a:solidFill>
                  <a:schemeClr val="tx2"/>
                </a:solidFill>
              </a:rPr>
              <a:t>transfusion</a:t>
            </a:r>
          </a:p>
        </p:txBody>
      </p:sp>
      <p:sp>
        <p:nvSpPr>
          <p:cNvPr id="11" name="Flowchart: Terminator 10">
            <a:extLst>
              <a:ext uri="{FF2B5EF4-FFF2-40B4-BE49-F238E27FC236}">
                <a16:creationId xmlns:a16="http://schemas.microsoft.com/office/drawing/2014/main" id="{D424FDEA-0E6C-9843-AFD8-1F98D730BB8F}"/>
              </a:ext>
            </a:extLst>
          </p:cNvPr>
          <p:cNvSpPr/>
          <p:nvPr/>
        </p:nvSpPr>
        <p:spPr>
          <a:xfrm>
            <a:off x="522288" y="3597275"/>
            <a:ext cx="1798637" cy="6096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2"/>
                </a:solidFill>
              </a:rPr>
              <a:t>Dementia</a:t>
            </a:r>
          </a:p>
        </p:txBody>
      </p:sp>
      <p:sp>
        <p:nvSpPr>
          <p:cNvPr id="12" name="Flowchart: Terminator 11">
            <a:extLst>
              <a:ext uri="{FF2B5EF4-FFF2-40B4-BE49-F238E27FC236}">
                <a16:creationId xmlns:a16="http://schemas.microsoft.com/office/drawing/2014/main" id="{263C4EA1-2BE6-AC41-B68F-49C1276BA293}"/>
              </a:ext>
            </a:extLst>
          </p:cNvPr>
          <p:cNvSpPr/>
          <p:nvPr/>
        </p:nvSpPr>
        <p:spPr>
          <a:xfrm>
            <a:off x="2528888" y="3278188"/>
            <a:ext cx="1800225" cy="6096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2"/>
                </a:solidFill>
              </a:rPr>
              <a:t>Resus</a:t>
            </a:r>
          </a:p>
        </p:txBody>
      </p:sp>
      <p:sp>
        <p:nvSpPr>
          <p:cNvPr id="13" name="Flowchart: Terminator 12">
            <a:extLst>
              <a:ext uri="{FF2B5EF4-FFF2-40B4-BE49-F238E27FC236}">
                <a16:creationId xmlns:a16="http://schemas.microsoft.com/office/drawing/2014/main" id="{C69581C5-CE5C-9C46-8E22-FF00B49BB3BD}"/>
              </a:ext>
            </a:extLst>
          </p:cNvPr>
          <p:cNvSpPr/>
          <p:nvPr/>
        </p:nvSpPr>
        <p:spPr>
          <a:xfrm>
            <a:off x="4668838" y="3549650"/>
            <a:ext cx="2071687" cy="6096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2"/>
                </a:solidFill>
              </a:rPr>
              <a:t>Safeguarding</a:t>
            </a:r>
          </a:p>
        </p:txBody>
      </p:sp>
      <p:sp>
        <p:nvSpPr>
          <p:cNvPr id="14" name="Flowchart: Terminator 13">
            <a:extLst>
              <a:ext uri="{FF2B5EF4-FFF2-40B4-BE49-F238E27FC236}">
                <a16:creationId xmlns:a16="http://schemas.microsoft.com/office/drawing/2014/main" id="{9CCFE8E7-0AE9-8E44-A0D6-FBFB05A87A3D}"/>
              </a:ext>
            </a:extLst>
          </p:cNvPr>
          <p:cNvSpPr/>
          <p:nvPr/>
        </p:nvSpPr>
        <p:spPr>
          <a:xfrm>
            <a:off x="1046163" y="4503738"/>
            <a:ext cx="2306637" cy="6096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2"/>
                </a:solidFill>
              </a:rPr>
              <a:t>Palliative care</a:t>
            </a:r>
          </a:p>
        </p:txBody>
      </p:sp>
      <p:sp>
        <p:nvSpPr>
          <p:cNvPr id="15" name="Flowchart: Terminator 14">
            <a:extLst>
              <a:ext uri="{FF2B5EF4-FFF2-40B4-BE49-F238E27FC236}">
                <a16:creationId xmlns:a16="http://schemas.microsoft.com/office/drawing/2014/main" id="{BF745D58-4B79-DD48-8D35-E2B3705D693E}"/>
              </a:ext>
            </a:extLst>
          </p:cNvPr>
          <p:cNvSpPr/>
          <p:nvPr/>
        </p:nvSpPr>
        <p:spPr>
          <a:xfrm>
            <a:off x="4011613" y="4522788"/>
            <a:ext cx="2306637" cy="6096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2"/>
                </a:solidFill>
              </a:rPr>
              <a:t>Bereavement</a:t>
            </a:r>
          </a:p>
        </p:txBody>
      </p:sp>
      <p:sp>
        <p:nvSpPr>
          <p:cNvPr id="16" name="Flowchart: Terminator 15">
            <a:extLst>
              <a:ext uri="{FF2B5EF4-FFF2-40B4-BE49-F238E27FC236}">
                <a16:creationId xmlns:a16="http://schemas.microsoft.com/office/drawing/2014/main" id="{1C448D56-AA7C-794F-B05E-8C3FF66D4C8D}"/>
              </a:ext>
            </a:extLst>
          </p:cNvPr>
          <p:cNvSpPr/>
          <p:nvPr/>
        </p:nvSpPr>
        <p:spPr>
          <a:xfrm>
            <a:off x="320675" y="5543550"/>
            <a:ext cx="2000250" cy="828675"/>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800" dirty="0">
                <a:solidFill>
                  <a:schemeClr val="tx2"/>
                </a:solidFill>
              </a:rPr>
              <a:t>Medication administration</a:t>
            </a:r>
          </a:p>
        </p:txBody>
      </p:sp>
      <p:sp>
        <p:nvSpPr>
          <p:cNvPr id="17" name="Flowchart: Terminator 16">
            <a:extLst>
              <a:ext uri="{FF2B5EF4-FFF2-40B4-BE49-F238E27FC236}">
                <a16:creationId xmlns:a16="http://schemas.microsoft.com/office/drawing/2014/main" id="{C4462271-BCFC-2043-855C-D1338CCD8BBD}"/>
              </a:ext>
            </a:extLst>
          </p:cNvPr>
          <p:cNvSpPr/>
          <p:nvPr/>
        </p:nvSpPr>
        <p:spPr>
          <a:xfrm>
            <a:off x="4899025" y="5494338"/>
            <a:ext cx="1798638" cy="828675"/>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2"/>
                </a:solidFill>
              </a:rPr>
              <a:t>Tissue viability</a:t>
            </a:r>
          </a:p>
        </p:txBody>
      </p:sp>
      <p:sp>
        <p:nvSpPr>
          <p:cNvPr id="18" name="Flowchart: Terminator 17">
            <a:extLst>
              <a:ext uri="{FF2B5EF4-FFF2-40B4-BE49-F238E27FC236}">
                <a16:creationId xmlns:a16="http://schemas.microsoft.com/office/drawing/2014/main" id="{6D44662C-847B-4A45-BBB2-52084A216C84}"/>
              </a:ext>
            </a:extLst>
          </p:cNvPr>
          <p:cNvSpPr/>
          <p:nvPr/>
        </p:nvSpPr>
        <p:spPr>
          <a:xfrm>
            <a:off x="2598738" y="5491163"/>
            <a:ext cx="1800225" cy="6096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2"/>
                </a:solidFill>
              </a:rPr>
              <a:t>Falls</a:t>
            </a:r>
          </a:p>
        </p:txBody>
      </p:sp>
      <p:sp>
        <p:nvSpPr>
          <p:cNvPr id="19" name="Flowchart: Terminator 18">
            <a:extLst>
              <a:ext uri="{FF2B5EF4-FFF2-40B4-BE49-F238E27FC236}">
                <a16:creationId xmlns:a16="http://schemas.microsoft.com/office/drawing/2014/main" id="{73F666CF-3A1C-2D40-B448-51EEFB1644F7}"/>
              </a:ext>
            </a:extLst>
          </p:cNvPr>
          <p:cNvSpPr/>
          <p:nvPr/>
        </p:nvSpPr>
        <p:spPr>
          <a:xfrm>
            <a:off x="3951288" y="6635750"/>
            <a:ext cx="1800225" cy="6096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2"/>
                </a:solidFill>
              </a:rPr>
              <a:t>Stoma care</a:t>
            </a:r>
          </a:p>
        </p:txBody>
      </p:sp>
      <p:sp>
        <p:nvSpPr>
          <p:cNvPr id="20" name="Flowchart: Terminator 19">
            <a:extLst>
              <a:ext uri="{FF2B5EF4-FFF2-40B4-BE49-F238E27FC236}">
                <a16:creationId xmlns:a16="http://schemas.microsoft.com/office/drawing/2014/main" id="{0AE9073D-FA97-D24D-B0F7-B7C5A64A3DE9}"/>
              </a:ext>
            </a:extLst>
          </p:cNvPr>
          <p:cNvSpPr/>
          <p:nvPr/>
        </p:nvSpPr>
        <p:spPr>
          <a:xfrm>
            <a:off x="1127125" y="6624638"/>
            <a:ext cx="1800225" cy="6096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2"/>
                </a:solidFill>
              </a:rPr>
              <a:t>Pain</a:t>
            </a:r>
          </a:p>
        </p:txBody>
      </p:sp>
      <p:sp>
        <p:nvSpPr>
          <p:cNvPr id="21" name="Flowchart: Terminator 20">
            <a:extLst>
              <a:ext uri="{FF2B5EF4-FFF2-40B4-BE49-F238E27FC236}">
                <a16:creationId xmlns:a16="http://schemas.microsoft.com/office/drawing/2014/main" id="{27273090-4AAF-E34E-A70B-54E4741C7423}"/>
              </a:ext>
            </a:extLst>
          </p:cNvPr>
          <p:cNvSpPr/>
          <p:nvPr/>
        </p:nvSpPr>
        <p:spPr>
          <a:xfrm>
            <a:off x="4805363" y="7700963"/>
            <a:ext cx="1798637" cy="687387"/>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2"/>
                </a:solidFill>
              </a:rPr>
              <a:t>Practice education</a:t>
            </a:r>
          </a:p>
        </p:txBody>
      </p:sp>
      <p:sp>
        <p:nvSpPr>
          <p:cNvPr id="22" name="Flowchart: Terminator 21">
            <a:extLst>
              <a:ext uri="{FF2B5EF4-FFF2-40B4-BE49-F238E27FC236}">
                <a16:creationId xmlns:a16="http://schemas.microsoft.com/office/drawing/2014/main" id="{6C320070-06EA-3D48-A036-505738128E2B}"/>
              </a:ext>
            </a:extLst>
          </p:cNvPr>
          <p:cNvSpPr/>
          <p:nvPr/>
        </p:nvSpPr>
        <p:spPr>
          <a:xfrm>
            <a:off x="2598738" y="7677150"/>
            <a:ext cx="1800225" cy="7112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2"/>
                </a:solidFill>
              </a:rPr>
              <a:t>Patient experience</a:t>
            </a:r>
          </a:p>
        </p:txBody>
      </p:sp>
      <p:sp>
        <p:nvSpPr>
          <p:cNvPr id="23" name="Flowchart: Terminator 22">
            <a:extLst>
              <a:ext uri="{FF2B5EF4-FFF2-40B4-BE49-F238E27FC236}">
                <a16:creationId xmlns:a16="http://schemas.microsoft.com/office/drawing/2014/main" id="{39F3807E-4F06-364E-AA5D-367DD16584B1}"/>
              </a:ext>
            </a:extLst>
          </p:cNvPr>
          <p:cNvSpPr/>
          <p:nvPr/>
        </p:nvSpPr>
        <p:spPr>
          <a:xfrm>
            <a:off x="168275" y="7700963"/>
            <a:ext cx="1800225" cy="6096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2"/>
                </a:solidFill>
              </a:rPr>
              <a:t>Diabetes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a:extLst>
              <a:ext uri="{FF2B5EF4-FFF2-40B4-BE49-F238E27FC236}">
                <a16:creationId xmlns:a16="http://schemas.microsoft.com/office/drawing/2014/main" id="{0B4C04BD-33E9-9649-B693-3A6767F031B5}"/>
              </a:ext>
            </a:extLst>
          </p:cNvPr>
          <p:cNvSpPr txBox="1">
            <a:spLocks noChangeArrowheads="1"/>
          </p:cNvSpPr>
          <p:nvPr/>
        </p:nvSpPr>
        <p:spPr bwMode="auto">
          <a:xfrm>
            <a:off x="260350" y="290513"/>
            <a:ext cx="4752975"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3400" b="1" u="sng">
                <a:solidFill>
                  <a:srgbClr val="0070C0"/>
                </a:solidFill>
                <a:latin typeface="Comic Sans MS" panose="030F0902030302020204" pitchFamily="66" charset="0"/>
              </a:rPr>
              <a:t>What’s Expected </a:t>
            </a:r>
          </a:p>
          <a:p>
            <a:pPr algn="ctr" eaLnBrk="1" hangingPunct="1">
              <a:spcBef>
                <a:spcPct val="50000"/>
              </a:spcBef>
              <a:buFontTx/>
              <a:buNone/>
            </a:pPr>
            <a:r>
              <a:rPr lang="en-GB" altLang="en-US" sz="3400" b="1" u="sng">
                <a:solidFill>
                  <a:srgbClr val="0070C0"/>
                </a:solidFill>
                <a:latin typeface="Comic Sans MS" panose="030F0902030302020204" pitchFamily="66" charset="0"/>
              </a:rPr>
              <a:t>From You?</a:t>
            </a:r>
          </a:p>
        </p:txBody>
      </p:sp>
      <p:sp>
        <p:nvSpPr>
          <p:cNvPr id="16387" name="TextBox 5">
            <a:extLst>
              <a:ext uri="{FF2B5EF4-FFF2-40B4-BE49-F238E27FC236}">
                <a16:creationId xmlns:a16="http://schemas.microsoft.com/office/drawing/2014/main" id="{F3423E50-D698-6843-BE25-5068A48D76B8}"/>
              </a:ext>
            </a:extLst>
          </p:cNvPr>
          <p:cNvSpPr txBox="1">
            <a:spLocks noChangeArrowheads="1"/>
          </p:cNvSpPr>
          <p:nvPr/>
        </p:nvSpPr>
        <p:spPr bwMode="auto">
          <a:xfrm>
            <a:off x="215900" y="4572000"/>
            <a:ext cx="6381750" cy="307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Clr>
                <a:srgbClr val="0070C0"/>
              </a:buClr>
              <a:buFont typeface="Wingdings" pitchFamily="2" charset="2"/>
              <a:buChar char="Ø"/>
            </a:pPr>
            <a:r>
              <a:rPr lang="en-GB" altLang="en-US" sz="1800">
                <a:latin typeface="Comic Sans MS" panose="030F0902030302020204" pitchFamily="66" charset="0"/>
              </a:rPr>
              <a:t> </a:t>
            </a:r>
            <a:r>
              <a:rPr lang="en-GB" altLang="en-US" sz="1600">
                <a:latin typeface="Comic Sans MS" panose="030F0902030302020204" pitchFamily="66" charset="0"/>
              </a:rPr>
              <a:t>To bring with you, daily, all university documentation in order</a:t>
            </a:r>
          </a:p>
          <a:p>
            <a:pPr eaLnBrk="1" hangingPunct="1">
              <a:spcBef>
                <a:spcPct val="0"/>
              </a:spcBef>
              <a:buClr>
                <a:srgbClr val="0070C0"/>
              </a:buClr>
              <a:buFontTx/>
              <a:buNone/>
            </a:pPr>
            <a:r>
              <a:rPr lang="en-GB" altLang="en-US" sz="1600">
                <a:latin typeface="Comic Sans MS" panose="030F0902030302020204" pitchFamily="66" charset="0"/>
              </a:rPr>
              <a:t>                                                   to be seen as and when required.</a:t>
            </a:r>
          </a:p>
          <a:p>
            <a:pPr eaLnBrk="1" hangingPunct="1">
              <a:spcBef>
                <a:spcPct val="0"/>
              </a:spcBef>
              <a:buClr>
                <a:srgbClr val="0070C0"/>
              </a:buClr>
              <a:buFontTx/>
              <a:buNone/>
            </a:pPr>
            <a:r>
              <a:rPr lang="en-GB" altLang="en-US" sz="1600">
                <a:latin typeface="Comic Sans MS" panose="030F0902030302020204" pitchFamily="66" charset="0"/>
              </a:rPr>
              <a:t> </a:t>
            </a:r>
          </a:p>
          <a:p>
            <a:pPr eaLnBrk="1" hangingPunct="1">
              <a:spcBef>
                <a:spcPct val="0"/>
              </a:spcBef>
              <a:buClr>
                <a:srgbClr val="0070C0"/>
              </a:buClr>
              <a:buFont typeface="Wingdings" pitchFamily="2" charset="2"/>
              <a:buChar char="Ø"/>
            </a:pPr>
            <a:r>
              <a:rPr lang="en-GB" altLang="en-US" sz="1600">
                <a:latin typeface="Comic Sans MS" panose="030F0902030302020204" pitchFamily="66" charset="0"/>
              </a:rPr>
              <a:t> Complete learning outcomes/expectations for hub and spoke </a:t>
            </a:r>
          </a:p>
          <a:p>
            <a:pPr eaLnBrk="1" hangingPunct="1">
              <a:spcBef>
                <a:spcPct val="0"/>
              </a:spcBef>
              <a:buClr>
                <a:srgbClr val="0070C0"/>
              </a:buClr>
              <a:buFontTx/>
              <a:buNone/>
            </a:pPr>
            <a:r>
              <a:rPr lang="en-GB" altLang="en-US" sz="1600">
                <a:latin typeface="Comic Sans MS" panose="030F0902030302020204" pitchFamily="66" charset="0"/>
              </a:rPr>
              <a:t>                                                                                    placements.</a:t>
            </a:r>
          </a:p>
          <a:p>
            <a:pPr eaLnBrk="1" hangingPunct="1">
              <a:spcBef>
                <a:spcPct val="0"/>
              </a:spcBef>
              <a:buClr>
                <a:srgbClr val="0070C0"/>
              </a:buClr>
              <a:buFontTx/>
              <a:buNone/>
            </a:pPr>
            <a:endParaRPr lang="en-GB" altLang="en-US" sz="1600">
              <a:latin typeface="Comic Sans MS" panose="030F0902030302020204" pitchFamily="66" charset="0"/>
            </a:endParaRPr>
          </a:p>
          <a:p>
            <a:pPr eaLnBrk="1" hangingPunct="1">
              <a:spcBef>
                <a:spcPct val="0"/>
              </a:spcBef>
              <a:buClr>
                <a:srgbClr val="0070C0"/>
              </a:buClr>
              <a:buFont typeface="Wingdings" pitchFamily="2" charset="2"/>
              <a:buChar char="Ø"/>
            </a:pPr>
            <a:r>
              <a:rPr lang="en-GB" altLang="en-US" sz="1600">
                <a:latin typeface="Comic Sans MS" panose="030F0902030302020204" pitchFamily="66" charset="0"/>
              </a:rPr>
              <a:t> Inform your practice supervisor / practice assessor/ PEL / nurse in charge of any problems or concerns immediately.</a:t>
            </a:r>
          </a:p>
          <a:p>
            <a:pPr eaLnBrk="1" hangingPunct="1">
              <a:spcBef>
                <a:spcPct val="0"/>
              </a:spcBef>
              <a:buClr>
                <a:srgbClr val="0070C0"/>
              </a:buClr>
              <a:buFontTx/>
              <a:buNone/>
            </a:pPr>
            <a:endParaRPr lang="en-GB" altLang="en-US" sz="1600">
              <a:latin typeface="Comic Sans MS" panose="030F0902030302020204" pitchFamily="66" charset="0"/>
            </a:endParaRPr>
          </a:p>
          <a:p>
            <a:pPr eaLnBrk="1" hangingPunct="1">
              <a:spcBef>
                <a:spcPct val="0"/>
              </a:spcBef>
              <a:buClr>
                <a:srgbClr val="0070C0"/>
              </a:buClr>
              <a:buFont typeface="Wingdings" pitchFamily="2" charset="2"/>
              <a:buChar char="Ø"/>
            </a:pPr>
            <a:r>
              <a:rPr lang="en-GB" altLang="en-US" sz="1600">
                <a:latin typeface="Comic Sans MS" panose="030F0902030302020204" pitchFamily="66" charset="0"/>
              </a:rPr>
              <a:t> Complete evaluation forms at the end of your placement to  </a:t>
            </a:r>
          </a:p>
          <a:p>
            <a:pPr eaLnBrk="1" hangingPunct="1">
              <a:spcBef>
                <a:spcPct val="0"/>
              </a:spcBef>
              <a:buClr>
                <a:srgbClr val="0070C0"/>
              </a:buClr>
              <a:buFontTx/>
              <a:buNone/>
            </a:pPr>
            <a:r>
              <a:rPr lang="en-GB" altLang="en-US" sz="1600">
                <a:latin typeface="Comic Sans MS" panose="030F0902030302020204" pitchFamily="66" charset="0"/>
              </a:rPr>
              <a:t>                 improve the learning environment for future students.</a:t>
            </a:r>
          </a:p>
          <a:p>
            <a:pPr eaLnBrk="1" hangingPunct="1">
              <a:spcBef>
                <a:spcPct val="0"/>
              </a:spcBef>
            </a:pPr>
            <a:endParaRPr lang="en-GB" altLang="en-US" sz="1600">
              <a:latin typeface="Comic Sans MS" panose="030F0902030302020204" pitchFamily="66" charset="0"/>
            </a:endParaRPr>
          </a:p>
        </p:txBody>
      </p:sp>
      <p:grpSp>
        <p:nvGrpSpPr>
          <p:cNvPr id="16388" name="Group 5">
            <a:extLst>
              <a:ext uri="{FF2B5EF4-FFF2-40B4-BE49-F238E27FC236}">
                <a16:creationId xmlns:a16="http://schemas.microsoft.com/office/drawing/2014/main" id="{C020741D-113D-D443-B766-8D507586FF75}"/>
              </a:ext>
            </a:extLst>
          </p:cNvPr>
          <p:cNvGrpSpPr>
            <a:grpSpLocks/>
          </p:cNvGrpSpPr>
          <p:nvPr/>
        </p:nvGrpSpPr>
        <p:grpSpPr bwMode="auto">
          <a:xfrm>
            <a:off x="117475" y="2195513"/>
            <a:ext cx="6624638" cy="1831975"/>
            <a:chOff x="0" y="0"/>
            <a:chExt cx="7204941" cy="1832233"/>
          </a:xfrm>
        </p:grpSpPr>
        <p:sp>
          <p:nvSpPr>
            <p:cNvPr id="16391" name="Text Box 4">
              <a:extLst>
                <a:ext uri="{FF2B5EF4-FFF2-40B4-BE49-F238E27FC236}">
                  <a16:creationId xmlns:a16="http://schemas.microsoft.com/office/drawing/2014/main" id="{88155E6A-E6C0-8A43-99F8-39A194A9E766}"/>
                </a:ext>
              </a:extLst>
            </p:cNvPr>
            <p:cNvSpPr txBox="1">
              <a:spLocks noChangeArrowheads="1"/>
            </p:cNvSpPr>
            <p:nvPr/>
          </p:nvSpPr>
          <p:spPr bwMode="auto">
            <a:xfrm>
              <a:off x="0" y="0"/>
              <a:ext cx="2016126" cy="181601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
                  <a:srgbClr val="0070C0"/>
                </a:buClr>
                <a:buSzPct val="150000"/>
                <a:buFont typeface="Wingdings" pitchFamily="2" charset="2"/>
                <a:buChar char="ü"/>
              </a:pPr>
              <a:r>
                <a:rPr lang="en-GB" altLang="en-US" sz="1600">
                  <a:latin typeface="Comic Sans MS" panose="030F0902030302020204" pitchFamily="66" charset="0"/>
                </a:rPr>
                <a:t> Punctual                      </a:t>
              </a:r>
            </a:p>
            <a:p>
              <a:pPr eaLnBrk="1" hangingPunct="1">
                <a:spcBef>
                  <a:spcPct val="50000"/>
                </a:spcBef>
                <a:buClr>
                  <a:srgbClr val="0070C0"/>
                </a:buClr>
                <a:buSzPct val="150000"/>
                <a:buFont typeface="Wingdings" pitchFamily="2" charset="2"/>
                <a:buChar char="ü"/>
              </a:pPr>
              <a:r>
                <a:rPr lang="en-GB" altLang="en-US" sz="1600">
                  <a:latin typeface="Comic Sans MS" panose="030F0902030302020204" pitchFamily="66" charset="0"/>
                </a:rPr>
                <a:t> Interested</a:t>
              </a:r>
            </a:p>
            <a:p>
              <a:pPr eaLnBrk="1" hangingPunct="1">
                <a:spcBef>
                  <a:spcPct val="50000"/>
                </a:spcBef>
                <a:buClr>
                  <a:srgbClr val="0070C0"/>
                </a:buClr>
                <a:buSzPct val="150000"/>
                <a:buFont typeface="Wingdings" pitchFamily="2" charset="2"/>
                <a:buChar char="ü"/>
              </a:pPr>
              <a:r>
                <a:rPr lang="en-GB" altLang="en-US" sz="1600">
                  <a:latin typeface="Comic Sans MS" panose="030F0902030302020204" pitchFamily="66" charset="0"/>
                </a:rPr>
                <a:t> Get “stuck in”</a:t>
              </a:r>
            </a:p>
            <a:p>
              <a:pPr eaLnBrk="1" hangingPunct="1">
                <a:spcBef>
                  <a:spcPct val="50000"/>
                </a:spcBef>
                <a:buClr>
                  <a:srgbClr val="0070C0"/>
                </a:buClr>
                <a:buSzPct val="150000"/>
                <a:buFont typeface="Wingdings" pitchFamily="2" charset="2"/>
                <a:buChar char="ü"/>
              </a:pPr>
              <a:r>
                <a:rPr lang="en-GB" altLang="en-US" sz="1600">
                  <a:latin typeface="Comic Sans MS" panose="030F0902030302020204" pitchFamily="66" charset="0"/>
                </a:rPr>
                <a:t> Hard working</a:t>
              </a:r>
            </a:p>
            <a:p>
              <a:pPr eaLnBrk="1" hangingPunct="1">
                <a:spcBef>
                  <a:spcPct val="50000"/>
                </a:spcBef>
                <a:buClr>
                  <a:srgbClr val="0070C0"/>
                </a:buClr>
                <a:buSzPct val="150000"/>
                <a:buFont typeface="Wingdings" pitchFamily="2" charset="2"/>
                <a:buChar char="ü"/>
              </a:pPr>
              <a:r>
                <a:rPr lang="en-GB" altLang="en-US" sz="1600">
                  <a:latin typeface="Comic Sans MS" panose="030F0902030302020204" pitchFamily="66" charset="0"/>
                </a:rPr>
                <a:t> Caring  </a:t>
              </a:r>
            </a:p>
          </p:txBody>
        </p:sp>
        <p:sp>
          <p:nvSpPr>
            <p:cNvPr id="16392" name="Text Box 6">
              <a:extLst>
                <a:ext uri="{FF2B5EF4-FFF2-40B4-BE49-F238E27FC236}">
                  <a16:creationId xmlns:a16="http://schemas.microsoft.com/office/drawing/2014/main" id="{21AAB30C-A3D8-174D-B5ED-DCBDC2DC6307}"/>
                </a:ext>
              </a:extLst>
            </p:cNvPr>
            <p:cNvSpPr txBox="1">
              <a:spLocks noChangeArrowheads="1"/>
            </p:cNvSpPr>
            <p:nvPr/>
          </p:nvSpPr>
          <p:spPr bwMode="auto">
            <a:xfrm>
              <a:off x="4620406" y="16222"/>
              <a:ext cx="2584535" cy="1816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
                  <a:srgbClr val="0070C0"/>
                </a:buClr>
                <a:buSzPct val="150000"/>
                <a:buFont typeface="Wingdings" pitchFamily="2" charset="2"/>
                <a:buChar char="ü"/>
              </a:pPr>
              <a:r>
                <a:rPr lang="en-GB" altLang="en-US" sz="1600">
                  <a:latin typeface="Comic Sans MS" panose="030F0902030302020204" pitchFamily="66" charset="0"/>
                </a:rPr>
                <a:t> Honest</a:t>
              </a:r>
            </a:p>
            <a:p>
              <a:pPr eaLnBrk="1" hangingPunct="1">
                <a:spcBef>
                  <a:spcPct val="50000"/>
                </a:spcBef>
                <a:buClr>
                  <a:srgbClr val="0070C0"/>
                </a:buClr>
                <a:buSzPct val="150000"/>
                <a:buFont typeface="Wingdings" pitchFamily="2" charset="2"/>
                <a:buChar char="ü"/>
              </a:pPr>
              <a:r>
                <a:rPr lang="en-GB" altLang="en-US" sz="1600">
                  <a:latin typeface="Comic Sans MS" panose="030F0902030302020204" pitchFamily="66" charset="0"/>
                </a:rPr>
                <a:t> Willingness to learn</a:t>
              </a:r>
            </a:p>
            <a:p>
              <a:pPr eaLnBrk="1" hangingPunct="1">
                <a:spcBef>
                  <a:spcPct val="50000"/>
                </a:spcBef>
                <a:buClr>
                  <a:srgbClr val="0070C0"/>
                </a:buClr>
                <a:buSzPct val="150000"/>
                <a:buFont typeface="Wingdings" pitchFamily="2" charset="2"/>
                <a:buChar char="ü"/>
              </a:pPr>
              <a:r>
                <a:rPr lang="en-GB" altLang="en-US" sz="1600">
                  <a:latin typeface="Comic Sans MS" panose="030F0902030302020204" pitchFamily="66" charset="0"/>
                </a:rPr>
                <a:t> Ask questions</a:t>
              </a:r>
            </a:p>
            <a:p>
              <a:pPr eaLnBrk="1" hangingPunct="1">
                <a:spcBef>
                  <a:spcPct val="50000"/>
                </a:spcBef>
                <a:buClr>
                  <a:srgbClr val="0070C0"/>
                </a:buClr>
                <a:buSzPct val="150000"/>
                <a:buFont typeface="Wingdings" pitchFamily="2" charset="2"/>
                <a:buChar char="ü"/>
              </a:pPr>
              <a:r>
                <a:rPr lang="en-GB" altLang="en-US" sz="1600">
                  <a:latin typeface="Comic Sans MS" panose="030F0902030302020204" pitchFamily="66" charset="0"/>
                </a:rPr>
                <a:t> Professional</a:t>
              </a:r>
            </a:p>
            <a:p>
              <a:pPr eaLnBrk="1" hangingPunct="1">
                <a:spcBef>
                  <a:spcPct val="50000"/>
                </a:spcBef>
                <a:buClr>
                  <a:srgbClr val="0070C0"/>
                </a:buClr>
                <a:buSzPct val="150000"/>
                <a:buFont typeface="Wingdings" pitchFamily="2" charset="2"/>
                <a:buChar char="ü"/>
              </a:pPr>
              <a:r>
                <a:rPr lang="en-GB" altLang="en-US" sz="1600">
                  <a:latin typeface="Comic Sans MS" panose="030F0902030302020204" pitchFamily="66" charset="0"/>
                </a:rPr>
                <a:t> Patient </a:t>
              </a:r>
              <a:endParaRPr lang="en-GB" altLang="en-US" sz="1600"/>
            </a:p>
          </p:txBody>
        </p:sp>
        <p:sp>
          <p:nvSpPr>
            <p:cNvPr id="16393" name="Rectangle 6">
              <a:extLst>
                <a:ext uri="{FF2B5EF4-FFF2-40B4-BE49-F238E27FC236}">
                  <a16:creationId xmlns:a16="http://schemas.microsoft.com/office/drawing/2014/main" id="{0460DBE6-D3AB-B54C-A49B-98B9FF78BD9A}"/>
                </a:ext>
              </a:extLst>
            </p:cNvPr>
            <p:cNvSpPr>
              <a:spLocks noChangeArrowheads="1"/>
            </p:cNvSpPr>
            <p:nvPr/>
          </p:nvSpPr>
          <p:spPr bwMode="auto">
            <a:xfrm>
              <a:off x="2455048" y="541"/>
              <a:ext cx="1930400" cy="1816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
                  <a:srgbClr val="0070C0"/>
                </a:buClr>
                <a:buSzPct val="150000"/>
                <a:buFont typeface="Wingdings" pitchFamily="2" charset="2"/>
                <a:buChar char="ü"/>
              </a:pPr>
              <a:r>
                <a:rPr lang="en-GB" altLang="en-US" sz="1600">
                  <a:latin typeface="Comic Sans MS" panose="030F0902030302020204" pitchFamily="66" charset="0"/>
                </a:rPr>
                <a:t> Polite  </a:t>
              </a:r>
            </a:p>
            <a:p>
              <a:pPr eaLnBrk="1" hangingPunct="1">
                <a:spcBef>
                  <a:spcPct val="50000"/>
                </a:spcBef>
                <a:buClr>
                  <a:srgbClr val="0070C0"/>
                </a:buClr>
                <a:buSzPct val="150000"/>
                <a:buFont typeface="Wingdings" pitchFamily="2" charset="2"/>
                <a:buChar char="ü"/>
              </a:pPr>
              <a:r>
                <a:rPr lang="en-GB" altLang="en-US" sz="1600">
                  <a:latin typeface="Comic Sans MS" panose="030F0902030302020204" pitchFamily="66" charset="0"/>
                </a:rPr>
                <a:t> Responsible </a:t>
              </a:r>
            </a:p>
            <a:p>
              <a:pPr eaLnBrk="1" hangingPunct="1">
                <a:spcBef>
                  <a:spcPct val="50000"/>
                </a:spcBef>
                <a:buClr>
                  <a:srgbClr val="0070C0"/>
                </a:buClr>
                <a:buSzPct val="150000"/>
                <a:buFont typeface="Wingdings" pitchFamily="2" charset="2"/>
                <a:buChar char="ü"/>
              </a:pPr>
              <a:r>
                <a:rPr lang="en-GB" altLang="en-US" sz="1600">
                  <a:latin typeface="Comic Sans MS" panose="030F0902030302020204" pitchFamily="66" charset="0"/>
                </a:rPr>
                <a:t> Organised  </a:t>
              </a:r>
            </a:p>
            <a:p>
              <a:pPr eaLnBrk="1" hangingPunct="1">
                <a:spcBef>
                  <a:spcPct val="50000"/>
                </a:spcBef>
                <a:buClr>
                  <a:srgbClr val="0070C0"/>
                </a:buClr>
                <a:buSzPct val="150000"/>
                <a:buFont typeface="Wingdings" pitchFamily="2" charset="2"/>
                <a:buChar char="ü"/>
              </a:pPr>
              <a:r>
                <a:rPr lang="en-GB" altLang="en-US" sz="1600">
                  <a:latin typeface="Comic Sans MS" panose="030F0902030302020204" pitchFamily="66" charset="0"/>
                </a:rPr>
                <a:t> Reliable </a:t>
              </a:r>
            </a:p>
            <a:p>
              <a:pPr eaLnBrk="1" hangingPunct="1">
                <a:spcBef>
                  <a:spcPct val="50000"/>
                </a:spcBef>
                <a:buClr>
                  <a:srgbClr val="0070C0"/>
                </a:buClr>
                <a:buSzPct val="150000"/>
                <a:buFont typeface="Wingdings" pitchFamily="2" charset="2"/>
                <a:buChar char="ü"/>
              </a:pPr>
              <a:r>
                <a:rPr lang="en-GB" altLang="en-US" sz="1600">
                  <a:latin typeface="Comic Sans MS" panose="030F0902030302020204" pitchFamily="66" charset="0"/>
                </a:rPr>
                <a:t> Adaptable </a:t>
              </a:r>
            </a:p>
          </p:txBody>
        </p:sp>
      </p:grpSp>
      <p:sp>
        <p:nvSpPr>
          <p:cNvPr id="16389" name="AutoShape 8" descr="https://encrypted-tbn2.gstatic.com/images?q=tbn:ANd9GcT4M7MmHtsmVxWigeLlpMVpNsBs-oawpcBtvipwM7-So0mvp0tq5Q">
            <a:extLst>
              <a:ext uri="{FF2B5EF4-FFF2-40B4-BE49-F238E27FC236}">
                <a16:creationId xmlns:a16="http://schemas.microsoft.com/office/drawing/2014/main" id="{D2FF2BAD-0AB3-8645-8EE6-1CDF50EB6F28}"/>
              </a:ext>
            </a:extLst>
          </p:cNvPr>
          <p:cNvSpPr>
            <a:spLocks noChangeAspect="1" noChangeArrowheads="1"/>
          </p:cNvSpPr>
          <p:nvPr/>
        </p:nvSpPr>
        <p:spPr bwMode="auto">
          <a:xfrm>
            <a:off x="168275" y="-168275"/>
            <a:ext cx="30480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16390" name="Rectangle 10">
            <a:extLst>
              <a:ext uri="{FF2B5EF4-FFF2-40B4-BE49-F238E27FC236}">
                <a16:creationId xmlns:a16="http://schemas.microsoft.com/office/drawing/2014/main" id="{34FF53F8-E54F-FA40-A5E5-3313F616BAC6}"/>
              </a:ext>
            </a:extLst>
          </p:cNvPr>
          <p:cNvSpPr>
            <a:spLocks noChangeArrowheads="1"/>
          </p:cNvSpPr>
          <p:nvPr/>
        </p:nvSpPr>
        <p:spPr bwMode="auto">
          <a:xfrm>
            <a:off x="476250" y="4140200"/>
            <a:ext cx="59769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1800">
                <a:solidFill>
                  <a:srgbClr val="0066CC"/>
                </a:solidFill>
                <a:latin typeface="Comic Sans MS" panose="030F0902030302020204" pitchFamily="66" charset="0"/>
                <a:sym typeface="Symbol" pitchFamily="2" charset="2"/>
              </a:rPr>
              <a:t></a:t>
            </a:r>
            <a:endParaRPr lang="en-GB" altLang="en-US" sz="1800">
              <a:solidFill>
                <a:srgbClr val="0066CC"/>
              </a:solidFill>
              <a:latin typeface="Comic Sans MS" panose="030F0902030302020204"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a:extLst>
              <a:ext uri="{FF2B5EF4-FFF2-40B4-BE49-F238E27FC236}">
                <a16:creationId xmlns:a16="http://schemas.microsoft.com/office/drawing/2014/main" id="{D9B0A961-1D1F-5842-976B-B2795165DE63}"/>
              </a:ext>
            </a:extLst>
          </p:cNvPr>
          <p:cNvSpPr txBox="1">
            <a:spLocks noChangeArrowheads="1"/>
          </p:cNvSpPr>
          <p:nvPr/>
        </p:nvSpPr>
        <p:spPr bwMode="auto">
          <a:xfrm>
            <a:off x="1773238" y="179388"/>
            <a:ext cx="4824412"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3400" b="1" u="sng">
                <a:solidFill>
                  <a:srgbClr val="0070C0"/>
                </a:solidFill>
                <a:latin typeface="Comic Sans MS" panose="030F0902030302020204" pitchFamily="66" charset="0"/>
              </a:rPr>
              <a:t>What Can You </a:t>
            </a:r>
          </a:p>
          <a:p>
            <a:pPr algn="ctr" eaLnBrk="1" hangingPunct="1">
              <a:spcBef>
                <a:spcPct val="50000"/>
              </a:spcBef>
              <a:buFontTx/>
              <a:buNone/>
            </a:pPr>
            <a:r>
              <a:rPr lang="en-GB" altLang="en-US" sz="3400" b="1" u="sng">
                <a:solidFill>
                  <a:srgbClr val="0070C0"/>
                </a:solidFill>
                <a:latin typeface="Comic Sans MS" panose="030F0902030302020204" pitchFamily="66" charset="0"/>
              </a:rPr>
              <a:t>Expect From Us?</a:t>
            </a:r>
          </a:p>
        </p:txBody>
      </p:sp>
      <p:sp>
        <p:nvSpPr>
          <p:cNvPr id="17411" name="TextBox 5">
            <a:extLst>
              <a:ext uri="{FF2B5EF4-FFF2-40B4-BE49-F238E27FC236}">
                <a16:creationId xmlns:a16="http://schemas.microsoft.com/office/drawing/2014/main" id="{6D1CCDB5-A728-B14D-9AA7-098D09839B80}"/>
              </a:ext>
            </a:extLst>
          </p:cNvPr>
          <p:cNvSpPr txBox="1">
            <a:spLocks noChangeArrowheads="1"/>
          </p:cNvSpPr>
          <p:nvPr/>
        </p:nvSpPr>
        <p:spPr bwMode="auto">
          <a:xfrm>
            <a:off x="360363" y="2044700"/>
            <a:ext cx="63087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Clr>
                <a:srgbClr val="0070C0"/>
              </a:buClr>
              <a:buFont typeface="Wingdings" pitchFamily="2" charset="2"/>
              <a:buChar char="ü"/>
            </a:pPr>
            <a:r>
              <a:rPr lang="en-GB" altLang="en-US" sz="1600">
                <a:latin typeface="Comic Sans MS" panose="030F0902030302020204" pitchFamily="66" charset="0"/>
              </a:rPr>
              <a:t> To be welcomed onto the ward and accepted as a team </a:t>
            </a:r>
          </a:p>
          <a:p>
            <a:pPr eaLnBrk="1" hangingPunct="1">
              <a:spcBef>
                <a:spcPct val="0"/>
              </a:spcBef>
              <a:buClr>
                <a:srgbClr val="0070C0"/>
              </a:buClr>
              <a:buFontTx/>
              <a:buNone/>
            </a:pPr>
            <a:r>
              <a:rPr lang="en-GB" altLang="en-US" sz="1600">
                <a:latin typeface="Comic Sans MS" panose="030F0902030302020204" pitchFamily="66" charset="0"/>
              </a:rPr>
              <a:t>     member for the duration of your placement.</a:t>
            </a:r>
          </a:p>
          <a:p>
            <a:pPr eaLnBrk="1" hangingPunct="1">
              <a:spcBef>
                <a:spcPct val="0"/>
              </a:spcBef>
              <a:buClr>
                <a:srgbClr val="0070C0"/>
              </a:buClr>
              <a:buFontTx/>
              <a:buNone/>
            </a:pPr>
            <a:r>
              <a:rPr lang="en-GB" altLang="en-US" sz="1600">
                <a:latin typeface="Comic Sans MS" panose="030F0902030302020204" pitchFamily="66" charset="0"/>
              </a:rPr>
              <a:t> </a:t>
            </a:r>
          </a:p>
          <a:p>
            <a:pPr eaLnBrk="1" hangingPunct="1">
              <a:spcBef>
                <a:spcPct val="0"/>
              </a:spcBef>
              <a:buClr>
                <a:srgbClr val="0070C0"/>
              </a:buClr>
              <a:buFont typeface="Wingdings" pitchFamily="2" charset="2"/>
              <a:buChar char="ü"/>
            </a:pPr>
            <a:r>
              <a:rPr lang="en-GB" altLang="en-US" sz="1600">
                <a:latin typeface="Comic Sans MS" panose="030F0902030302020204" pitchFamily="66" charset="0"/>
              </a:rPr>
              <a:t> To be allocated a practice supervisor/assessor prior to arrival on the ward.</a:t>
            </a:r>
          </a:p>
          <a:p>
            <a:pPr eaLnBrk="1" hangingPunct="1">
              <a:spcBef>
                <a:spcPct val="0"/>
              </a:spcBef>
              <a:buClr>
                <a:srgbClr val="0070C0"/>
              </a:buClr>
              <a:buFontTx/>
              <a:buNone/>
            </a:pPr>
            <a:endParaRPr lang="en-GB" altLang="en-US" sz="1600">
              <a:latin typeface="Comic Sans MS" panose="030F0902030302020204" pitchFamily="66" charset="0"/>
            </a:endParaRPr>
          </a:p>
          <a:p>
            <a:pPr eaLnBrk="1" hangingPunct="1">
              <a:spcBef>
                <a:spcPct val="0"/>
              </a:spcBef>
              <a:buClr>
                <a:srgbClr val="0070C0"/>
              </a:buClr>
              <a:buFont typeface="Wingdings" pitchFamily="2" charset="2"/>
              <a:buChar char="ü"/>
            </a:pPr>
            <a:r>
              <a:rPr lang="en-GB" altLang="en-US" sz="1600">
                <a:latin typeface="Comic Sans MS" panose="030F0902030302020204" pitchFamily="66" charset="0"/>
              </a:rPr>
              <a:t> Time  allocated for initial meeting/orientation and plans for </a:t>
            </a:r>
          </a:p>
          <a:p>
            <a:pPr eaLnBrk="1" hangingPunct="1">
              <a:spcBef>
                <a:spcPct val="0"/>
              </a:spcBef>
              <a:buClr>
                <a:srgbClr val="0070C0"/>
              </a:buClr>
              <a:buFontTx/>
              <a:buNone/>
            </a:pPr>
            <a:r>
              <a:rPr lang="en-GB" altLang="en-US" sz="1600">
                <a:latin typeface="Comic Sans MS" panose="030F0902030302020204" pitchFamily="66" charset="0"/>
              </a:rPr>
              <a:t>    mid-point and final interviews.</a:t>
            </a:r>
          </a:p>
          <a:p>
            <a:pPr eaLnBrk="1" hangingPunct="1">
              <a:spcBef>
                <a:spcPct val="0"/>
              </a:spcBef>
              <a:buClr>
                <a:srgbClr val="0070C0"/>
              </a:buClr>
              <a:buFont typeface="Wingdings" pitchFamily="2" charset="2"/>
              <a:buChar char="ü"/>
            </a:pPr>
            <a:endParaRPr lang="en-GB" altLang="en-US" sz="1600">
              <a:latin typeface="Comic Sans MS" panose="030F0902030302020204" pitchFamily="66" charset="0"/>
            </a:endParaRPr>
          </a:p>
          <a:p>
            <a:pPr eaLnBrk="1" hangingPunct="1">
              <a:spcBef>
                <a:spcPct val="0"/>
              </a:spcBef>
              <a:buClr>
                <a:srgbClr val="0070C0"/>
              </a:buClr>
              <a:buFont typeface="Wingdings" pitchFamily="2" charset="2"/>
              <a:buChar char="ü"/>
            </a:pPr>
            <a:r>
              <a:rPr lang="en-GB" altLang="en-US" sz="1600">
                <a:latin typeface="Comic Sans MS" panose="030F0902030302020204" pitchFamily="66" charset="0"/>
              </a:rPr>
              <a:t> For all staff members to assist you in achieving your learning  </a:t>
            </a:r>
          </a:p>
          <a:p>
            <a:pPr eaLnBrk="1" hangingPunct="1">
              <a:spcBef>
                <a:spcPct val="0"/>
              </a:spcBef>
              <a:buClr>
                <a:srgbClr val="0070C0"/>
              </a:buClr>
              <a:buFontTx/>
              <a:buNone/>
            </a:pPr>
            <a:r>
              <a:rPr lang="en-GB" altLang="en-US" sz="1600">
                <a:latin typeface="Comic Sans MS" panose="030F0902030302020204" pitchFamily="66" charset="0"/>
              </a:rPr>
              <a:t>    outcomes and develop your knowledge and skills.</a:t>
            </a:r>
          </a:p>
          <a:p>
            <a:pPr eaLnBrk="1" hangingPunct="1">
              <a:spcBef>
                <a:spcPct val="0"/>
              </a:spcBef>
              <a:buClr>
                <a:srgbClr val="0070C0"/>
              </a:buClr>
              <a:buFontTx/>
              <a:buNone/>
            </a:pPr>
            <a:endParaRPr lang="en-GB" altLang="en-US" sz="1600">
              <a:latin typeface="Comic Sans MS" panose="030F0902030302020204" pitchFamily="66" charset="0"/>
            </a:endParaRPr>
          </a:p>
          <a:p>
            <a:pPr eaLnBrk="1" hangingPunct="1">
              <a:spcBef>
                <a:spcPct val="0"/>
              </a:spcBef>
              <a:buClr>
                <a:srgbClr val="0070C0"/>
              </a:buClr>
              <a:buFont typeface="Wingdings" pitchFamily="2" charset="2"/>
              <a:buChar char="ü"/>
            </a:pPr>
            <a:r>
              <a:rPr lang="en-GB" altLang="en-US" sz="1600">
                <a:latin typeface="Comic Sans MS" panose="030F0902030302020204" pitchFamily="66" charset="0"/>
              </a:rPr>
              <a:t> Opportunities to take part in all aspects of nursing are.</a:t>
            </a:r>
          </a:p>
          <a:p>
            <a:pPr eaLnBrk="1" hangingPunct="1">
              <a:spcBef>
                <a:spcPct val="0"/>
              </a:spcBef>
              <a:buClr>
                <a:srgbClr val="0070C0"/>
              </a:buClr>
              <a:buFont typeface="Wingdings" pitchFamily="2" charset="2"/>
              <a:buChar char="ü"/>
            </a:pPr>
            <a:endParaRPr lang="en-GB" altLang="en-US" sz="1600">
              <a:latin typeface="Comic Sans MS" panose="030F0902030302020204" pitchFamily="66" charset="0"/>
            </a:endParaRPr>
          </a:p>
          <a:p>
            <a:pPr eaLnBrk="1" hangingPunct="1">
              <a:spcBef>
                <a:spcPct val="0"/>
              </a:spcBef>
              <a:buClr>
                <a:srgbClr val="0070C0"/>
              </a:buClr>
              <a:buFont typeface="Wingdings" pitchFamily="2" charset="2"/>
              <a:buChar char="ü"/>
            </a:pPr>
            <a:r>
              <a:rPr lang="en-GB" altLang="en-US" sz="1600">
                <a:latin typeface="Comic Sans MS" panose="030F0902030302020204" pitchFamily="66" charset="0"/>
              </a:rPr>
              <a:t> Opportunity to be involved in MDT meetings and ward-rounds.</a:t>
            </a:r>
          </a:p>
          <a:p>
            <a:pPr eaLnBrk="1" hangingPunct="1">
              <a:spcBef>
                <a:spcPct val="0"/>
              </a:spcBef>
              <a:buClr>
                <a:srgbClr val="0070C0"/>
              </a:buClr>
              <a:buFont typeface="Wingdings" pitchFamily="2" charset="2"/>
              <a:buChar char="ü"/>
            </a:pPr>
            <a:endParaRPr lang="en-GB" altLang="en-US" sz="1600">
              <a:latin typeface="Comic Sans MS" panose="030F0902030302020204" pitchFamily="66" charset="0"/>
            </a:endParaRPr>
          </a:p>
          <a:p>
            <a:pPr eaLnBrk="1" hangingPunct="1">
              <a:spcBef>
                <a:spcPct val="0"/>
              </a:spcBef>
              <a:buClr>
                <a:srgbClr val="0070C0"/>
              </a:buClr>
              <a:buFont typeface="Wingdings" pitchFamily="2" charset="2"/>
              <a:buChar char="ü"/>
            </a:pPr>
            <a:r>
              <a:rPr lang="en-GB" altLang="en-US" sz="1600">
                <a:latin typeface="Comic Sans MS" panose="030F0902030302020204" pitchFamily="66" charset="0"/>
              </a:rPr>
              <a:t> A variety of learning environments in the form of spoke </a:t>
            </a:r>
          </a:p>
          <a:p>
            <a:pPr eaLnBrk="1" hangingPunct="1">
              <a:spcBef>
                <a:spcPct val="0"/>
              </a:spcBef>
              <a:buClr>
                <a:srgbClr val="0070C0"/>
              </a:buClr>
              <a:buFontTx/>
              <a:buNone/>
            </a:pPr>
            <a:r>
              <a:rPr lang="en-GB" altLang="en-US" sz="1600">
                <a:latin typeface="Comic Sans MS" panose="030F0902030302020204" pitchFamily="66" charset="0"/>
              </a:rPr>
              <a:t>    placements.</a:t>
            </a:r>
          </a:p>
          <a:p>
            <a:pPr eaLnBrk="1" hangingPunct="1">
              <a:spcBef>
                <a:spcPct val="0"/>
              </a:spcBef>
            </a:pPr>
            <a:endParaRPr lang="en-GB" altLang="en-US" sz="1800">
              <a:latin typeface="Comic Sans MS" panose="030F0902030302020204" pitchFamily="66"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a:extLst>
              <a:ext uri="{FF2B5EF4-FFF2-40B4-BE49-F238E27FC236}">
                <a16:creationId xmlns:a16="http://schemas.microsoft.com/office/drawing/2014/main" id="{A66BE27A-02F8-F040-95AC-3216205FFD2C}"/>
              </a:ext>
            </a:extLst>
          </p:cNvPr>
          <p:cNvSpPr>
            <a:spLocks noChangeArrowheads="1"/>
          </p:cNvSpPr>
          <p:nvPr/>
        </p:nvSpPr>
        <p:spPr bwMode="auto">
          <a:xfrm>
            <a:off x="4149725" y="1187450"/>
            <a:ext cx="2519363" cy="1511300"/>
          </a:xfrm>
          <a:prstGeom prst="doubleWave">
            <a:avLst>
              <a:gd name="adj1" fmla="val 6500"/>
              <a:gd name="adj2" fmla="val 0"/>
            </a:avLst>
          </a:prstGeom>
          <a:solidFill>
            <a:srgbClr val="CC66FF"/>
          </a:solidFill>
          <a:ln w="9525">
            <a:solidFill>
              <a:schemeClr val="tx1"/>
            </a:solidFill>
            <a:miter lim="800000"/>
            <a:headEnd/>
            <a:tailEnd/>
          </a:ln>
        </p:spPr>
        <p:txBody>
          <a:bodyPr anchor="ct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grpSp>
        <p:nvGrpSpPr>
          <p:cNvPr id="18435" name="Group 1">
            <a:extLst>
              <a:ext uri="{FF2B5EF4-FFF2-40B4-BE49-F238E27FC236}">
                <a16:creationId xmlns:a16="http://schemas.microsoft.com/office/drawing/2014/main" id="{39C2B9DA-6853-A140-8A22-1B8BE96F9529}"/>
              </a:ext>
            </a:extLst>
          </p:cNvPr>
          <p:cNvGrpSpPr>
            <a:grpSpLocks/>
          </p:cNvGrpSpPr>
          <p:nvPr/>
        </p:nvGrpSpPr>
        <p:grpSpPr bwMode="auto">
          <a:xfrm>
            <a:off x="36513" y="935038"/>
            <a:ext cx="4256087" cy="3749675"/>
            <a:chOff x="36211" y="935491"/>
            <a:chExt cx="3886200" cy="3600450"/>
          </a:xfrm>
        </p:grpSpPr>
        <p:sp>
          <p:nvSpPr>
            <p:cNvPr id="18453" name="AutoShape 3">
              <a:extLst>
                <a:ext uri="{FF2B5EF4-FFF2-40B4-BE49-F238E27FC236}">
                  <a16:creationId xmlns:a16="http://schemas.microsoft.com/office/drawing/2014/main" id="{EC6CBD1B-069A-324F-8CD0-A0BA5D859701}"/>
                </a:ext>
              </a:extLst>
            </p:cNvPr>
            <p:cNvSpPr>
              <a:spLocks noChangeArrowheads="1"/>
            </p:cNvSpPr>
            <p:nvPr/>
          </p:nvSpPr>
          <p:spPr bwMode="auto">
            <a:xfrm rot="19680000" flipV="1">
              <a:off x="36211" y="935491"/>
              <a:ext cx="3886200" cy="3600450"/>
            </a:xfrm>
            <a:prstGeom prst="star16">
              <a:avLst>
                <a:gd name="adj" fmla="val 37500"/>
              </a:avLst>
            </a:prstGeom>
            <a:solidFill>
              <a:srgbClr val="99FF66"/>
            </a:solidFill>
            <a:ln w="9525">
              <a:solidFill>
                <a:schemeClr val="tx1"/>
              </a:solidFill>
              <a:miter lim="800000"/>
              <a:headEnd/>
              <a:tailEnd/>
            </a:ln>
          </p:spPr>
          <p:txBody>
            <a:bodyPr anchor="ct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18454" name="Rectangle 6">
              <a:extLst>
                <a:ext uri="{FF2B5EF4-FFF2-40B4-BE49-F238E27FC236}">
                  <a16:creationId xmlns:a16="http://schemas.microsoft.com/office/drawing/2014/main" id="{3AFD42A0-304B-4A4C-935F-098311A780F3}"/>
                </a:ext>
              </a:extLst>
            </p:cNvPr>
            <p:cNvSpPr>
              <a:spLocks noChangeArrowheads="1"/>
            </p:cNvSpPr>
            <p:nvPr/>
          </p:nvSpPr>
          <p:spPr bwMode="auto">
            <a:xfrm rot="-1920000">
              <a:off x="173959" y="1230918"/>
              <a:ext cx="3616976" cy="2900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Clr>
                  <a:srgbClr val="0070C0"/>
                </a:buClr>
                <a:buFont typeface="Wingdings" pitchFamily="2" charset="2"/>
                <a:buNone/>
              </a:pPr>
              <a:r>
                <a:rPr lang="en-US" altLang="en-US" sz="1600" b="1" u="sng">
                  <a:latin typeface="Comic Sans MS" panose="030F0902030302020204" pitchFamily="66" charset="0"/>
                </a:rPr>
                <a:t>Year </a:t>
              </a:r>
              <a:r>
                <a:rPr lang="en-GB" altLang="en-US" sz="1600" b="1" u="sng">
                  <a:latin typeface="Comic Sans MS" panose="030F0902030302020204" pitchFamily="66" charset="0"/>
                </a:rPr>
                <a:t>1</a:t>
              </a:r>
              <a:endParaRPr lang="en-GB" altLang="en-US" sz="1000" b="1" u="sng">
                <a:latin typeface="Comic Sans MS" panose="030F0902030302020204" pitchFamily="66" charset="0"/>
              </a:endParaRPr>
            </a:p>
            <a:p>
              <a:pPr algn="ctr" eaLnBrk="1" hangingPunct="1">
                <a:spcBef>
                  <a:spcPct val="50000"/>
                </a:spcBef>
                <a:buClr>
                  <a:srgbClr val="0070C0"/>
                </a:buClr>
                <a:buFont typeface="Wingdings" pitchFamily="2" charset="2"/>
                <a:buNone/>
              </a:pPr>
              <a:endParaRPr lang="en-US" altLang="en-US" sz="600">
                <a:latin typeface="Comic Sans MS" panose="030F0902030302020204" pitchFamily="66" charset="0"/>
              </a:endParaRPr>
            </a:p>
            <a:p>
              <a:pPr algn="ctr" eaLnBrk="1" hangingPunct="1">
                <a:spcBef>
                  <a:spcPct val="50000"/>
                </a:spcBef>
                <a:buClr>
                  <a:srgbClr val="0070C0"/>
                </a:buClr>
                <a:buFont typeface="Wingdings" pitchFamily="2" charset="2"/>
                <a:buNone/>
              </a:pPr>
              <a:r>
                <a:rPr lang="en-US" altLang="en-US" sz="1500">
                  <a:latin typeface="Comic Sans MS" panose="030F0902030302020204" pitchFamily="66" charset="0"/>
                </a:rPr>
                <a:t> </a:t>
              </a:r>
              <a:r>
                <a:rPr lang="en-US" altLang="en-US" sz="1200">
                  <a:latin typeface="Comic Sans MS" panose="030F0902030302020204" pitchFamily="66" charset="0"/>
                </a:rPr>
                <a:t>Basic nursing – hygiene, nutrition</a:t>
              </a:r>
              <a:r>
                <a:rPr lang="en-GB" altLang="en-US" sz="1200">
                  <a:latin typeface="Comic Sans MS" panose="030F0902030302020204" pitchFamily="66" charset="0"/>
                </a:rPr>
                <a:t>, bed making</a:t>
              </a:r>
              <a:endParaRPr lang="en-US" altLang="en-US" sz="1200">
                <a:latin typeface="Comic Sans MS" panose="030F0902030302020204" pitchFamily="66" charset="0"/>
              </a:endParaRPr>
            </a:p>
            <a:p>
              <a:pPr algn="ctr" eaLnBrk="1" hangingPunct="1">
                <a:spcBef>
                  <a:spcPct val="50000"/>
                </a:spcBef>
                <a:buClr>
                  <a:srgbClr val="0070C0"/>
                </a:buClr>
                <a:buFont typeface="Wingdings" pitchFamily="2" charset="2"/>
                <a:buNone/>
              </a:pPr>
              <a:r>
                <a:rPr lang="en-US" altLang="en-US" sz="1200">
                  <a:latin typeface="Comic Sans MS" panose="030F0902030302020204" pitchFamily="66" charset="0"/>
                </a:rPr>
                <a:t> Manual observations.</a:t>
              </a:r>
            </a:p>
            <a:p>
              <a:pPr algn="ctr" eaLnBrk="1" hangingPunct="1">
                <a:spcBef>
                  <a:spcPct val="50000"/>
                </a:spcBef>
                <a:buClr>
                  <a:srgbClr val="0070C0"/>
                </a:buClr>
                <a:buFont typeface="Wingdings" pitchFamily="2" charset="2"/>
                <a:buNone/>
              </a:pPr>
              <a:r>
                <a:rPr lang="en-US" altLang="en-US" sz="1200">
                  <a:latin typeface="Comic Sans MS" panose="030F0902030302020204" pitchFamily="66" charset="0"/>
                </a:rPr>
                <a:t> MDT working.</a:t>
              </a:r>
            </a:p>
            <a:p>
              <a:pPr algn="ctr" eaLnBrk="1" hangingPunct="1">
                <a:spcBef>
                  <a:spcPct val="50000"/>
                </a:spcBef>
                <a:buClr>
                  <a:srgbClr val="0070C0"/>
                </a:buClr>
                <a:buFont typeface="Wingdings" pitchFamily="2" charset="2"/>
                <a:buNone/>
              </a:pPr>
              <a:r>
                <a:rPr lang="en-US" altLang="en-US" sz="1200">
                  <a:latin typeface="Comic Sans MS" panose="030F0902030302020204" pitchFamily="66" charset="0"/>
                </a:rPr>
                <a:t>  </a:t>
              </a:r>
              <a:r>
                <a:rPr lang="en-GB" altLang="en-US" sz="1200">
                  <a:latin typeface="Comic Sans MS" panose="030F0902030302020204" pitchFamily="66" charset="0"/>
                </a:rPr>
                <a:t>Hand hygiene</a:t>
              </a:r>
            </a:p>
            <a:p>
              <a:pPr algn="ctr" eaLnBrk="1" hangingPunct="1">
                <a:spcBef>
                  <a:spcPct val="50000"/>
                </a:spcBef>
                <a:buClr>
                  <a:srgbClr val="0070C0"/>
                </a:buClr>
                <a:buFont typeface="Wingdings" pitchFamily="2" charset="2"/>
                <a:buNone/>
              </a:pPr>
              <a:r>
                <a:rPr lang="en-US" altLang="en-US" sz="1200">
                  <a:latin typeface="Comic Sans MS" panose="030F0902030302020204" pitchFamily="66" charset="0"/>
                </a:rPr>
                <a:t> Catheter care.</a:t>
              </a:r>
            </a:p>
            <a:p>
              <a:pPr algn="ctr" eaLnBrk="1" hangingPunct="1">
                <a:spcBef>
                  <a:spcPct val="50000"/>
                </a:spcBef>
                <a:buClr>
                  <a:srgbClr val="0070C0"/>
                </a:buClr>
                <a:buFont typeface="Wingdings" pitchFamily="2" charset="2"/>
                <a:buNone/>
              </a:pPr>
              <a:r>
                <a:rPr lang="en-US" altLang="en-US" sz="1200">
                  <a:latin typeface="Comic Sans MS" panose="030F0902030302020204" pitchFamily="66" charset="0"/>
                </a:rPr>
                <a:t>Stoma care</a:t>
              </a:r>
            </a:p>
            <a:p>
              <a:pPr algn="ctr" eaLnBrk="1" hangingPunct="1">
                <a:spcBef>
                  <a:spcPct val="50000"/>
                </a:spcBef>
                <a:buClr>
                  <a:srgbClr val="0070C0"/>
                </a:buClr>
                <a:buFont typeface="Wingdings" pitchFamily="2" charset="2"/>
                <a:buNone/>
              </a:pPr>
              <a:r>
                <a:rPr lang="en-US" altLang="en-US" sz="1200">
                  <a:latin typeface="Comic Sans MS" panose="030F0902030302020204" pitchFamily="66" charset="0"/>
                </a:rPr>
                <a:t> Observing medication round</a:t>
              </a:r>
              <a:r>
                <a:rPr lang="en-US" altLang="en-US" sz="1500">
                  <a:latin typeface="Comic Sans MS" panose="030F0902030302020204" pitchFamily="66" charset="0"/>
                </a:rPr>
                <a:t>.</a:t>
              </a:r>
            </a:p>
            <a:p>
              <a:pPr algn="ctr" eaLnBrk="1" hangingPunct="1">
                <a:spcBef>
                  <a:spcPct val="50000"/>
                </a:spcBef>
                <a:buClr>
                  <a:srgbClr val="0070C0"/>
                </a:buClr>
                <a:buFont typeface="Wingdings" pitchFamily="2" charset="2"/>
                <a:buChar char="ü"/>
              </a:pPr>
              <a:endParaRPr lang="en-US" altLang="en-US" sz="1500">
                <a:latin typeface="Comic Sans MS" panose="030F0902030302020204" pitchFamily="66" charset="0"/>
              </a:endParaRPr>
            </a:p>
          </p:txBody>
        </p:sp>
      </p:grpSp>
      <p:sp>
        <p:nvSpPr>
          <p:cNvPr id="18436" name="Text Box 2">
            <a:extLst>
              <a:ext uri="{FF2B5EF4-FFF2-40B4-BE49-F238E27FC236}">
                <a16:creationId xmlns:a16="http://schemas.microsoft.com/office/drawing/2014/main" id="{CD6212E1-0377-E14C-8B7B-5611140C957D}"/>
              </a:ext>
            </a:extLst>
          </p:cNvPr>
          <p:cNvSpPr txBox="1">
            <a:spLocks noChangeArrowheads="1"/>
          </p:cNvSpPr>
          <p:nvPr/>
        </p:nvSpPr>
        <p:spPr bwMode="auto">
          <a:xfrm>
            <a:off x="228600" y="152400"/>
            <a:ext cx="63246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4000" b="1" u="sng">
                <a:solidFill>
                  <a:srgbClr val="0070C0"/>
                </a:solidFill>
                <a:latin typeface="Comic Sans MS" panose="030F0902030302020204" pitchFamily="66" charset="0"/>
              </a:rPr>
              <a:t>Learning Opportunities</a:t>
            </a:r>
            <a:endParaRPr lang="en-US" altLang="en-US" sz="1600">
              <a:latin typeface="Comic Sans MS" panose="030F0902030302020204" pitchFamily="66" charset="0"/>
            </a:endParaRPr>
          </a:p>
        </p:txBody>
      </p:sp>
      <p:sp>
        <p:nvSpPr>
          <p:cNvPr id="18437" name="AutoShape 14" descr="data:image/jpeg;base64,/9j/4AAQSkZJRgABAQAAAQABAAD/2wCEAAkGBhQQEBQUDxQWFRUUFRQVGBcVFBUUFRUWFhYVFBUXFRYYHCceFxkjGRQUHy8gIycpLC0sFR4xNTAqNSYrLSkBCQoKDgwOGg8PGiwkHh8sKS0sKSw1LCksKiwsLCwpLCksLSwsKikpLC8pLSksNSksKSwsKSksNDUsLCksLCkpLP/AABEIAP0AxwMBIgACEQEDEQH/xAAcAAEAAgIDAQAAAAAAAAAAAAAABgcBBQMECAL/xABIEAABAwIDBAYGBwUHAwUBAAABAAIDBBEFEiEGBzFBE1FhcYGRFCIyQqGxCFJigpKiwSMzcrLRJENTc7PC8CVj4RYmw+LxFf/EABoBAQEBAQEBAQAAAAAAAAAAAAACAQMEBQb/xAArEQEAAQMDAgQFBQAAAAAAAAAAAQIREgMhMQRBIlFhgQVxodHwE2KRscH/2gAMAwEAAhEDEQA/ALxRFhAREQEREBERAWVhZQEREBERAREQEXzJIGgl2gCq/aje0XTGkwqPp6gktNv3cZGhL331tztYdqCyajEGM9o6jkNSug/GXPNom8eF9T5cFC8IwGXSTEJjPKdcg9WnjPUyMWzd7r+Ck4xuGlbd9gTpdxAv2NHE9w1QbylpyNZCXOPkOwBdlaFm0DngFrbX4XDr+WhXbh6d/Ehg7hfyQbNFxxRZRqS7tK5EBERAREQEREBERAREQERYQZRYWUBERARFwVshDDl1J0HeUFcbxNp555RQYf8AvpAS9+uWCI6GRx5OOtv6kLGDYJS4PSE3DQ0XlmfbM89ZPHjwaFuK2kgwyKaaVwzyEyzSHjYaMY3sAs0N/qq5FK/FS6txQmHD4bvihJLc7R77+u/mb2GnEN1R7WVGJvLcNZ0UANnVUzde3oY/ed38Odlyur8Owwl89QHz+9JI7p6g9YAF8g7AAFDpdp6rGJPQ8KZ6PTNAa5wGWzOHrlvsDTRrdT2qdbI7jaanyyVH7Z+hvIPVv9mPh+K6D5wreeZj/YaOqlB4P6ONjT997rWUywutrZdZIhEOova8+Nm28iVu6XDY4wA1o04dndyHgu0g6UUEvvyeTR8yu2xtuZPevpEBERARYWUBERAREQEREBERAREQEREBfLzYEnlqvpfMseYEHgdEFe12zTsUqulrLijgdmbF/jyD3n/YHBo56nnrDtpWT47WehUQyUkL7TSgeoXt91v1svADruTyVu45EXsEEd25gRduhA4aHlz1XLgmBxUUIjha1jWjloOs6/Ek8eJQdPZTYyDDoWxwNGmpPEl3Nzjzd2+VlviVWm1e/WkpiY6Npq5r5RkuIg7h7drv+6DfrUWqNndoMc1qnikp3a9GSYxlPXG0l7vvlBa+Lbd0FJf0irhaR7ucOf8Agbd3wUNxL6QmHxm0TZpu1rAxv5yD8F84FuCoKYZqx76h3PMeij/C0383Fb6LZrC6f9zRQOI5mJrvzPBKy7JmyGy/SSi/u6KV3fK0fJpXUn+kNUu/c4db+J8j/wCVgVhmpA0iZHGOqNjW/EBazF5rRnrcbf1U5JzaXZffwyXMzEI200o1aSXNjc372rXd+hRV/slgrMYx6RkozRASk/wxjo2fGxRUp6aWVhZWtEREBERAREQEREBERAREQEREHVrqqKnY+aZwYxjcz3u4NaFUuIYtXbTufDhx9Gw9riySZxs+UgAkZAc1rEerpx1PJW1ieHMqIZIZRdkrHMcOxwsV502Fx2TZ7GZaWpNoXSdFLroBf9lMPBwPc4oLc2Y2AoMGALGdJPa/SyAOk+5yjHdr2lbmox959gBo8yuzj8WZjXDkfgf/AMC0KiqZc6pl9yzOcbuJPeV8IihAo1ttifQwSO/w43O+8RZvxt5qSqrN7WKWgyA6yyW+6zU/HL5rYbHLZ/Rvw676uoPGzYwe853efq+SKU7g8M6LCw+2sr3P8Llo+DR5ourrCy1lYRGsoiwgyiwiDKIiAiwiDKLC6ddjcEH7+eKP/MkYz5lB3UUNxHe/hcHtVbHnqiDpfi0EfFRmv+kVRNNoIJ5T3NjB7rkn4ILYRVhQb3quot6Ng1U8HmX5G/iMdh5rYf8ArPFz7OCkfxVsX6NQT9Uh9InZG4ir4hwtDNYcv7p58bt8Wqw6PabEHfvcKcz+Grp3fPKtjidD6fSTQVELoxLG5lnOjdYkeqQWOOoNj4IIDuc219PoH0czrz0zBludZIh7BHWW2DT2ZetSRUNu0rXYfjkDZfVImdTSA6WL7xG/c6x8Ff1XFkkc3qJ8uSipzrcSIihDiqpcrHHqB8+SonefWl9UyPlGwebzc/ANV1Y3LZgH1j8B/wACo6sj9LxoM4h1THH91pa0/BpKqldL0nu+w/oMPgj+qxg8Q0X+N0W4whloWd1/MkrCuFxw7iIi1oiIgIiICIiDQ7VbcUmGNaayTIXgljQ1znPy2vlAHaONuKrDHPpItFxQ0pP253WH4GXv+IKVb8tmfS8LdI0XkpT0otzZ7Mo/Cc33FW24Whoqiomiq4I5Jg0SQukGYWbo8Bh9UkXaeHWg6Q2qx7GiW05mLCdRA3oYh2GQW073KQYH9HaeU58RqQy+pbHeR573u0B81aL6+RnqAhgbpZrQ0C3UAFwPqnu4ucfEqckZtdQblMJg9uIynrmlcfg0gfBSShw6gpf3EUEdv8OJgPmBdacosyZmkT8ejHDMfD+q679o/qs8z/RaWywVmUsyltJMfkPANHhddd+LSn3z4WCpLaHebWtrZaeJ0cbWTviDujDiAHlgLi6/LqCmtZu/rr2qcWlJIuRDH0YsftZh8lu7bT3VvvUw91NihmbcdLlna77YPrHvzNv4q+nVYqIaeoHCeGOTxc0E/NUnvJ2FbR07JmzTTOMmRxlcHWBaSLdWoVpbA1fS4HQnm0Pj/A9zbeQCTw2d6W1REUOaP47U2cSeDG38hmKqXdnH0+Lse7l0svjZ1vi4Kwdram1NVPH+HJ8QWj5qKbjaLPWSv+qxrB993/1+KuOFxw9KUrLMaOpo+SLkARW6CIiAiIgIiICIiD5liD2lrhdrgQQeBB0IPgvPO1tO3BcRhqYWhr4ZyCGgN6SIjW4GlywkX7V6FmjLmkBxaeRFiR4HQqiPpA7MysEFU6R0gJMT7tDQ0+1HYDQXAcL/AGQgtPEnNkEc0RuyZjXtPI3AIPiCF0mtvwUV3L7RemYW+leby0huzrMTtW+Rzt/Cp3RU+UXPE/ALnMbucxu+IcP+v5Bfc9TFCPXcxn8RA+epWqxXF3vkMNMbFv7yTjkv7rRzd8vl1qfCY2G5Gd3N7/XcT3ngsubQ2o2kpjwlb36287WXZhqopvYex/cQT/ULWrjlp2u9poPbbUdx4hLsu857aStOJ1To9AaiVw/GTfx4+K9QYh68cEg9+Jv8ocPmqJ223eVMuIv9DhJjeGOzXAYDlAcMzj1j4qX4LgOMNYxs2JmJjGtaGRAPIa0AAZi0DQDtV7WXMxMO5vTo+kwuew1YY3/heAfgSuvuZrc+EOYf7qqePB7Gv+d1s8Ywl/oNS2aqqZ7wS36ST1fYJ9hgA5c7rVblIbYTI761WfhEwLOyY4TZfEz7NJ6gT8F9rq4k+0Tu0W81CED20fagn7WAebmrG4WjsC/68o8m5f1JXDt++2Hy9pYPzhb3ctT5aeDtu7zkcfkAr7L7LkREVugiIgIiICIiAiIgyofvKoBVUklM8tAkgle0nlLEWOiN+Wuh71K6ipEbSXclSm8mafFp444XiKBrZS97iQ3IMpJdbjy081sQIBujxqSkxWJ0bXPDg9kjGi5LMpJ8i1p8FdeM7fxwQySOjlblaSLtHE6N4kcyFVe7eiaMZDMNkL2iGQdJIMrXOAGcgDi3mAexWltjhUkdIXVFYRGHxl56JhAaDmOjtD7PDmmIj2z+3tE6NjWSkyOcMwc3K8vdxNjx100J5KZKh8Jwh2N1sxZaIBp6PKxrACNI8wbpc21t1qb7uttJZJHUNcCKiLMA48XZNHNf9odfMDz5TT5N1KMaaZtvN5+tv8lYKIil5xERB0saF6af/Kl/kctNuihy4Ew/WqJXf7f9q3uJtvBKOuOT+Ur72VoPR8Ip4OcYbm/icC935nO8lUcKjhzLXY2+zAOt3yC2K0+Ov1aOwn/nksSgm8Z1qB3a+P53U03Tw2hpx/24v5XH9VB95bv7FbrlZ8nKxt3MOURj6rGDyYqWsVEWVbowiIgIiICIiAiIgjm3NUY6c24uGX8RAPwuqs3nUUpGH0NMbPqczHW0zFzo73PVfU9jVZG8Enom290tJ8yB8VXG8jF3xYjhc8EZleAHsjF/XcXaN07SFU8C2cCwCGggip6doDY26kDVziBme483OtcqG70pvSqaaMaw05ZJKR7zmuuIx4XJ7j1KSPNb6ECeiFaY2kg3ETXkguAIvwBIB11HNaSuwec0nQviAaSQ7K7MX59Hvce0XCal4p2ddGImuL9vy3ug+62F9NSzVbIHzyFzXdFHYOIcbDLccgb+Ci21W05GNR1bKeSmcDEXxytyvcRdjzyuHN0ur22Qwf0WnEfVwPW3kfL5FUNvkxUTYvLl4QhkXiwXd+ZxHgkU204uvqaoq1Zx4jb+Nr+/PuvQFZXBQzZ4o3fWYx3m0H9VzrzvAIiIPmS9jltextfhfle3JVhi29yto3yQT0kYIcLm8mU2vYtPMEFWivl7A4WIuOo6jyK2JbEq7wjfVTyWFTG+I/Wb+0Z8LOHkVv6jE46kiSF4ewgWcOH/AIPYs7Q7v6Osb68bY38nxBrHDvAFnDvCqrEaCqwKo9VwfE86H3JAOTh7rx/y4W7SqIieEl3kRk0jTyEzCe71h+qs/YRvrD/nuqqsSxqPEMMndHcOY0Oc08WlpDvEWB17FbGwGoYesX/KFonCIsq3RhEWA8EkA8OPYgyi69XXNjGup5Acf/C++mswOfppc/0QcqxJIGglxAA1JJsB3ldPDcQE4L2EGO5a0g3zEGxN/goFvR2RdV1lA6R8ppXytgnibI5rbuuY32GgufVJ/hQbaq3sUXpDKeGVskj3ZfVu5oP8Q05damgN15u3l7PRYa6klpYxH0crgbXu4tLXDMTqT6pXoPA65s9NFI03DmNII15K6osOLaHCvSIHtHtFungbj4hUbtXUSCWkLReaje+VjOb2xvY57B1kWJA5i69AVWfL+yy5tPbvltz4aqhd/UEkclPI7I14c6zoswN7NcCSeYtopFxYRj0GIU7aileHMdxHvMPNrx7rh1LsGtawta8gF5IaCdXEAuOUc7AE+CpDAcPxOj/tEVK6XMGue+knLTKCMzTLDqHnU65OtdnaPaLFK+ekmpcLnikpHSOBcx7mvLw1vrDK0AWB5810ytFpYtnaDHGU0VwQXuB6MDW56+4LzvjG7+WSR8kcoeXuLj0l2uLnG51AIJuexS3C9kMVkqHTYhP0ReQ50ZyyE35BgOWPS3A3W72vrHUlDm6JjmxOaSWucxxzHKSQQRxI5rJiZi/ZqSbNYfIKOnDrZhDEDrcXDAD8QtszDj7xA7lXuD712Mo4y5kbNCPWnGbRx9zJdaTFt+BNxCwHtsT/ADW+S89kYrFdisYvc6hzmkcSC1xab205Lrvxwe60nvP9FSFXvIqn5shazMS4nKHOueOp0HgFo6nHaiQ3fNIfvuA8hotxMHoGXGn/AGW/87V0pcVv7Uo/GB+qoB8zne0Se8kru0ez9RN+7he6/PKQPM6LcTFdralpNg5pPY4ErjxDD2TxujlaHNdxH6jqPaops5u5bI0dPA5jxbVs9x3mw9XzKl9SKXCIc9RI92nqxukdI5x5BjXG57+AUpVExzsOq5oX3yODon/ajePVcPAg+a9E7uR+yiP/AG7/AJWqihBPtDiBc1gjYA0OIFxHGL2zH3nnW3X3BeiNlaHoyA0HK1tgbaclXdU8wkqysIqW1uK4p0fqtIB5nqvw8VwRVXRQ9b3kn9LnyVcY3ijqrHoaYPPRwNdUSNHB0liYw7rsCw+K7m8raB1Jh8j2OtI/LEw8wXcbdoaHFBtMK2gFVUS9H60ULujc/wDxJeLmtPU0WBPW7sUXx3aqXGcSGHUpLYGOPpD2GxLWn1mNI4NvZt+JJ6guacnCMC9X1ZGRDXn00pFz3gu/Kux9H3Z9rKR9U4XkmedTxytOUfEOPigtOhomwxsjjAaxjQ1oAsAALCwUD24ZV4q80VCehp2OHpNU64GZpDuii5uINiSLC4tcWN5pjeIdDF6pAfI5sUd9R0khytuOYGrj2NK0OKNELWU8ZOWNvrHm5x1LndZJJce1xU1VYxd30NGdavGEPxbdzSmGODppZmskbI98ji5zyAQWgk2aDfkP6qObQ4bVYR/asHlfHE3WWAOLox9rI64LevmOPdYK+XsBBBFwRYg8CDxC836lV7vtT0enNGNt/NjYfesMQhzOYA9lhIwGxaesdbTrbuKjH0iIs1PC8cpGHwcx/wDRV1IX4Ji1mk9EXA68HwPPPrtr4tVtbwtnZsTw1opWh7mmMjUC+Uu/2vC9NE7284fJ1aIwva1UTafu7m7zaBkdFTSzvaxhgY1znuDWgtGUEk/w/FdzFt92F0/CczO6oWOd+Y2b8V5wxzBqulDWVbJGtHqszElnWQwglvXwUr3Zbpn4uHSyydFTsdlJAvI82uQwHQDh6xv3FdapvLyJdjm/mllcDFTzaC3rFjb9XAlRjHN7Launlg9FP7VpYD0l7E2ym2XWxAPgrOxLc9hEcduidmAtpO/OT1u1t28FCcI3Mxit/aPz05HqNuQ/M42s4jk297jjoqpzmNuGKvxjAJqQsFQzIXgkC4PA2PDmtjiuxckFIyqzsex5YPVvcZ25mk38lMt6G6g4fB08cr5I2uAyuObKHaXF+HLrWh2Vw6uxGkmp6eWMxsbcxSe1Zn7QZDlNjcOtr1rk19bB7EwV7M0sjw4PyFrcoGou06i+v6KwqTdHQs4sc/8Aicf0VRbJyVRm6Kil6N79T62UHJc8bHUXKs5+53Gagf2ivbY8ummcPINAWTEpmJlIY8Aw+jF8kEVubixp8zquvU7dYZDxnjNuTGukPgQCPitTSfRueTeorQesMjJJ+84/opFhf0fKGM3mdJLbkX2B/CApxZigGPb3pZT0WGRFt9A8tzSH+CMaDxuVz7K7mK3EZOnxRz4mE3/aEmd47Gn2B3+SvbBdlqWibalgji7WtGY97uJ81tFUQqIs0ez+xlNQxiOCMADs4nrP1j2m63gFuCItayiwiCrMYwB0G0DalrLxTwuhc4e7JbMwnqBDGtv2LT788NcKOnkF8rZmud1APaRc9xAH3lcdbRCVuuhHA/8AOS1+0OBMqaV0MrQ5pZlI6xaxt28x2hBWG+RpdhZcw+qJYnHtacwHxc0qe7r6UR4VSgafsmE95aHH5rSYrsq6pwqWmDg57YWsBPMsAyOPVq0X71ut2lWX4fEHtyvYxrHNOha5g6Nwt3sKD62mnzYjhkPIy1E5H+TA5rfzSjyWvrXEyPzcczvmuvjlV/7nw9nVSVLvx5x/8YXexhmWeQfav56rjrcQ+n8Nnx1R6OmiIvM+0rTfTh94oJgNWudGT2OGYX8WnzVg7i8aNRh4DjcxWjP3NG/kLVHd6MQdhcxI9kxOHYelY2/k4+a4Po1VRvWx8h0Tx3nO0/IeS9OnvHyfE63walX7oj8+jufSQp7U9M5o/vXXIH2Da65GYk/DMGY+kIY4QQgGwIvIWZnW4E3eTdWBtxskMSpnQuIFwbE8naFrh3EKqtotnK2gwd8Nb0b2Rvp2xyMJPq9Mz1XAjlyK9dMxb2fMbLAMWaanF5pXBrW1Zu48A1jS35NC2u7SqfXVUtWQRE6zIGnj0cWa7yORc9/5Qozu72TGJNqnSEuifWPkczNZjiHOy9JbVw1vl4K58KwZlO2zOoDQWAA5ADgFuVqbDQ70qITYbK08wf5XW+NlSW4etyYoG30ewjvPAfzL0FtbDmpJB/CfzAfqvMu7abosZhtyke3wF/6Li197Q4ecMx57eDWVOdv+VIczfyPt4FepMJqOkgjd1sb52sfjdef/AKRNDkxKGUf3kDde1j3D5FquXdviXpGGwPHNo87An4kjwQSZERAREQEREBZWFlBhERBr4Kbo5iB7L2kjvB1CxTUghmOUWbJf8XFbEhYLboKf20xE0u1mHyO9h8TIu4SOmiPxcCpttJHae/1mg/p+irj6R1M5k1DUMuCBI3MOTmuY9mvXq4+CndFj0eJ0ENZFxtkkbxLH+809x1HY4LnqRel7ehrx1ov32ddEReR+gRfeYf8ApdR3R/6sa1H0ayfSqvq6GO/fn0/Vdve1VBmHFt9ZJI2gddiXn+ULl+jXS2bVyfWLGD7ozH+cL06W1L4nX+LV+ULuVf79HEYLKRykg/1WqwFAd+Y/6JUfxwf6zF2fNaH6O0v9jmB5vDvi4FW4qX+jrUgxTNHEXv5ghXQg6WNR5qeUfYd8Nf0XlPZU5cYZ2TS/KResq5wEUhPAMcT3ZTdeR9jH58Uiceb5HfkeUFo/SOps0FBN2yt/G2N4/kKku4Oqz4UB9SRw+JWr36s/6JSl3tCWH/SfdY+jlUXo6hv1ZR8v/KC3kREBERAREQEREBERAREQR3eBsoMTw+Wn0zkZ4ifdlbq3XkDq09jivPWxe2E2BVE0FXE/o5PVlhPqva4ezIy+hIHgQePBep1GdtN3lJirAKlhEjRZsrLNkb2X4Ob2FGxNpvCJ4RtLT1bQ6CVrr+7cB47Cw6hbIutxVWbQbhK6me40zo5oxqHZ2wut9przYHuJWh2ew+mbUSMxqokjDGEt6KRswc+9srnRl1uvTqOoXCdH1fVp+JTbeluN6uJmqq4aOnGcs4hut5JLWb4Nt+I9SundrsgcOpGMOhy+t1l7rFzj46DsAVS7rKuibi8r2MBaAOiJv6rSA17gHa5r2uTyJXooFdIptb0eLU15rmqe9X9eQovvOw30jCKxlrkQueO+O0g/lUoXDW0olifG7g9jmHucC0/NW8yh/o6VwFRNFzIDu8WP6geav5eW92NUcOx6OKc5f2klM++gBN2N/OG+a9SII5vGxP0bCqyS9iIHtH8Un7NvxeF5m3dQF+JQgfb/AJHD9Vb/ANInaER0cVI0+tO/O7sZHwv3uI/CoDuYwnNiLSeTGHuzuDh+Vt0FjfSGblwmEdVRGPKORaj6NzvUqh1ub8A2/wAwu39JKqtSUsf1pnu/Ay3+9dP6OTCGTHkXO+AjQXaiIgIiICIiAiIgysIiAiIg1G1m0jMOo5amUZhGBZoNi5xIa1oPK5IUS2M2lrJqcVdY4XqCXQwNaBHFCDo4+85zjzJOg7V8b/ad78HcWC4ZNE59hf1fWbfuzOao5iG8ikhw2nfDIx0gpoo2wj2mSMYGkPb7rQRe54hXRa+4lGHbVRVon9IpoXPp55IXOeGuaQyzmu9Yaeq4X7QVGMa3qUUZ6OlpIqh4vpDAwsH3i038AVrd3mxc1XSH0jPlqJnTPYCWmVpADekdyYTmdbnorbwHYyClaAyNjfssblb483eKubRDFB4nNPKBizKVtOIJhC9jGlmZuUEktsBwfluAOPYr02D2jbVU7QHXs0Fp+sw8PEcCorvZppaO9VEzpaSZoirIeWnqxzt+q61mk9jQVWuwe2Iw6rEYfmge7NE86ZQ73X9QPsnqIuuLXpxFw0VW2WNr2cHAEf0XMg847/dm/RsQbUx3AqRmJAsGyMytNj1kWcrb3W7btxLD2PkcOmhGSYXF7tGkhHU4a3679S2e3eyTMUopKd9g4jNG4+5IB6p7uR7CV5UE9Vhk8sYc+CUB8MgBtdp0c08iDyPcQglO2OIf/wBnGpDm/Yxktzcmwxe0fE38wrA3G4VnM1W4WD5HObys0XYwdwGdVFhuIRNpegjdklqZA2aR9g1kQPAHqPE+PYrdw3belpqJtFhuaeUtF+jByNHD1pDoNOJ7TxKDS746k187nG4pqKJ5B/xJZCAAPJnh3qTbh6Lo6UHm5hefvP0+ACgW1eKelyR0EBDnPc3pnN1azLqQD2WJPcArz2LwAUlO0WsS1ot9VjRZjfL5oJAiIgIiICIiAsrCIMrCyiDCLKIOKppmyscyRocx4LXNcLhwOhBHMKJUe6HC4pulZStzB2YBz5HsB7GOcW+YUyWEGGMA0AAHYLLKyiDiqqVsrHMkaHMe0tc06hzSLEHwXmLedupmwyR0sIMlI5xLXC5MVzoyX5B3A969RL4liDmlrgHNIsQQCCDxBB4hB5l3eb5Z8Mb0MzOngvcDNaSP+Bx4jhofMK18O37YdKLuc+M9TwLj428l0Nrtw1FPnmpnOpjYuLGAPiJGujTq3uBt2LzxW0/RyPZe+Vxbfhexsg9GbU77KRsWSheZpX6AMab3PIHhftVN4rCyYSGa8tdO8FscRzCEDg1x4HTiNbWHDVbjdduwZirXvfO+IN0IY0EuBvcZidOHUVeeye7Wiw0Xp4ryc5JDnkPjwb4AIKSw3cFXzRtkbJAy4BtI6RrgezKx1x26KQUW4Ovd6tTXsbH1RmV/wcGhXqiCFbHbp6TDhcXlkNrvfoTbXgOXYpqiICLKwgIiICIiAiyiD//Z">
            <a:extLst>
              <a:ext uri="{FF2B5EF4-FFF2-40B4-BE49-F238E27FC236}">
                <a16:creationId xmlns:a16="http://schemas.microsoft.com/office/drawing/2014/main" id="{2316F01F-7524-5B49-973C-0B6BFA18DA55}"/>
              </a:ext>
            </a:extLst>
          </p:cNvPr>
          <p:cNvSpPr>
            <a:spLocks noChangeAspect="1" noChangeArrowheads="1"/>
          </p:cNvSpPr>
          <p:nvPr/>
        </p:nvSpPr>
        <p:spPr bwMode="auto">
          <a:xfrm>
            <a:off x="168275" y="-168275"/>
            <a:ext cx="30480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18438" name="AutoShape 16" descr="data:image/jpeg;base64,/9j/4AAQSkZJRgABAQAAAQABAAD/2wCEAAkGBhQQEBQUDxQWFRUUFRQVGBcVFBUUFRUWFhYVFBUXFRYYHCceFxkjGRQUHy8gIycpLC0sFR4xNTAqNSYrLSkBCQoKDgwOGg8PGiwkHh8sKS0sKSw1LCksKiwsLCwpLCksLSwsKikpLC8pLSksNSksKSwsKSksNDUsLCksLCkpLP/AABEIAP0AxwMBIgACEQEDEQH/xAAcAAEAAgIDAQAAAAAAAAAAAAAABgcBBQMECAL/xABIEAABAwIDBAYGBwUHAwUBAAABAAIDBBEFEiEGBzFBE1FhcYGRFCIyQqGxCFJigpKiwSMzcrLRJENTc7PC8CVj4RYmw+LxFf/EABoBAQEBAQEBAQAAAAAAAAAAAAACAQMEBQb/xAArEQEAAQMDAgQFBQAAAAAAAAAAAQIREgMhMQRBIlFhgQVxodHwE2KRscH/2gAMAwEAAhEDEQA/ALxRFhAREQEREBERAWVhZQEREBERAREQEXzJIGgl2gCq/aje0XTGkwqPp6gktNv3cZGhL331tztYdqCyajEGM9o6jkNSug/GXPNom8eF9T5cFC8IwGXSTEJjPKdcg9WnjPUyMWzd7r+Ck4xuGlbd9gTpdxAv2NHE9w1QbylpyNZCXOPkOwBdlaFm0DngFrbX4XDr+WhXbh6d/Ehg7hfyQbNFxxRZRqS7tK5EBERAREQEREBERAREQERYQZRYWUBERARFwVshDDl1J0HeUFcbxNp555RQYf8AvpAS9+uWCI6GRx5OOtv6kLGDYJS4PSE3DQ0XlmfbM89ZPHjwaFuK2kgwyKaaVwzyEyzSHjYaMY3sAs0N/qq5FK/FS6txQmHD4bvihJLc7R77+u/mb2GnEN1R7WVGJvLcNZ0UANnVUzde3oY/ed38Odlyur8Owwl89QHz+9JI7p6g9YAF8g7AAFDpdp6rGJPQ8KZ6PTNAa5wGWzOHrlvsDTRrdT2qdbI7jaanyyVH7Z+hvIPVv9mPh+K6D5wreeZj/YaOqlB4P6ONjT997rWUywutrZdZIhEOova8+Nm28iVu6XDY4wA1o04dndyHgu0g6UUEvvyeTR8yu2xtuZPevpEBERARYWUBERAREQEREBERAREQEREBfLzYEnlqvpfMseYEHgdEFe12zTsUqulrLijgdmbF/jyD3n/YHBo56nnrDtpWT47WehUQyUkL7TSgeoXt91v1svADruTyVu45EXsEEd25gRduhA4aHlz1XLgmBxUUIjha1jWjloOs6/Ek8eJQdPZTYyDDoWxwNGmpPEl3Nzjzd2+VlviVWm1e/WkpiY6Npq5r5RkuIg7h7drv+6DfrUWqNndoMc1qnikp3a9GSYxlPXG0l7vvlBa+Lbd0FJf0irhaR7ucOf8Agbd3wUNxL6QmHxm0TZpu1rAxv5yD8F84FuCoKYZqx76h3PMeij/C0383Fb6LZrC6f9zRQOI5mJrvzPBKy7JmyGy/SSi/u6KV3fK0fJpXUn+kNUu/c4db+J8j/wCVgVhmpA0iZHGOqNjW/EBazF5rRnrcbf1U5JzaXZffwyXMzEI200o1aSXNjc372rXd+hRV/slgrMYx6RkozRASk/wxjo2fGxRUp6aWVhZWtEREBERAREQEREBERAREQEREHVrqqKnY+aZwYxjcz3u4NaFUuIYtXbTufDhx9Gw9riySZxs+UgAkZAc1rEerpx1PJW1ieHMqIZIZRdkrHMcOxwsV502Fx2TZ7GZaWpNoXSdFLroBf9lMPBwPc4oLc2Y2AoMGALGdJPa/SyAOk+5yjHdr2lbmox959gBo8yuzj8WZjXDkfgf/AMC0KiqZc6pl9yzOcbuJPeV8IihAo1ttifQwSO/w43O+8RZvxt5qSqrN7WKWgyA6yyW+6zU/HL5rYbHLZ/Rvw676uoPGzYwe853efq+SKU7g8M6LCw+2sr3P8Llo+DR5ourrCy1lYRGsoiwgyiwiDKIiAiwiDKLC6ddjcEH7+eKP/MkYz5lB3UUNxHe/hcHtVbHnqiDpfi0EfFRmv+kVRNNoIJ5T3NjB7rkn4ILYRVhQb3quot6Ng1U8HmX5G/iMdh5rYf8ArPFz7OCkfxVsX6NQT9Uh9InZG4ir4hwtDNYcv7p58bt8Wqw6PabEHfvcKcz+Grp3fPKtjidD6fSTQVELoxLG5lnOjdYkeqQWOOoNj4IIDuc219PoH0czrz0zBludZIh7BHWW2DT2ZetSRUNu0rXYfjkDZfVImdTSA6WL7xG/c6x8Ff1XFkkc3qJ8uSipzrcSIihDiqpcrHHqB8+SonefWl9UyPlGwebzc/ANV1Y3LZgH1j8B/wACo6sj9LxoM4h1THH91pa0/BpKqldL0nu+w/oMPgj+qxg8Q0X+N0W4whloWd1/MkrCuFxw7iIi1oiIgIiICIiDQ7VbcUmGNaayTIXgljQ1znPy2vlAHaONuKrDHPpItFxQ0pP253WH4GXv+IKVb8tmfS8LdI0XkpT0otzZ7Mo/Cc33FW24Whoqiomiq4I5Jg0SQukGYWbo8Bh9UkXaeHWg6Q2qx7GiW05mLCdRA3oYh2GQW073KQYH9HaeU58RqQy+pbHeR573u0B81aL6+RnqAhgbpZrQ0C3UAFwPqnu4ucfEqckZtdQblMJg9uIynrmlcfg0gfBSShw6gpf3EUEdv8OJgPmBdacosyZmkT8ejHDMfD+q679o/qs8z/RaWywVmUsyltJMfkPANHhddd+LSn3z4WCpLaHebWtrZaeJ0cbWTviDujDiAHlgLi6/LqCmtZu/rr2qcWlJIuRDH0YsftZh8lu7bT3VvvUw91NihmbcdLlna77YPrHvzNv4q+nVYqIaeoHCeGOTxc0E/NUnvJ2FbR07JmzTTOMmRxlcHWBaSLdWoVpbA1fS4HQnm0Pj/A9zbeQCTw2d6W1REUOaP47U2cSeDG38hmKqXdnH0+Lse7l0svjZ1vi4Kwdram1NVPH+HJ8QWj5qKbjaLPWSv+qxrB993/1+KuOFxw9KUrLMaOpo+SLkARW6CIiAiIgIiICIiD5liD2lrhdrgQQeBB0IPgvPO1tO3BcRhqYWhr4ZyCGgN6SIjW4GlywkX7V6FmjLmkBxaeRFiR4HQqiPpA7MysEFU6R0gJMT7tDQ0+1HYDQXAcL/AGQgtPEnNkEc0RuyZjXtPI3AIPiCF0mtvwUV3L7RemYW+leby0huzrMTtW+Rzt/Cp3RU+UXPE/ALnMbucxu+IcP+v5Bfc9TFCPXcxn8RA+epWqxXF3vkMNMbFv7yTjkv7rRzd8vl1qfCY2G5Gd3N7/XcT3ngsubQ2o2kpjwlb36287WXZhqopvYex/cQT/ULWrjlp2u9poPbbUdx4hLsu857aStOJ1To9AaiVw/GTfx4+K9QYh68cEg9+Jv8ocPmqJ223eVMuIv9DhJjeGOzXAYDlAcMzj1j4qX4LgOMNYxs2JmJjGtaGRAPIa0AAZi0DQDtV7WXMxMO5vTo+kwuew1YY3/heAfgSuvuZrc+EOYf7qqePB7Gv+d1s8Ywl/oNS2aqqZ7wS36ST1fYJ9hgA5c7rVblIbYTI761WfhEwLOyY4TZfEz7NJ6gT8F9rq4k+0Tu0W81CED20fagn7WAebmrG4WjsC/68o8m5f1JXDt++2Hy9pYPzhb3ctT5aeDtu7zkcfkAr7L7LkREVugiIgIiICIiAiIgyofvKoBVUklM8tAkgle0nlLEWOiN+Wuh71K6ipEbSXclSm8mafFp444XiKBrZS97iQ3IMpJdbjy081sQIBujxqSkxWJ0bXPDg9kjGi5LMpJ8i1p8FdeM7fxwQySOjlblaSLtHE6N4kcyFVe7eiaMZDMNkL2iGQdJIMrXOAGcgDi3mAexWltjhUkdIXVFYRGHxl56JhAaDmOjtD7PDmmIj2z+3tE6NjWSkyOcMwc3K8vdxNjx100J5KZKh8Jwh2N1sxZaIBp6PKxrACNI8wbpc21t1qb7uttJZJHUNcCKiLMA48XZNHNf9odfMDz5TT5N1KMaaZtvN5+tv8lYKIil5xERB0saF6af/Kl/kctNuihy4Ew/WqJXf7f9q3uJtvBKOuOT+Ur72VoPR8Ip4OcYbm/icC935nO8lUcKjhzLXY2+zAOt3yC2K0+Ov1aOwn/nksSgm8Z1qB3a+P53U03Tw2hpx/24v5XH9VB95bv7FbrlZ8nKxt3MOURj6rGDyYqWsVEWVbowiIgIiICIiAiIgjm3NUY6c24uGX8RAPwuqs3nUUpGH0NMbPqczHW0zFzo73PVfU9jVZG8Enom290tJ8yB8VXG8jF3xYjhc8EZleAHsjF/XcXaN07SFU8C2cCwCGggip6doDY26kDVziBme483OtcqG70pvSqaaMaw05ZJKR7zmuuIx4XJ7j1KSPNb6ECeiFaY2kg3ETXkguAIvwBIB11HNaSuwec0nQviAaSQ7K7MX59Hvce0XCal4p2ddGImuL9vy3ug+62F9NSzVbIHzyFzXdFHYOIcbDLccgb+Ci21W05GNR1bKeSmcDEXxytyvcRdjzyuHN0ur22Qwf0WnEfVwPW3kfL5FUNvkxUTYvLl4QhkXiwXd+ZxHgkU204uvqaoq1Zx4jb+Nr+/PuvQFZXBQzZ4o3fWYx3m0H9VzrzvAIiIPmS9jltextfhfle3JVhi29yto3yQT0kYIcLm8mU2vYtPMEFWivl7A4WIuOo6jyK2JbEq7wjfVTyWFTG+I/Wb+0Z8LOHkVv6jE46kiSF4ewgWcOH/AIPYs7Q7v6Osb68bY38nxBrHDvAFnDvCqrEaCqwKo9VwfE86H3JAOTh7rx/y4W7SqIieEl3kRk0jTyEzCe71h+qs/YRvrD/nuqqsSxqPEMMndHcOY0Oc08WlpDvEWB17FbGwGoYesX/KFonCIsq3RhEWA8EkA8OPYgyi69XXNjGup5Acf/C++mswOfppc/0QcqxJIGglxAA1JJsB3ldPDcQE4L2EGO5a0g3zEGxN/goFvR2RdV1lA6R8ppXytgnibI5rbuuY32GgufVJ/hQbaq3sUXpDKeGVskj3ZfVu5oP8Q05damgN15u3l7PRYa6klpYxH0crgbXu4tLXDMTqT6pXoPA65s9NFI03DmNII15K6osOLaHCvSIHtHtFungbj4hUbtXUSCWkLReaje+VjOb2xvY57B1kWJA5i69AVWfL+yy5tPbvltz4aqhd/UEkclPI7I14c6zoswN7NcCSeYtopFxYRj0GIU7aileHMdxHvMPNrx7rh1LsGtawta8gF5IaCdXEAuOUc7AE+CpDAcPxOj/tEVK6XMGue+knLTKCMzTLDqHnU65OtdnaPaLFK+ekmpcLnikpHSOBcx7mvLw1vrDK0AWB5810ytFpYtnaDHGU0VwQXuB6MDW56+4LzvjG7+WSR8kcoeXuLj0l2uLnG51AIJuexS3C9kMVkqHTYhP0ReQ50ZyyE35BgOWPS3A3W72vrHUlDm6JjmxOaSWucxxzHKSQQRxI5rJiZi/ZqSbNYfIKOnDrZhDEDrcXDAD8QtszDj7xA7lXuD712Mo4y5kbNCPWnGbRx9zJdaTFt+BNxCwHtsT/ADW+S89kYrFdisYvc6hzmkcSC1xab205Lrvxwe60nvP9FSFXvIqn5shazMS4nKHOueOp0HgFo6nHaiQ3fNIfvuA8hotxMHoGXGn/AGW/87V0pcVv7Uo/GB+qoB8zne0Se8kru0ez9RN+7he6/PKQPM6LcTFdralpNg5pPY4ErjxDD2TxujlaHNdxH6jqPaops5u5bI0dPA5jxbVs9x3mw9XzKl9SKXCIc9RI92nqxukdI5x5BjXG57+AUpVExzsOq5oX3yODon/ajePVcPAg+a9E7uR+yiP/AG7/AJWqihBPtDiBc1gjYA0OIFxHGL2zH3nnW3X3BeiNlaHoyA0HK1tgbaclXdU8wkqysIqW1uK4p0fqtIB5nqvw8VwRVXRQ9b3kn9LnyVcY3ijqrHoaYPPRwNdUSNHB0liYw7rsCw+K7m8raB1Jh8j2OtI/LEw8wXcbdoaHFBtMK2gFVUS9H60ULujc/wDxJeLmtPU0WBPW7sUXx3aqXGcSGHUpLYGOPpD2GxLWn1mNI4NvZt+JJ6guacnCMC9X1ZGRDXn00pFz3gu/Kux9H3Z9rKR9U4XkmedTxytOUfEOPigtOhomwxsjjAaxjQ1oAsAALCwUD24ZV4q80VCehp2OHpNU64GZpDuii5uINiSLC4tcWN5pjeIdDF6pAfI5sUd9R0khytuOYGrj2NK0OKNELWU8ZOWNvrHm5x1LndZJJce1xU1VYxd30NGdavGEPxbdzSmGODppZmskbI98ji5zyAQWgk2aDfkP6qObQ4bVYR/asHlfHE3WWAOLox9rI64LevmOPdYK+XsBBBFwRYg8CDxC836lV7vtT0enNGNt/NjYfesMQhzOYA9lhIwGxaesdbTrbuKjH0iIs1PC8cpGHwcx/wDRV1IX4Ji1mk9EXA68HwPPPrtr4tVtbwtnZsTw1opWh7mmMjUC+Uu/2vC9NE7284fJ1aIwva1UTafu7m7zaBkdFTSzvaxhgY1znuDWgtGUEk/w/FdzFt92F0/CczO6oWOd+Y2b8V5wxzBqulDWVbJGtHqszElnWQwglvXwUr3Zbpn4uHSyydFTsdlJAvI82uQwHQDh6xv3FdapvLyJdjm/mllcDFTzaC3rFjb9XAlRjHN7Launlg9FP7VpYD0l7E2ym2XWxAPgrOxLc9hEcduidmAtpO/OT1u1t28FCcI3Mxit/aPz05HqNuQ/M42s4jk297jjoqpzmNuGKvxjAJqQsFQzIXgkC4PA2PDmtjiuxckFIyqzsex5YPVvcZ25mk38lMt6G6g4fB08cr5I2uAyuObKHaXF+HLrWh2Vw6uxGkmp6eWMxsbcxSe1Zn7QZDlNjcOtr1rk19bB7EwV7M0sjw4PyFrcoGou06i+v6KwqTdHQs4sc/8Aicf0VRbJyVRm6Kil6N79T62UHJc8bHUXKs5+53Gagf2ivbY8ummcPINAWTEpmJlIY8Aw+jF8kEVubixp8zquvU7dYZDxnjNuTGukPgQCPitTSfRueTeorQesMjJJ+84/opFhf0fKGM3mdJLbkX2B/CApxZigGPb3pZT0WGRFt9A8tzSH+CMaDxuVz7K7mK3EZOnxRz4mE3/aEmd47Gn2B3+SvbBdlqWibalgji7WtGY97uJ81tFUQqIs0ez+xlNQxiOCMADs4nrP1j2m63gFuCItayiwiCrMYwB0G0DalrLxTwuhc4e7JbMwnqBDGtv2LT788NcKOnkF8rZmud1APaRc9xAH3lcdbRCVuuhHA/8AOS1+0OBMqaV0MrQ5pZlI6xaxt28x2hBWG+RpdhZcw+qJYnHtacwHxc0qe7r6UR4VSgafsmE95aHH5rSYrsq6pwqWmDg57YWsBPMsAyOPVq0X71ut2lWX4fEHtyvYxrHNOha5g6Nwt3sKD62mnzYjhkPIy1E5H+TA5rfzSjyWvrXEyPzcczvmuvjlV/7nw9nVSVLvx5x/8YXexhmWeQfav56rjrcQ+n8Nnx1R6OmiIvM+0rTfTh94oJgNWudGT2OGYX8WnzVg7i8aNRh4DjcxWjP3NG/kLVHd6MQdhcxI9kxOHYelY2/k4+a4Po1VRvWx8h0Tx3nO0/IeS9OnvHyfE63walX7oj8+jufSQp7U9M5o/vXXIH2Da65GYk/DMGY+kIY4QQgGwIvIWZnW4E3eTdWBtxskMSpnQuIFwbE8naFrh3EKqtotnK2gwd8Nb0b2Rvp2xyMJPq9Mz1XAjlyK9dMxb2fMbLAMWaanF5pXBrW1Zu48A1jS35NC2u7SqfXVUtWQRE6zIGnj0cWa7yORc9/5Qozu72TGJNqnSEuifWPkczNZjiHOy9JbVw1vl4K58KwZlO2zOoDQWAA5ADgFuVqbDQ70qITYbK08wf5XW+NlSW4etyYoG30ewjvPAfzL0FtbDmpJB/CfzAfqvMu7abosZhtyke3wF/6Li197Q4ecMx57eDWVOdv+VIczfyPt4FepMJqOkgjd1sb52sfjdef/AKRNDkxKGUf3kDde1j3D5FquXdviXpGGwPHNo87An4kjwQSZERAREQEREBZWFlBhERBr4Kbo5iB7L2kjvB1CxTUghmOUWbJf8XFbEhYLboKf20xE0u1mHyO9h8TIu4SOmiPxcCpttJHae/1mg/p+irj6R1M5k1DUMuCBI3MOTmuY9mvXq4+CndFj0eJ0ENZFxtkkbxLH+809x1HY4LnqRel7ehrx1ov32ddEReR+gRfeYf8ApdR3R/6sa1H0ayfSqvq6GO/fn0/Vdve1VBmHFt9ZJI2gddiXn+ULl+jXS2bVyfWLGD7ozH+cL06W1L4nX+LV+ULuVf79HEYLKRykg/1WqwFAd+Y/6JUfxwf6zF2fNaH6O0v9jmB5vDvi4FW4qX+jrUgxTNHEXv5ghXQg6WNR5qeUfYd8Nf0XlPZU5cYZ2TS/KResq5wEUhPAMcT3ZTdeR9jH58Uiceb5HfkeUFo/SOps0FBN2yt/G2N4/kKku4Oqz4UB9SRw+JWr36s/6JSl3tCWH/SfdY+jlUXo6hv1ZR8v/KC3kREBERAREQEREBERAREQR3eBsoMTw+Wn0zkZ4ifdlbq3XkDq09jivPWxe2E2BVE0FXE/o5PVlhPqva4ezIy+hIHgQePBep1GdtN3lJirAKlhEjRZsrLNkb2X4Ob2FGxNpvCJ4RtLT1bQ6CVrr+7cB47Cw6hbIutxVWbQbhK6me40zo5oxqHZ2wut9przYHuJWh2ew+mbUSMxqokjDGEt6KRswc+9srnRl1uvTqOoXCdH1fVp+JTbeluN6uJmqq4aOnGcs4hut5JLWb4Nt+I9SundrsgcOpGMOhy+t1l7rFzj46DsAVS7rKuibi8r2MBaAOiJv6rSA17gHa5r2uTyJXooFdIptb0eLU15rmqe9X9eQovvOw30jCKxlrkQueO+O0g/lUoXDW0olifG7g9jmHucC0/NW8yh/o6VwFRNFzIDu8WP6geav5eW92NUcOx6OKc5f2klM++gBN2N/OG+a9SII5vGxP0bCqyS9iIHtH8Un7NvxeF5m3dQF+JQgfb/AJHD9Vb/ANInaER0cVI0+tO/O7sZHwv3uI/CoDuYwnNiLSeTGHuzuDh+Vt0FjfSGblwmEdVRGPKORaj6NzvUqh1ub8A2/wAwu39JKqtSUsf1pnu/Ay3+9dP6OTCGTHkXO+AjQXaiIgIiICIiAiIgysIiAiIg1G1m0jMOo5amUZhGBZoNi5xIa1oPK5IUS2M2lrJqcVdY4XqCXQwNaBHFCDo4+85zjzJOg7V8b/ad78HcWC4ZNE59hf1fWbfuzOao5iG8ikhw2nfDIx0gpoo2wj2mSMYGkPb7rQRe54hXRa+4lGHbVRVon9IpoXPp55IXOeGuaQyzmu9Yaeq4X7QVGMa3qUUZ6OlpIqh4vpDAwsH3i038AVrd3mxc1XSH0jPlqJnTPYCWmVpADekdyYTmdbnorbwHYyClaAyNjfssblb483eKubRDFB4nNPKBizKVtOIJhC9jGlmZuUEktsBwfluAOPYr02D2jbVU7QHXs0Fp+sw8PEcCorvZppaO9VEzpaSZoirIeWnqxzt+q61mk9jQVWuwe2Iw6rEYfmge7NE86ZQ73X9QPsnqIuuLXpxFw0VW2WNr2cHAEf0XMg847/dm/RsQbUx3AqRmJAsGyMytNj1kWcrb3W7btxLD2PkcOmhGSYXF7tGkhHU4a3679S2e3eyTMUopKd9g4jNG4+5IB6p7uR7CV5UE9Vhk8sYc+CUB8MgBtdp0c08iDyPcQglO2OIf/wBnGpDm/Yxktzcmwxe0fE38wrA3G4VnM1W4WD5HObys0XYwdwGdVFhuIRNpegjdklqZA2aR9g1kQPAHqPE+PYrdw3belpqJtFhuaeUtF+jByNHD1pDoNOJ7TxKDS746k187nG4pqKJ5B/xJZCAAPJnh3qTbh6Lo6UHm5hefvP0+ACgW1eKelyR0EBDnPc3pnN1azLqQD2WJPcArz2LwAUlO0WsS1ot9VjRZjfL5oJAiIgIiICIiAsrCIMrCyiDCLKIOKppmyscyRocx4LXNcLhwOhBHMKJUe6HC4pulZStzB2YBz5HsB7GOcW+YUyWEGGMA0AAHYLLKyiDiqqVsrHMkaHMe0tc06hzSLEHwXmLedupmwyR0sIMlI5xLXC5MVzoyX5B3A969RL4liDmlrgHNIsQQCCDxBB4hB5l3eb5Z8Mb0MzOngvcDNaSP+Bx4jhofMK18O37YdKLuc+M9TwLj428l0Nrtw1FPnmpnOpjYuLGAPiJGujTq3uBt2LzxW0/RyPZe+Vxbfhexsg9GbU77KRsWSheZpX6AMab3PIHhftVN4rCyYSGa8tdO8FscRzCEDg1x4HTiNbWHDVbjdduwZirXvfO+IN0IY0EuBvcZidOHUVeeye7Wiw0Xp4ryc5JDnkPjwb4AIKSw3cFXzRtkbJAy4BtI6RrgezKx1x26KQUW4Ovd6tTXsbH1RmV/wcGhXqiCFbHbp6TDhcXlkNrvfoTbXgOXYpqiICLKwgIiICIiAiyiD//Z">
            <a:extLst>
              <a:ext uri="{FF2B5EF4-FFF2-40B4-BE49-F238E27FC236}">
                <a16:creationId xmlns:a16="http://schemas.microsoft.com/office/drawing/2014/main" id="{43ECE998-98D9-CA48-A3FC-333EDD3ACBBA}"/>
              </a:ext>
            </a:extLst>
          </p:cNvPr>
          <p:cNvSpPr>
            <a:spLocks noChangeAspect="1" noChangeArrowheads="1"/>
          </p:cNvSpPr>
          <p:nvPr/>
        </p:nvSpPr>
        <p:spPr bwMode="auto">
          <a:xfrm>
            <a:off x="168275" y="-168275"/>
            <a:ext cx="30480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18439" name="AutoShape 18" descr="data:image/jpeg;base64,/9j/4AAQSkZJRgABAQAAAQABAAD/2wCEAAkGBhQQEBQUDxQWFRUUFRQVGBcVFBUUFRUWFhYVFBUXFRYYHCceFxkjGRQUHy8gIycpLC0sFR4xNTAqNSYrLSkBCQoKDgwOGg8PGiwkHh8sKS0sKSw1LCksKiwsLCwpLCksLSwsKikpLC8pLSksNSksKSwsKSksNDUsLCksLCkpLP/AABEIAP0AxwMBIgACEQEDEQH/xAAcAAEAAgIDAQAAAAAAAAAAAAAABgcBBQMECAL/xABIEAABAwIDBAYGBwUHAwUBAAABAAIDBBEFEiEGBzFBE1FhcYGRFCIyQqGxCFJigpKiwSMzcrLRJENTc7PC8CVj4RYmw+LxFf/EABoBAQEBAQEBAQAAAAAAAAAAAAACAQMEBQb/xAArEQEAAQMDAgQFBQAAAAAAAAAAAQIREgMhMQRBIlFhgQVxodHwE2KRscH/2gAMAwEAAhEDEQA/ALxRFhAREQEREBERAWVhZQEREBERAREQEXzJIGgl2gCq/aje0XTGkwqPp6gktNv3cZGhL331tztYdqCyajEGM9o6jkNSug/GXPNom8eF9T5cFC8IwGXSTEJjPKdcg9WnjPUyMWzd7r+Ck4xuGlbd9gTpdxAv2NHE9w1QbylpyNZCXOPkOwBdlaFm0DngFrbX4XDr+WhXbh6d/Ehg7hfyQbNFxxRZRqS7tK5EBERAREQEREBERAREQERYQZRYWUBERARFwVshDDl1J0HeUFcbxNp555RQYf8AvpAS9+uWCI6GRx5OOtv6kLGDYJS4PSE3DQ0XlmfbM89ZPHjwaFuK2kgwyKaaVwzyEyzSHjYaMY3sAs0N/qq5FK/FS6txQmHD4bvihJLc7R77+u/mb2GnEN1R7WVGJvLcNZ0UANnVUzde3oY/ed38Odlyur8Owwl89QHz+9JI7p6g9YAF8g7AAFDpdp6rGJPQ8KZ6PTNAa5wGWzOHrlvsDTRrdT2qdbI7jaanyyVH7Z+hvIPVv9mPh+K6D5wreeZj/YaOqlB4P6ONjT997rWUywutrZdZIhEOova8+Nm28iVu6XDY4wA1o04dndyHgu0g6UUEvvyeTR8yu2xtuZPevpEBERARYWUBERAREQEREBERAREQEREBfLzYEnlqvpfMseYEHgdEFe12zTsUqulrLijgdmbF/jyD3n/YHBo56nnrDtpWT47WehUQyUkL7TSgeoXt91v1svADruTyVu45EXsEEd25gRduhA4aHlz1XLgmBxUUIjha1jWjloOs6/Ek8eJQdPZTYyDDoWxwNGmpPEl3Nzjzd2+VlviVWm1e/WkpiY6Npq5r5RkuIg7h7drv+6DfrUWqNndoMc1qnikp3a9GSYxlPXG0l7vvlBa+Lbd0FJf0irhaR7ucOf8Agbd3wUNxL6QmHxm0TZpu1rAxv5yD8F84FuCoKYZqx76h3PMeij/C0383Fb6LZrC6f9zRQOI5mJrvzPBKy7JmyGy/SSi/u6KV3fK0fJpXUn+kNUu/c4db+J8j/wCVgVhmpA0iZHGOqNjW/EBazF5rRnrcbf1U5JzaXZffwyXMzEI200o1aSXNjc372rXd+hRV/slgrMYx6RkozRASk/wxjo2fGxRUp6aWVhZWtEREBERAREQEREBERAREQEREHVrqqKnY+aZwYxjcz3u4NaFUuIYtXbTufDhx9Gw9riySZxs+UgAkZAc1rEerpx1PJW1ieHMqIZIZRdkrHMcOxwsV502Fx2TZ7GZaWpNoXSdFLroBf9lMPBwPc4oLc2Y2AoMGALGdJPa/SyAOk+5yjHdr2lbmox959gBo8yuzj8WZjXDkfgf/AMC0KiqZc6pl9yzOcbuJPeV8IihAo1ttifQwSO/w43O+8RZvxt5qSqrN7WKWgyA6yyW+6zU/HL5rYbHLZ/Rvw676uoPGzYwe853efq+SKU7g8M6LCw+2sr3P8Llo+DR5ourrCy1lYRGsoiwgyiwiDKIiAiwiDKLC6ddjcEH7+eKP/MkYz5lB3UUNxHe/hcHtVbHnqiDpfi0EfFRmv+kVRNNoIJ5T3NjB7rkn4ILYRVhQb3quot6Ng1U8HmX5G/iMdh5rYf8ArPFz7OCkfxVsX6NQT9Uh9InZG4ir4hwtDNYcv7p58bt8Wqw6PabEHfvcKcz+Grp3fPKtjidD6fSTQVELoxLG5lnOjdYkeqQWOOoNj4IIDuc219PoH0czrz0zBludZIh7BHWW2DT2ZetSRUNu0rXYfjkDZfVImdTSA6WL7xG/c6x8Ff1XFkkc3qJ8uSipzrcSIihDiqpcrHHqB8+SonefWl9UyPlGwebzc/ANV1Y3LZgH1j8B/wACo6sj9LxoM4h1THH91pa0/BpKqldL0nu+w/oMPgj+qxg8Q0X+N0W4whloWd1/MkrCuFxw7iIi1oiIgIiICIiDQ7VbcUmGNaayTIXgljQ1znPy2vlAHaONuKrDHPpItFxQ0pP253WH4GXv+IKVb8tmfS8LdI0XkpT0otzZ7Mo/Cc33FW24Whoqiomiq4I5Jg0SQukGYWbo8Bh9UkXaeHWg6Q2qx7GiW05mLCdRA3oYh2GQW073KQYH9HaeU58RqQy+pbHeR573u0B81aL6+RnqAhgbpZrQ0C3UAFwPqnu4ucfEqckZtdQblMJg9uIynrmlcfg0gfBSShw6gpf3EUEdv8OJgPmBdacosyZmkT8ejHDMfD+q679o/qs8z/RaWywVmUsyltJMfkPANHhddd+LSn3z4WCpLaHebWtrZaeJ0cbWTviDujDiAHlgLi6/LqCmtZu/rr2qcWlJIuRDH0YsftZh8lu7bT3VvvUw91NihmbcdLlna77YPrHvzNv4q+nVYqIaeoHCeGOTxc0E/NUnvJ2FbR07JmzTTOMmRxlcHWBaSLdWoVpbA1fS4HQnm0Pj/A9zbeQCTw2d6W1REUOaP47U2cSeDG38hmKqXdnH0+Lse7l0svjZ1vi4Kwdram1NVPH+HJ8QWj5qKbjaLPWSv+qxrB993/1+KuOFxw9KUrLMaOpo+SLkARW6CIiAiIgIiICIiD5liD2lrhdrgQQeBB0IPgvPO1tO3BcRhqYWhr4ZyCGgN6SIjW4GlywkX7V6FmjLmkBxaeRFiR4HQqiPpA7MysEFU6R0gJMT7tDQ0+1HYDQXAcL/AGQgtPEnNkEc0RuyZjXtPI3AIPiCF0mtvwUV3L7RemYW+leby0huzrMTtW+Rzt/Cp3RU+UXPE/ALnMbucxu+IcP+v5Bfc9TFCPXcxn8RA+epWqxXF3vkMNMbFv7yTjkv7rRzd8vl1qfCY2G5Gd3N7/XcT3ngsubQ2o2kpjwlb36287WXZhqopvYex/cQT/ULWrjlp2u9poPbbUdx4hLsu857aStOJ1To9AaiVw/GTfx4+K9QYh68cEg9+Jv8ocPmqJ223eVMuIv9DhJjeGOzXAYDlAcMzj1j4qX4LgOMNYxs2JmJjGtaGRAPIa0AAZi0DQDtV7WXMxMO5vTo+kwuew1YY3/heAfgSuvuZrc+EOYf7qqePB7Gv+d1s8Ywl/oNS2aqqZ7wS36ST1fYJ9hgA5c7rVblIbYTI761WfhEwLOyY4TZfEz7NJ6gT8F9rq4k+0Tu0W81CED20fagn7WAebmrG4WjsC/68o8m5f1JXDt++2Hy9pYPzhb3ctT5aeDtu7zkcfkAr7L7LkREVugiIgIiICIiAiIgyofvKoBVUklM8tAkgle0nlLEWOiN+Wuh71K6ipEbSXclSm8mafFp444XiKBrZS97iQ3IMpJdbjy081sQIBujxqSkxWJ0bXPDg9kjGi5LMpJ8i1p8FdeM7fxwQySOjlblaSLtHE6N4kcyFVe7eiaMZDMNkL2iGQdJIMrXOAGcgDi3mAexWltjhUkdIXVFYRGHxl56JhAaDmOjtD7PDmmIj2z+3tE6NjWSkyOcMwc3K8vdxNjx100J5KZKh8Jwh2N1sxZaIBp6PKxrACNI8wbpc21t1qb7uttJZJHUNcCKiLMA48XZNHNf9odfMDz5TT5N1KMaaZtvN5+tv8lYKIil5xERB0saF6af/Kl/kctNuihy4Ew/WqJXf7f9q3uJtvBKOuOT+Ur72VoPR8Ip4OcYbm/icC935nO8lUcKjhzLXY2+zAOt3yC2K0+Ov1aOwn/nksSgm8Z1qB3a+P53U03Tw2hpx/24v5XH9VB95bv7FbrlZ8nKxt3MOURj6rGDyYqWsVEWVbowiIgIiICIiAiIgjm3NUY6c24uGX8RAPwuqs3nUUpGH0NMbPqczHW0zFzo73PVfU9jVZG8Enom290tJ8yB8VXG8jF3xYjhc8EZleAHsjF/XcXaN07SFU8C2cCwCGggip6doDY26kDVziBme483OtcqG70pvSqaaMaw05ZJKR7zmuuIx4XJ7j1KSPNb6ECeiFaY2kg3ETXkguAIvwBIB11HNaSuwec0nQviAaSQ7K7MX59Hvce0XCal4p2ddGImuL9vy3ug+62F9NSzVbIHzyFzXdFHYOIcbDLccgb+Ci21W05GNR1bKeSmcDEXxytyvcRdjzyuHN0ur22Qwf0WnEfVwPW3kfL5FUNvkxUTYvLl4QhkXiwXd+ZxHgkU204uvqaoq1Zx4jb+Nr+/PuvQFZXBQzZ4o3fWYx3m0H9VzrzvAIiIPmS9jltextfhfle3JVhi29yto3yQT0kYIcLm8mU2vYtPMEFWivl7A4WIuOo6jyK2JbEq7wjfVTyWFTG+I/Wb+0Z8LOHkVv6jE46kiSF4ewgWcOH/AIPYs7Q7v6Osb68bY38nxBrHDvAFnDvCqrEaCqwKo9VwfE86H3JAOTh7rx/y4W7SqIieEl3kRk0jTyEzCe71h+qs/YRvrD/nuqqsSxqPEMMndHcOY0Oc08WlpDvEWB17FbGwGoYesX/KFonCIsq3RhEWA8EkA8OPYgyi69XXNjGup5Acf/C++mswOfppc/0QcqxJIGglxAA1JJsB3ldPDcQE4L2EGO5a0g3zEGxN/goFvR2RdV1lA6R8ppXytgnibI5rbuuY32GgufVJ/hQbaq3sUXpDKeGVskj3ZfVu5oP8Q05damgN15u3l7PRYa6klpYxH0crgbXu4tLXDMTqT6pXoPA65s9NFI03DmNII15K6osOLaHCvSIHtHtFungbj4hUbtXUSCWkLReaje+VjOb2xvY57B1kWJA5i69AVWfL+yy5tPbvltz4aqhd/UEkclPI7I14c6zoswN7NcCSeYtopFxYRj0GIU7aileHMdxHvMPNrx7rh1LsGtawta8gF5IaCdXEAuOUc7AE+CpDAcPxOj/tEVK6XMGue+knLTKCMzTLDqHnU65OtdnaPaLFK+ekmpcLnikpHSOBcx7mvLw1vrDK0AWB5810ytFpYtnaDHGU0VwQXuB6MDW56+4LzvjG7+WSR8kcoeXuLj0l2uLnG51AIJuexS3C9kMVkqHTYhP0ReQ50ZyyE35BgOWPS3A3W72vrHUlDm6JjmxOaSWucxxzHKSQQRxI5rJiZi/ZqSbNYfIKOnDrZhDEDrcXDAD8QtszDj7xA7lXuD712Mo4y5kbNCPWnGbRx9zJdaTFt+BNxCwHtsT/ADW+S89kYrFdisYvc6hzmkcSC1xab205Lrvxwe60nvP9FSFXvIqn5shazMS4nKHOueOp0HgFo6nHaiQ3fNIfvuA8hotxMHoGXGn/AGW/87V0pcVv7Uo/GB+qoB8zne0Se8kru0ez9RN+7he6/PKQPM6LcTFdralpNg5pPY4ErjxDD2TxujlaHNdxH6jqPaops5u5bI0dPA5jxbVs9x3mw9XzKl9SKXCIc9RI92nqxukdI5x5BjXG57+AUpVExzsOq5oX3yODon/ajePVcPAg+a9E7uR+yiP/AG7/AJWqihBPtDiBc1gjYA0OIFxHGL2zH3nnW3X3BeiNlaHoyA0HK1tgbaclXdU8wkqysIqW1uK4p0fqtIB5nqvw8VwRVXRQ9b3kn9LnyVcY3ijqrHoaYPPRwNdUSNHB0liYw7rsCw+K7m8raB1Jh8j2OtI/LEw8wXcbdoaHFBtMK2gFVUS9H60ULujc/wDxJeLmtPU0WBPW7sUXx3aqXGcSGHUpLYGOPpD2GxLWn1mNI4NvZt+JJ6guacnCMC9X1ZGRDXn00pFz3gu/Kux9H3Z9rKR9U4XkmedTxytOUfEOPigtOhomwxsjjAaxjQ1oAsAALCwUD24ZV4q80VCehp2OHpNU64GZpDuii5uINiSLC4tcWN5pjeIdDF6pAfI5sUd9R0khytuOYGrj2NK0OKNELWU8ZOWNvrHm5x1LndZJJce1xU1VYxd30NGdavGEPxbdzSmGODppZmskbI98ji5zyAQWgk2aDfkP6qObQ4bVYR/asHlfHE3WWAOLox9rI64LevmOPdYK+XsBBBFwRYg8CDxC836lV7vtT0enNGNt/NjYfesMQhzOYA9lhIwGxaesdbTrbuKjH0iIs1PC8cpGHwcx/wDRV1IX4Ji1mk9EXA68HwPPPrtr4tVtbwtnZsTw1opWh7mmMjUC+Uu/2vC9NE7284fJ1aIwva1UTafu7m7zaBkdFTSzvaxhgY1znuDWgtGUEk/w/FdzFt92F0/CczO6oWOd+Y2b8V5wxzBqulDWVbJGtHqszElnWQwglvXwUr3Zbpn4uHSyydFTsdlJAvI82uQwHQDh6xv3FdapvLyJdjm/mllcDFTzaC3rFjb9XAlRjHN7Launlg9FP7VpYD0l7E2ym2XWxAPgrOxLc9hEcduidmAtpO/OT1u1t28FCcI3Mxit/aPz05HqNuQ/M42s4jk297jjoqpzmNuGKvxjAJqQsFQzIXgkC4PA2PDmtjiuxckFIyqzsex5YPVvcZ25mk38lMt6G6g4fB08cr5I2uAyuObKHaXF+HLrWh2Vw6uxGkmp6eWMxsbcxSe1Zn7QZDlNjcOtr1rk19bB7EwV7M0sjw4PyFrcoGou06i+v6KwqTdHQs4sc/8Aicf0VRbJyVRm6Kil6N79T62UHJc8bHUXKs5+53Gagf2ivbY8ummcPINAWTEpmJlIY8Aw+jF8kEVubixp8zquvU7dYZDxnjNuTGukPgQCPitTSfRueTeorQesMjJJ+84/opFhf0fKGM3mdJLbkX2B/CApxZigGPb3pZT0WGRFt9A8tzSH+CMaDxuVz7K7mK3EZOnxRz4mE3/aEmd47Gn2B3+SvbBdlqWibalgji7WtGY97uJ81tFUQqIs0ez+xlNQxiOCMADs4nrP1j2m63gFuCItayiwiCrMYwB0G0DalrLxTwuhc4e7JbMwnqBDGtv2LT788NcKOnkF8rZmud1APaRc9xAH3lcdbRCVuuhHA/8AOS1+0OBMqaV0MrQ5pZlI6xaxt28x2hBWG+RpdhZcw+qJYnHtacwHxc0qe7r6UR4VSgafsmE95aHH5rSYrsq6pwqWmDg57YWsBPMsAyOPVq0X71ut2lWX4fEHtyvYxrHNOha5g6Nwt3sKD62mnzYjhkPIy1E5H+TA5rfzSjyWvrXEyPzcczvmuvjlV/7nw9nVSVLvx5x/8YXexhmWeQfav56rjrcQ+n8Nnx1R6OmiIvM+0rTfTh94oJgNWudGT2OGYX8WnzVg7i8aNRh4DjcxWjP3NG/kLVHd6MQdhcxI9kxOHYelY2/k4+a4Po1VRvWx8h0Tx3nO0/IeS9OnvHyfE63walX7oj8+jufSQp7U9M5o/vXXIH2Da65GYk/DMGY+kIY4QQgGwIvIWZnW4E3eTdWBtxskMSpnQuIFwbE8naFrh3EKqtotnK2gwd8Nb0b2Rvp2xyMJPq9Mz1XAjlyK9dMxb2fMbLAMWaanF5pXBrW1Zu48A1jS35NC2u7SqfXVUtWQRE6zIGnj0cWa7yORc9/5Qozu72TGJNqnSEuifWPkczNZjiHOy9JbVw1vl4K58KwZlO2zOoDQWAA5ADgFuVqbDQ70qITYbK08wf5XW+NlSW4etyYoG30ewjvPAfzL0FtbDmpJB/CfzAfqvMu7abosZhtyke3wF/6Li197Q4ecMx57eDWVOdv+VIczfyPt4FepMJqOkgjd1sb52sfjdef/AKRNDkxKGUf3kDde1j3D5FquXdviXpGGwPHNo87An4kjwQSZERAREQEREBZWFlBhERBr4Kbo5iB7L2kjvB1CxTUghmOUWbJf8XFbEhYLboKf20xE0u1mHyO9h8TIu4SOmiPxcCpttJHae/1mg/p+irj6R1M5k1DUMuCBI3MOTmuY9mvXq4+CndFj0eJ0ENZFxtkkbxLH+809x1HY4LnqRel7ehrx1ov32ddEReR+gRfeYf8ApdR3R/6sa1H0ayfSqvq6GO/fn0/Vdve1VBmHFt9ZJI2gddiXn+ULl+jXS2bVyfWLGD7ozH+cL06W1L4nX+LV+ULuVf79HEYLKRykg/1WqwFAd+Y/6JUfxwf6zF2fNaH6O0v9jmB5vDvi4FW4qX+jrUgxTNHEXv5ghXQg6WNR5qeUfYd8Nf0XlPZU5cYZ2TS/KResq5wEUhPAMcT3ZTdeR9jH58Uiceb5HfkeUFo/SOps0FBN2yt/G2N4/kKku4Oqz4UB9SRw+JWr36s/6JSl3tCWH/SfdY+jlUXo6hv1ZR8v/KC3kREBERAREQEREBERAREQR3eBsoMTw+Wn0zkZ4ifdlbq3XkDq09jivPWxe2E2BVE0FXE/o5PVlhPqva4ezIy+hIHgQePBep1GdtN3lJirAKlhEjRZsrLNkb2X4Ob2FGxNpvCJ4RtLT1bQ6CVrr+7cB47Cw6hbIutxVWbQbhK6me40zo5oxqHZ2wut9przYHuJWh2ew+mbUSMxqokjDGEt6KRswc+9srnRl1uvTqOoXCdH1fVp+JTbeluN6uJmqq4aOnGcs4hut5JLWb4Nt+I9SundrsgcOpGMOhy+t1l7rFzj46DsAVS7rKuibi8r2MBaAOiJv6rSA17gHa5r2uTyJXooFdIptb0eLU15rmqe9X9eQovvOw30jCKxlrkQueO+O0g/lUoXDW0olifG7g9jmHucC0/NW8yh/o6VwFRNFzIDu8WP6geav5eW92NUcOx6OKc5f2klM++gBN2N/OG+a9SII5vGxP0bCqyS9iIHtH8Un7NvxeF5m3dQF+JQgfb/AJHD9Vb/ANInaER0cVI0+tO/O7sZHwv3uI/CoDuYwnNiLSeTGHuzuDh+Vt0FjfSGblwmEdVRGPKORaj6NzvUqh1ub8A2/wAwu39JKqtSUsf1pnu/Ay3+9dP6OTCGTHkXO+AjQXaiIgIiICIiAiIgysIiAiIg1G1m0jMOo5amUZhGBZoNi5xIa1oPK5IUS2M2lrJqcVdY4XqCXQwNaBHFCDo4+85zjzJOg7V8b/ad78HcWC4ZNE59hf1fWbfuzOao5iG8ikhw2nfDIx0gpoo2wj2mSMYGkPb7rQRe54hXRa+4lGHbVRVon9IpoXPp55IXOeGuaQyzmu9Yaeq4X7QVGMa3qUUZ6OlpIqh4vpDAwsH3i038AVrd3mxc1XSH0jPlqJnTPYCWmVpADekdyYTmdbnorbwHYyClaAyNjfssblb483eKubRDFB4nNPKBizKVtOIJhC9jGlmZuUEktsBwfluAOPYr02D2jbVU7QHXs0Fp+sw8PEcCorvZppaO9VEzpaSZoirIeWnqxzt+q61mk9jQVWuwe2Iw6rEYfmge7NE86ZQ73X9QPsnqIuuLXpxFw0VW2WNr2cHAEf0XMg847/dm/RsQbUx3AqRmJAsGyMytNj1kWcrb3W7btxLD2PkcOmhGSYXF7tGkhHU4a3679S2e3eyTMUopKd9g4jNG4+5IB6p7uR7CV5UE9Vhk8sYc+CUB8MgBtdp0c08iDyPcQglO2OIf/wBnGpDm/Yxktzcmwxe0fE38wrA3G4VnM1W4WD5HObys0XYwdwGdVFhuIRNpegjdklqZA2aR9g1kQPAHqPE+PYrdw3belpqJtFhuaeUtF+jByNHD1pDoNOJ7TxKDS746k187nG4pqKJ5B/xJZCAAPJnh3qTbh6Lo6UHm5hefvP0+ACgW1eKelyR0EBDnPc3pnN1azLqQD2WJPcArz2LwAUlO0WsS1ot9VjRZjfL5oJAiIgIiICIiAsrCIMrCyiDCLKIOKppmyscyRocx4LXNcLhwOhBHMKJUe6HC4pulZStzB2YBz5HsB7GOcW+YUyWEGGMA0AAHYLLKyiDiqqVsrHMkaHMe0tc06hzSLEHwXmLedupmwyR0sIMlI5xLXC5MVzoyX5B3A969RL4liDmlrgHNIsQQCCDxBB4hB5l3eb5Z8Mb0MzOngvcDNaSP+Bx4jhofMK18O37YdKLuc+M9TwLj428l0Nrtw1FPnmpnOpjYuLGAPiJGujTq3uBt2LzxW0/RyPZe+Vxbfhexsg9GbU77KRsWSheZpX6AMab3PIHhftVN4rCyYSGa8tdO8FscRzCEDg1x4HTiNbWHDVbjdduwZirXvfO+IN0IY0EuBvcZidOHUVeeye7Wiw0Xp4ryc5JDnkPjwb4AIKSw3cFXzRtkbJAy4BtI6RrgezKx1x26KQUW4Ovd6tTXsbH1RmV/wcGhXqiCFbHbp6TDhcXlkNrvfoTbXgOXYpqiICLKwgIiICIiAiyiD//Z">
            <a:extLst>
              <a:ext uri="{FF2B5EF4-FFF2-40B4-BE49-F238E27FC236}">
                <a16:creationId xmlns:a16="http://schemas.microsoft.com/office/drawing/2014/main" id="{77E9B347-F9C1-2040-9C71-E161CB0F995B}"/>
              </a:ext>
            </a:extLst>
          </p:cNvPr>
          <p:cNvSpPr>
            <a:spLocks noChangeAspect="1" noChangeArrowheads="1"/>
          </p:cNvSpPr>
          <p:nvPr/>
        </p:nvSpPr>
        <p:spPr bwMode="auto">
          <a:xfrm>
            <a:off x="168275" y="-168275"/>
            <a:ext cx="30480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18440" name="AutoShape 26" descr="data:image/jpeg;base64,/9j/4AAQSkZJRgABAQAAAQABAAD/2wCEAAkGBhQQERUSExQVFBAWFSAWGBcXFhQdGBYaGhgdGBocGBMYHicgGB4vGxwXIC8gIzMqLC0sGB8xNTUqNSYrLCkBCQoKDgwOGg8PGiwkHyQsNSksLCwpLCwsNSwvLCksLiwpMS0wLDEpLSwsNSksKSwyKSkpLiw1LCwpKSwsKTYsLP/AABEIAHgAcgMBIgACEQEDEQH/xAAcAAABBQEBAQAAAAAAAAAAAAAAAgQFBgcDAQj/xAA9EAACAQIDBgQDBgMHBQAAAAABAgMAEQQSIQUGIjFBURNhcYEyQpEHFCOhscFicoIzQ1JTktHwJKKzwuH/xAAZAQADAQEBAAAAAAAAAAAAAAAAAgMBBAX/xAAqEQADAAIBAwIEBwEAAAAAAAAAAQIDESEEEjFR8EFhcYETIjJCQ6HBFP/aAAwDAQACEQMRAD8A3GiiigAooooAKKKo+9O2JMTNFhcOzJEJS2IkV1Vikd+BOLOQZBlZgOQNLVKVtjTLp6Q+3rx8s8TQYKcQy5srzZS2S17qnQvewJ+XXrpSMPtzFQxIrRxzFVVWfxZM7m1i2QQm1zc89K9jQKAAAABYAcgOwFKrzn1V74O9dNOuR3sXeY4iTwzHkbLmZTnuNF1BZVDC5Km3Ir5ip+qdi8LnysDlljbPG/VGtb3Ui6svUEjtaw7D2p94iDEZZASkiXvkddGF+o5EHqCD1rsw5lkXzOTLieN/IkKKKKuRCiiigAooooAKKKKACvCar+9W+sOAAU/iYhhdYlOtuWZ2+Rb9Tz6A1le296sTjLiWT8M/3SXWP3HN/wCon0FMpbFdJGobb+0HCYVT+IJZL5QkZDEseQLDhXzJOlV7djHHE+PiSAhkmICKTlUIB0OmYszMzWBbTsKzXELw6C5UhgO9jew9r1Jbv7cfDSZkdfBk+NXvkzDQOSOJNOEsAbWBKmxtPqMLqNSPhyqb3Xg1SimEW11A/FUwn+KxT2mW6EeZtT5WBAINweRHI+hGhrxqipemj1pubW5YxwGPYnw5hkntmAsMri5/syGOa2l+R5GwBqR2IcmLYD4ZYrkdM0RAv65HA9EXtXDE4ZZFKOoZTzB/5ofMaiqXupvFNgsYseKdmVR4L5nVzGHCureINW+W+Y3sT2rp6We69o5+orU6ZsdFeA0Xr0jgPaKTJKFFyQB3JAH1NKoAKKKKACoLfHeMYLDlxYzNwxqeRbuR1AGp9h1qbdwASTYDUk9KwneLb742dpmPBciJf8Md+HTuRxHzPkKaVti09Ij55mkdpHYtI5zMx5sfP20A5AAAUiiirkQrjLAb5kOVuvVW/mH7jX15V2ooAebL3sxGFUKoVox/duWyj+SZNUHkwt5Cp7B7x4ZyDkMEjdYplS59DkRj9aqtIeEHmP2/MUrlPyZrna4NDfGOBlSecSMQqrNhgdSbA5vDAIHMm9rCqNvJs98PiznOfxbEsTfxCwa7EfJxIeDkMxANrU1wzzQ/2MzoO12A+q2/MGuW19qSzPG0zFiCqg5RyDE/GgsdW6gaUk45l7SG7rfFPaJfZu9mMiuq4qayWADFWGW11+IHpp7Uyk2lNLPLJJLI0jFTmDspF1tZchAUcI0HemjArMp6MhU+qkMPyLV0w7XZ/JwPoq/uTT6QbZo+C2k2JwsDz4gzQkpmQRRsC/QSlQTYNYm4GoF6Vgd5sgQ4eZVJOU4OY8RIPwxgccbaaWzJ5W1plu+RhcKGYZFlhjlRspysREEZbgWzXQGx1IfrrXbd2FjLhYWuyMxckTowYKrSAhVAkyhwtibAWA1vY+Y1Svy/Ovsd6qWta+G/uaYrXANreXaivaK7DnKx9o+0/AwDgfFKRCP6zxf9gascrTfteiYwQNY+GkxLHopMbKpJ6C5IuepFZfFMri6kML2uCCLj0qseCV+RTuBz7ge50Fe1xxI0X+df1rtVBAoorwtb35UAe0UUUAFJlW6keVKooAbYg38MgE/iLyBJ4gV5DU6kURTqoJY5SSz2bhNrnXK1jawFSe7cmXEYUnkMRF/5VH71vOK2fHKAJI0kANxnVWse4zA2NJVaY6nZE7JgMez8PGdGEUa287Cn2zMIiPKVRVLPqVVQT6kDXW/OuuO1KDu/6a0bPNwx7uaz9hP+X37+I7oooqR0kBvnvKMDBmFjM5yxjztcsR2A1+g61hMmDtqhs3M3J1ubniGo1J7jyq8fajiy+OCfLHCAB5uxZj9BH9KqNWhcEqfIwvJcKRmIKvqU5XI+IWudD06U68c/4H+g/Y0mWMhs6kagAhtAbXtZuh1PQ13wcckrFEikZwuYgAHhBAvcHuQK1tLlipb4Rw+9/wAEn+kf715KrNlygAhr8foRyX1rrNIUZkZHV0NmUqbqSAwvbyIPvSDOx+FDfu3CPfr9BWp7DWhWGnDqGFjcdDex6j610pjHsyygZrnuUT100v8AnXn3B+jgenij8s5FAD+vGawJ7a00+7y/5n6/7VH4GJnaz9BlvdjnNg+ZgdASCf8ASfKjYaJ/Y+HMs8MKaymSPhGpGWRWJIGoAAJJPQV9Disl+x+ER4uZR80AN9NMr8gBYfNr6CtbqVvkrPgZzn8Vf4VLftS9nD8NfPX6m9MpZLtM3YCMettfzP5VJwpZQOwtWv8ASQx82379P8F0UUVM6TE9/Js20J/Iqv0jWoCtK3r+zeSeaTEQyKWkOYxuLWIULwyC/YaEe9U/EbmY1DY4aQ+a5GH1DVaaWiLT2J3dwQK4jESBWjjj8NQwBUsRnckHsuQf1NV72TsSLCqViQLc3Ygase5P6DkByqE3f2e/3KPgbiZ2YEa/ERZl/K3lXZNgMNFWZBlygRtIoCk5rKo0Xi10/TSo9TgrKlpk+l6uMeSu5DHaezDjg8g8NGWVkVvCGZQjlCrOGDNcDkeVxYaVBYjdrEIrNZGCgngc3IGpsrKPper7DsyRVJYM7uwLER5b2XKCQul7AXPWw5WApptvCyLhpbKVeQeCmbQZpOHn0738qbFPZKRTJfdW0zOUYEAjkRceh1Fe1ygmUqLaW0sea26GliUEE3FhzNxp69qsKJxCkqwX4iCB62pmkLK4FviIa/MKFY6E98pA+vapHDo0hyxpI5sTwRStoOZBC62uOXepbC7j4thEywyN4yGQ5rKIjnZQrZyMt4/Da3O+asbRqTJ77Jz/ANXJ38D/AN1rVHawJPIC9UfcfcabBzmeV47GMpkXMSblTcsQALZeQvz51bNrPwZBzchPY8/yvUq5Y7fbOxrhVusYPN2Mrel7j9qmKZYJbszfKOBfQf8A2ntbXoJhWlsKKKKQuFN9o4jw4pHHNUZv9Kk/tTikugIIIuDoQeR9qAMyTeQwYdFYhZliLZXIXMc+ReJuZY8Vx0NSCbzHOESQOxkEfDlNiVL626ZdfcVP7R3QRwBE5hA5LkjeP2jkByjyUioiTcWQWNsJLY3F4WiI/qUuPoBXjZ+k6l13Rb19X7/sSZheYX1O8232uoVwbqWGg1AIF/zH1pvtNGxaRBpGUDNJePKCeHIpuQR8x965y7rS583gENly3jxJtYG9rOFsL602GEDqQhZG4IV8CUlYY0YsxaS2QubsLLmPK552bpcWfFld5qfb6bNqe/8ALjWn9Bxs/AphVESZhF0u7Mb9bsTc/wDO1cdm4+NXnQyIr/eZOEuob5bcJIJ0tTfE4qLDmYTmd9A8WeYrFlCDNmkuoBDhiV1axFgeVMN2d5I5iiwhfGhbOqTZQ0oZSJGFszC92JNiQbXBFex+OqScnN/yVDatlx2Hiw+JXKc48N7spzKuqWBcaAnXTnoatNZbu39pjiaRZ4gqPJdRGbhVJI4f806ZjaxIuQL6HQtk7wYfFqWgmSQLo2Vhdf5l5r71tJ75KYant0n4JCofEymSay/KMo9T8R9hp713xu1LcEfHK3IDkPMntXXZ2zxEvdjzPc9a1fl5Ytv8V9s+PixzDEFUKOQFLoopDoS1wgooooNCiiigArw17RQBk2P2ft2SbNIgljVj+Ek0aQONRYgMHK6j4r+Y6U4+87XuFXZ0agaW8RSPYiQWHlaiikqJv9SGm6nwxO2NnbXxGHkhODgHioUJE4uAdCbE2JtVLf7NtohiThXIJvYNAdbW5h9QBew/iPevaK2JUcSjKp35FYH7PtoLIirh5YlLgEkxlVUkBiBn0sLnTtatEg+zOZGDri18UcnOHIY+TFJhmHkedFFV769SFYMdeUXPZezfBQXIaWwzuFtmPUhbnKL9LmntFFJvZSZUrSCiiigYKKKKAP/Z">
            <a:extLst>
              <a:ext uri="{FF2B5EF4-FFF2-40B4-BE49-F238E27FC236}">
                <a16:creationId xmlns:a16="http://schemas.microsoft.com/office/drawing/2014/main" id="{B006D9E7-19AD-3048-B2EA-D348FED3E036}"/>
              </a:ext>
            </a:extLst>
          </p:cNvPr>
          <p:cNvSpPr>
            <a:spLocks noChangeAspect="1" noChangeArrowheads="1"/>
          </p:cNvSpPr>
          <p:nvPr/>
        </p:nvSpPr>
        <p:spPr bwMode="auto">
          <a:xfrm>
            <a:off x="168275" y="-168275"/>
            <a:ext cx="30480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18441" name="AutoShape 28" descr="data:image/jpeg;base64,/9j/4AAQSkZJRgABAQAAAQABAAD/2wCEAAkGBhQQERUSExQVFBAWFSAWGBcXFhQdGBYaGhgdGBocGBMYHicgGB4vGxwXIC8gIzMqLC0sGB8xNTUqNSYrLCkBCQoKDgwOGg8PGiwkHyQsNSksLCwpLCwsNSwvLCksLiwpMS0wLDEpLSwsNSksKSwyKSkpLiw1LCwpKSwsKTYsLP/AABEIAHgAcgMBIgACEQEDEQH/xAAcAAABBQEBAQAAAAAAAAAAAAAAAgQFBgcDAQj/xAA9EAACAQIDBgQDBgMHBQAAAAABAgMAEQQSIQUGIjFBURNhcYEyQpEHFCOhscFicoIzQ1JTktHwJKKzwuH/xAAZAQADAQEBAAAAAAAAAAAAAAAAAgMBBAX/xAAqEQADAAIBAwIEBwEAAAAAAAAAAQIDESEEEjFR8EFhcYETIjJCQ6HBFP/aAAwDAQACEQMRAD8A3GiiigAooooAKKKo+9O2JMTNFhcOzJEJS2IkV1Vikd+BOLOQZBlZgOQNLVKVtjTLp6Q+3rx8s8TQYKcQy5srzZS2S17qnQvewJ+XXrpSMPtzFQxIrRxzFVVWfxZM7m1i2QQm1zc89K9jQKAAAABYAcgOwFKrzn1V74O9dNOuR3sXeY4iTwzHkbLmZTnuNF1BZVDC5Km3Ir5ip+qdi8LnysDlljbPG/VGtb3Ui6svUEjtaw7D2p94iDEZZASkiXvkddGF+o5EHqCD1rsw5lkXzOTLieN/IkKKKKuRCiiigAooooAKKKKACvCar+9W+sOAAU/iYhhdYlOtuWZ2+Rb9Tz6A1le296sTjLiWT8M/3SXWP3HN/wCon0FMpbFdJGobb+0HCYVT+IJZL5QkZDEseQLDhXzJOlV7djHHE+PiSAhkmICKTlUIB0OmYszMzWBbTsKzXELw6C5UhgO9jew9r1Jbv7cfDSZkdfBk+NXvkzDQOSOJNOEsAbWBKmxtPqMLqNSPhyqb3Xg1SimEW11A/FUwn+KxT2mW6EeZtT5WBAINweRHI+hGhrxqipemj1pubW5YxwGPYnw5hkntmAsMri5/syGOa2l+R5GwBqR2IcmLYD4ZYrkdM0RAv65HA9EXtXDE4ZZFKOoZTzB/5ofMaiqXupvFNgsYseKdmVR4L5nVzGHCureINW+W+Y3sT2rp6We69o5+orU6ZsdFeA0Xr0jgPaKTJKFFyQB3JAH1NKoAKKKKACoLfHeMYLDlxYzNwxqeRbuR1AGp9h1qbdwASTYDUk9KwneLb742dpmPBciJf8Md+HTuRxHzPkKaVti09Ij55mkdpHYtI5zMx5sfP20A5AAAUiiirkQrjLAb5kOVuvVW/mH7jX15V2ooAebL3sxGFUKoVox/duWyj+SZNUHkwt5Cp7B7x4ZyDkMEjdYplS59DkRj9aqtIeEHmP2/MUrlPyZrna4NDfGOBlSecSMQqrNhgdSbA5vDAIHMm9rCqNvJs98PiznOfxbEsTfxCwa7EfJxIeDkMxANrU1wzzQ/2MzoO12A+q2/MGuW19qSzPG0zFiCqg5RyDE/GgsdW6gaUk45l7SG7rfFPaJfZu9mMiuq4qayWADFWGW11+IHpp7Uyk2lNLPLJJLI0jFTmDspF1tZchAUcI0HemjArMp6MhU+qkMPyLV0w7XZ/JwPoq/uTT6QbZo+C2k2JwsDz4gzQkpmQRRsC/QSlQTYNYm4GoF6Vgd5sgQ4eZVJOU4OY8RIPwxgccbaaWzJ5W1plu+RhcKGYZFlhjlRspysREEZbgWzXQGx1IfrrXbd2FjLhYWuyMxckTowYKrSAhVAkyhwtibAWA1vY+Y1Svy/Ovsd6qWta+G/uaYrXANreXaivaK7DnKx9o+0/AwDgfFKRCP6zxf9gascrTfteiYwQNY+GkxLHopMbKpJ6C5IuepFZfFMri6kML2uCCLj0qseCV+RTuBz7ge50Fe1xxI0X+df1rtVBAoorwtb35UAe0UUUAFJlW6keVKooAbYg38MgE/iLyBJ4gV5DU6kURTqoJY5SSz2bhNrnXK1jawFSe7cmXEYUnkMRF/5VH71vOK2fHKAJI0kANxnVWse4zA2NJVaY6nZE7JgMez8PGdGEUa287Cn2zMIiPKVRVLPqVVQT6kDXW/OuuO1KDu/6a0bPNwx7uaz9hP+X37+I7oooqR0kBvnvKMDBmFjM5yxjztcsR2A1+g61hMmDtqhs3M3J1ubniGo1J7jyq8fajiy+OCfLHCAB5uxZj9BH9KqNWhcEqfIwvJcKRmIKvqU5XI+IWudD06U68c/4H+g/Y0mWMhs6kagAhtAbXtZuh1PQ13wcckrFEikZwuYgAHhBAvcHuQK1tLlipb4Rw+9/wAEn+kf715KrNlygAhr8foRyX1rrNIUZkZHV0NmUqbqSAwvbyIPvSDOx+FDfu3CPfr9BWp7DWhWGnDqGFjcdDex6j610pjHsyygZrnuUT100v8AnXn3B+jgenij8s5FAD+vGawJ7a00+7y/5n6/7VH4GJnaz9BlvdjnNg+ZgdASCf8ASfKjYaJ/Y+HMs8MKaymSPhGpGWRWJIGoAAJJPQV9Disl+x+ER4uZR80AN9NMr8gBYfNr6CtbqVvkrPgZzn8Vf4VLftS9nD8NfPX6m9MpZLtM3YCMettfzP5VJwpZQOwtWv8ASQx82379P8F0UUVM6TE9/Js20J/Iqv0jWoCtK3r+zeSeaTEQyKWkOYxuLWIULwyC/YaEe9U/EbmY1DY4aQ+a5GH1DVaaWiLT2J3dwQK4jESBWjjj8NQwBUsRnckHsuQf1NV72TsSLCqViQLc3Ygase5P6DkByqE3f2e/3KPgbiZ2YEa/ERZl/K3lXZNgMNFWZBlygRtIoCk5rKo0Xi10/TSo9TgrKlpk+l6uMeSu5DHaezDjg8g8NGWVkVvCGZQjlCrOGDNcDkeVxYaVBYjdrEIrNZGCgngc3IGpsrKPper7DsyRVJYM7uwLER5b2XKCQul7AXPWw5WApptvCyLhpbKVeQeCmbQZpOHn0738qbFPZKRTJfdW0zOUYEAjkRceh1Fe1ygmUqLaW0sea26GliUEE3FhzNxp69qsKJxCkqwX4iCB62pmkLK4FviIa/MKFY6E98pA+vapHDo0hyxpI5sTwRStoOZBC62uOXepbC7j4thEywyN4yGQ5rKIjnZQrZyMt4/Da3O+asbRqTJ77Jz/ANXJ38D/AN1rVHawJPIC9UfcfcabBzmeV47GMpkXMSblTcsQALZeQvz51bNrPwZBzchPY8/yvUq5Y7fbOxrhVusYPN2Mrel7j9qmKZYJbszfKOBfQf8A2ntbXoJhWlsKKKKQuFN9o4jw4pHHNUZv9Kk/tTikugIIIuDoQeR9qAMyTeQwYdFYhZliLZXIXMc+ReJuZY8Vx0NSCbzHOESQOxkEfDlNiVL626ZdfcVP7R3QRwBE5hA5LkjeP2jkByjyUioiTcWQWNsJLY3F4WiI/qUuPoBXjZ+k6l13Rb19X7/sSZheYX1O8232uoVwbqWGg1AIF/zH1pvtNGxaRBpGUDNJePKCeHIpuQR8x965y7rS583gENly3jxJtYG9rOFsL602GEDqQhZG4IV8CUlYY0YsxaS2QubsLLmPK552bpcWfFld5qfb6bNqe/8ALjWn9Bxs/AphVESZhF0u7Mb9bsTc/wDO1cdm4+NXnQyIr/eZOEuob5bcJIJ0tTfE4qLDmYTmd9A8WeYrFlCDNmkuoBDhiV1axFgeVMN2d5I5iiwhfGhbOqTZQ0oZSJGFszC92JNiQbXBFex+OqScnN/yVDatlx2Hiw+JXKc48N7spzKuqWBcaAnXTnoatNZbu39pjiaRZ4gqPJdRGbhVJI4f806ZjaxIuQL6HQtk7wYfFqWgmSQLo2Vhdf5l5r71tJ75KYant0n4JCofEymSay/KMo9T8R9hp713xu1LcEfHK3IDkPMntXXZ2zxEvdjzPc9a1fl5Ytv8V9s+PixzDEFUKOQFLoopDoS1wgooooNCiiigArw17RQBk2P2ft2SbNIgljVj+Ek0aQONRYgMHK6j4r+Y6U4+87XuFXZ0agaW8RSPYiQWHlaiikqJv9SGm6nwxO2NnbXxGHkhODgHioUJE4uAdCbE2JtVLf7NtohiThXIJvYNAdbW5h9QBew/iPevaK2JUcSjKp35FYH7PtoLIirh5YlLgEkxlVUkBiBn0sLnTtatEg+zOZGDri18UcnOHIY+TFJhmHkedFFV769SFYMdeUXPZezfBQXIaWwzuFtmPUhbnKL9LmntFFJvZSZUrSCiiigYKKKKAP/Z">
            <a:extLst>
              <a:ext uri="{FF2B5EF4-FFF2-40B4-BE49-F238E27FC236}">
                <a16:creationId xmlns:a16="http://schemas.microsoft.com/office/drawing/2014/main" id="{9406CFB3-C1A2-604A-BCAB-047E2E0AC32A}"/>
              </a:ext>
            </a:extLst>
          </p:cNvPr>
          <p:cNvSpPr>
            <a:spLocks noChangeAspect="1" noChangeArrowheads="1"/>
          </p:cNvSpPr>
          <p:nvPr/>
        </p:nvSpPr>
        <p:spPr bwMode="auto">
          <a:xfrm>
            <a:off x="168275" y="-168275"/>
            <a:ext cx="30480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18442" name="AutoShape 30" descr="data:image/jpeg;base64,/9j/4AAQSkZJRgABAQAAAQABAAD/2wCEAAkGBhQQERUSExQVFBAWFSAWGBcXFhQdGBYaGhgdGBocGBMYHicgGB4vGxwXIC8gIzMqLC0sGB8xNTUqNSYrLCkBCQoKDgwOGg8PGiwkHyQsNSksLCwpLCwsNSwvLCksLiwpMS0wLDEpLSwsNSksKSwyKSkpLiw1LCwpKSwsKTYsLP/AABEIAHgAcgMBIgACEQEDEQH/xAAcAAABBQEBAQAAAAAAAAAAAAAAAgQFBgcDAQj/xAA9EAACAQIDBgQDBgMHBQAAAAABAgMAEQQSIQUGIjFBURNhcYEyQpEHFCOhscFicoIzQ1JTktHwJKKzwuH/xAAZAQADAQEBAAAAAAAAAAAAAAAAAgMBBAX/xAAqEQADAAIBAwIEBwEAAAAAAAAAAQIDESEEEjFR8EFhcYETIjJCQ6HBFP/aAAwDAQACEQMRAD8A3GiiigAooooAKKKo+9O2JMTNFhcOzJEJS2IkV1Vikd+BOLOQZBlZgOQNLVKVtjTLp6Q+3rx8s8TQYKcQy5srzZS2S17qnQvewJ+XXrpSMPtzFQxIrRxzFVVWfxZM7m1i2QQm1zc89K9jQKAAAABYAcgOwFKrzn1V74O9dNOuR3sXeY4iTwzHkbLmZTnuNF1BZVDC5Km3Ir5ip+qdi8LnysDlljbPG/VGtb3Ui6svUEjtaw7D2p94iDEZZASkiXvkddGF+o5EHqCD1rsw5lkXzOTLieN/IkKKKKuRCiiigAooooAKKKKACvCar+9W+sOAAU/iYhhdYlOtuWZ2+Rb9Tz6A1le296sTjLiWT8M/3SXWP3HN/wCon0FMpbFdJGobb+0HCYVT+IJZL5QkZDEseQLDhXzJOlV7djHHE+PiSAhkmICKTlUIB0OmYszMzWBbTsKzXELw6C5UhgO9jew9r1Jbv7cfDSZkdfBk+NXvkzDQOSOJNOEsAbWBKmxtPqMLqNSPhyqb3Xg1SimEW11A/FUwn+KxT2mW6EeZtT5WBAINweRHI+hGhrxqipemj1pubW5YxwGPYnw5hkntmAsMri5/syGOa2l+R5GwBqR2IcmLYD4ZYrkdM0RAv65HA9EXtXDE4ZZFKOoZTzB/5ofMaiqXupvFNgsYseKdmVR4L5nVzGHCureINW+W+Y3sT2rp6We69o5+orU6ZsdFeA0Xr0jgPaKTJKFFyQB3JAH1NKoAKKKKACoLfHeMYLDlxYzNwxqeRbuR1AGp9h1qbdwASTYDUk9KwneLb742dpmPBciJf8Md+HTuRxHzPkKaVti09Ij55mkdpHYtI5zMx5sfP20A5AAAUiiirkQrjLAb5kOVuvVW/mH7jX15V2ooAebL3sxGFUKoVox/duWyj+SZNUHkwt5Cp7B7x4ZyDkMEjdYplS59DkRj9aqtIeEHmP2/MUrlPyZrna4NDfGOBlSecSMQqrNhgdSbA5vDAIHMm9rCqNvJs98PiznOfxbEsTfxCwa7EfJxIeDkMxANrU1wzzQ/2MzoO12A+q2/MGuW19qSzPG0zFiCqg5RyDE/GgsdW6gaUk45l7SG7rfFPaJfZu9mMiuq4qayWADFWGW11+IHpp7Uyk2lNLPLJJLI0jFTmDspF1tZchAUcI0HemjArMp6MhU+qkMPyLV0w7XZ/JwPoq/uTT6QbZo+C2k2JwsDz4gzQkpmQRRsC/QSlQTYNYm4GoF6Vgd5sgQ4eZVJOU4OY8RIPwxgccbaaWzJ5W1plu+RhcKGYZFlhjlRspysREEZbgWzXQGx1IfrrXbd2FjLhYWuyMxckTowYKrSAhVAkyhwtibAWA1vY+Y1Svy/Ovsd6qWta+G/uaYrXANreXaivaK7DnKx9o+0/AwDgfFKRCP6zxf9gascrTfteiYwQNY+GkxLHopMbKpJ6C5IuepFZfFMri6kML2uCCLj0qseCV+RTuBz7ge50Fe1xxI0X+df1rtVBAoorwtb35UAe0UUUAFJlW6keVKooAbYg38MgE/iLyBJ4gV5DU6kURTqoJY5SSz2bhNrnXK1jawFSe7cmXEYUnkMRF/5VH71vOK2fHKAJI0kANxnVWse4zA2NJVaY6nZE7JgMez8PGdGEUa287Cn2zMIiPKVRVLPqVVQT6kDXW/OuuO1KDu/6a0bPNwx7uaz9hP+X37+I7oooqR0kBvnvKMDBmFjM5yxjztcsR2A1+g61hMmDtqhs3M3J1ubniGo1J7jyq8fajiy+OCfLHCAB5uxZj9BH9KqNWhcEqfIwvJcKRmIKvqU5XI+IWudD06U68c/4H+g/Y0mWMhs6kagAhtAbXtZuh1PQ13wcckrFEikZwuYgAHhBAvcHuQK1tLlipb4Rw+9/wAEn+kf715KrNlygAhr8foRyX1rrNIUZkZHV0NmUqbqSAwvbyIPvSDOx+FDfu3CPfr9BWp7DWhWGnDqGFjcdDex6j610pjHsyygZrnuUT100v8AnXn3B+jgenij8s5FAD+vGawJ7a00+7y/5n6/7VH4GJnaz9BlvdjnNg+ZgdASCf8ASfKjYaJ/Y+HMs8MKaymSPhGpGWRWJIGoAAJJPQV9Disl+x+ER4uZR80AN9NMr8gBYfNr6CtbqVvkrPgZzn8Vf4VLftS9nD8NfPX6m9MpZLtM3YCMettfzP5VJwpZQOwtWv8ASQx82379P8F0UUVM6TE9/Js20J/Iqv0jWoCtK3r+zeSeaTEQyKWkOYxuLWIULwyC/YaEe9U/EbmY1DY4aQ+a5GH1DVaaWiLT2J3dwQK4jESBWjjj8NQwBUsRnckHsuQf1NV72TsSLCqViQLc3Ygase5P6DkByqE3f2e/3KPgbiZ2YEa/ERZl/K3lXZNgMNFWZBlygRtIoCk5rKo0Xi10/TSo9TgrKlpk+l6uMeSu5DHaezDjg8g8NGWVkVvCGZQjlCrOGDNcDkeVxYaVBYjdrEIrNZGCgngc3IGpsrKPper7DsyRVJYM7uwLER5b2XKCQul7AXPWw5WApptvCyLhpbKVeQeCmbQZpOHn0738qbFPZKRTJfdW0zOUYEAjkRceh1Fe1ygmUqLaW0sea26GliUEE3FhzNxp69qsKJxCkqwX4iCB62pmkLK4FviIa/MKFY6E98pA+vapHDo0hyxpI5sTwRStoOZBC62uOXepbC7j4thEywyN4yGQ5rKIjnZQrZyMt4/Da3O+asbRqTJ77Jz/ANXJ38D/AN1rVHawJPIC9UfcfcabBzmeV47GMpkXMSblTcsQALZeQvz51bNrPwZBzchPY8/yvUq5Y7fbOxrhVusYPN2Mrel7j9qmKZYJbszfKOBfQf8A2ntbXoJhWlsKKKKQuFN9o4jw4pHHNUZv9Kk/tTikugIIIuDoQeR9qAMyTeQwYdFYhZliLZXIXMc+ReJuZY8Vx0NSCbzHOESQOxkEfDlNiVL626ZdfcVP7R3QRwBE5hA5LkjeP2jkByjyUioiTcWQWNsJLY3F4WiI/qUuPoBXjZ+k6l13Rb19X7/sSZheYX1O8232uoVwbqWGg1AIF/zH1pvtNGxaRBpGUDNJePKCeHIpuQR8x965y7rS583gENly3jxJtYG9rOFsL602GEDqQhZG4IV8CUlYY0YsxaS2QubsLLmPK552bpcWfFld5qfb6bNqe/8ALjWn9Bxs/AphVESZhF0u7Mb9bsTc/wDO1cdm4+NXnQyIr/eZOEuob5bcJIJ0tTfE4qLDmYTmd9A8WeYrFlCDNmkuoBDhiV1axFgeVMN2d5I5iiwhfGhbOqTZQ0oZSJGFszC92JNiQbXBFex+OqScnN/yVDatlx2Hiw+JXKc48N7spzKuqWBcaAnXTnoatNZbu39pjiaRZ4gqPJdRGbhVJI4f806ZjaxIuQL6HQtk7wYfFqWgmSQLo2Vhdf5l5r71tJ75KYant0n4JCofEymSay/KMo9T8R9hp713xu1LcEfHK3IDkPMntXXZ2zxEvdjzPc9a1fl5Ytv8V9s+PixzDEFUKOQFLoopDoS1wgooooNCiiigArw17RQBk2P2ft2SbNIgljVj+Ek0aQONRYgMHK6j4r+Y6U4+87XuFXZ0agaW8RSPYiQWHlaiikqJv9SGm6nwxO2NnbXxGHkhODgHioUJE4uAdCbE2JtVLf7NtohiThXIJvYNAdbW5h9QBew/iPevaK2JUcSjKp35FYH7PtoLIirh5YlLgEkxlVUkBiBn0sLnTtatEg+zOZGDri18UcnOHIY+TFJhmHkedFFV769SFYMdeUXPZezfBQXIaWwzuFtmPUhbnKL9LmntFFJvZSZUrSCiiigYKKKKAP/Z">
            <a:extLst>
              <a:ext uri="{FF2B5EF4-FFF2-40B4-BE49-F238E27FC236}">
                <a16:creationId xmlns:a16="http://schemas.microsoft.com/office/drawing/2014/main" id="{06BD622F-C848-8D47-83CB-E18577B49F9B}"/>
              </a:ext>
            </a:extLst>
          </p:cNvPr>
          <p:cNvSpPr>
            <a:spLocks noChangeAspect="1" noChangeArrowheads="1"/>
          </p:cNvSpPr>
          <p:nvPr/>
        </p:nvSpPr>
        <p:spPr bwMode="auto">
          <a:xfrm>
            <a:off x="168275" y="-168275"/>
            <a:ext cx="30480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18443" name="AutoShape 32" descr="data:image/jpeg;base64,/9j/4AAQSkZJRgABAQAAAQABAAD/2wCEAAkGBhQSEBQUEhQWFBQUGB0aGRYVFxcVIBwYIBgYIBsaGBwXHiYeHxkmGxcYIC8gJScuLSwtGyExNTwqNSYrLCkBCQoKDgwOGg8PGjUlHyIpLTApLSkpLC0pLCkpLC0sLC4sKSwsKSwsLikpKi0vLiwvLCw0LjUpKSwsLCktLSopLP/AABEIAHgAggMBIgACEQEDEQH/xAAcAAABBQEBAQAAAAAAAAAAAAAAAwQFBgcBAgj/xAA9EAACAQMCBAMGAwQJBQAAAAABAgMAERIEIQUTMUEGIlEUMmFxgZEHI6FCUmLBM0NTcoKSsbLwJWOiwtH/xAAZAQADAQEBAAAAAAAAAAAAAAAAAgMBBAX/xAArEQADAAIBAwEFCQAAAAAAAAAAAQIDESEEEjFBMmGh8PETFCJCQ1GBksH/2gAMAwEAAhEDEQA/ANxooooAKKKKACuXoJqj+KOMNqZotLAWSMSXnkWRY2KJldI/MJCpkUIzKOmQvS1SlbZqTp6Q+8UcSlnjeHQziKQHF58S4TY3VOxkvYGx8u/cWpLT8b1UMSK0cc5UKDJzps3Pdiq6YgXO9r7ClI4woCqAFUWAGwA9AO1eq859Ve+DvXTTrkW4H4qM8ojaLltiSytncABbkFkUMAxKG3Qj0IvYwap2t0fMC74vGc45LXKOBYMPUWJVl/aUkd9p/wAP8V58V2UJKhKSoLnGRbXAJ3KkEMp7qynvXZhzLIvecmXE8bJOiiirkgooooA5ei9M+L6wwwSyqpcxozBB1YgE2FgTvb0qscB8XSyaoRM2n1ETtisumD2B5TSG5LOGC4hW6WMkfdiAAXSiiigAoooNABXL1XvFXjSLRAAgyTMLrEpsbfvO1jgl9sje+9gxBFZVxvxPqNXcTSHA/wBUl0jt6EdX/wAZI+A6UynYrpI0/jf4iaTTqbSCaS4URwkOSxNgCw8q79STtUD4W4gdR7RqCAnMmKiNC2KhFXex2LszsWewLeW4FhWa6hDhsLlSGCja5Ug2HzAsKkuA8dfTyZRuvJktzA4ONxYCQ4+ZCAMGYA2ABZWxNTz4XUakfDlU3tmqUCo9OMKADMrQHbdyGj6dRMl48fQkr8h0p+pBAIsQehG4PyI2NeNUVPlHrRkm/ZYw4fxBywjnURzG5UC2Li5/oyGbIqAL9G3BxAOz/hDcvXbdJ4TcfxxMLNb1wkK39EUdhXjUaZJFKSKGQ9VYXHz+Y7EbjtaqP4c8RzaPWqmrdmWP8pw7rJgsgjZXDgXYAYXyJOOXpY9XTLuvaObqK1OmbNRXlTtXa9E4TtFeJZQqkkgAdybAfO9egaAGnF+byJeRbnYNy72tnY43vt19arnBmm9oixOtKebne2CMLjg1sMR7/Mw93bHL4VO+IIc9LOvMEQaJxzCbBLqfMTcWA61U+CcP0q62H2cwRSjJ5FjLG35AX2eE4KpiDNzit7ht8fMSAC/UUUUAFQPjLxJ7Hpi62MrHGNT0LepA3KqNz67C4vepx2ABJ2A6k7bVg/H+PNrJ2mY3UkiIdMYr+Xb1Yec9/Nb9mmlbYtPQynnZ3Z3Yu7m7M25J9T/oANgAALAWpOiirkQpKSE3yRsW79SD/eHW/wDECD8+lK0UAPuD+LNRpRioBQdI3yKD15UkfmQb+6y4/AVN6TxJpW83L9ndupgnWK5+N+VGx+YYmqtXh4Qe3XuNv9O3wpXKfkzXquDQpNY48qajUCRiFRNRpQ12JAF25SgqL3JysACb1SPEvDXg1hMjZ86xLk3zLZgtaww80ajDcLkcSVOzPSmWH+gmeMfugso+8ZH6qw+Hr54vxWaV4jOxcqUAYoOgky96MAE3PRlG3rSTjmXtIbut+Xsk+HeKNXF5E1UwEdgqsyuMCoxFnB2Fiv8AhprNxOabUyySyuzth5g7RkAqQVXllQq+QGw9Seppo62lQ9mVlPzFmX/3+9KaZryP8GUfZFJ/306SNbZoHDtWdTooG1GpaeEmMPHyo5fOGFllKKWxDhSwIvsL7E3V0fiNYgvs0yxMGxOhnPUg2wjRbyIx7GPNO1jbZl4YkXT6VWdcFmhidXCGzuqMjpcCxkuqsATduZtexpTgmbvo4WJZJXZyV1KuroEaS6oo5uAkVQPdCnEb3xPnaru/n4HYqnWvd8TQeJ6bnaZ0KZcxMWQtgbMLMMgDZgCbdr+nWoHgfBsJk5smpJWR5UjljiCiV1fNs4FsTaSTYm13Pe1raKzvwXrI31EZMmmeQtJf/qEsk17Se9p7cvK3UA4ixI6AV1ETR6KKKAKr+JXEuVw+RR705WEfJzZ//APWPVpX4vxnkad98EmJZuykxSKpY9hdrXO1yKzOKZWF1IYdLqQRfuNu9VjwTs6zgde5A+pNhXaS1I2X++n+4UrVCYUUVwsBa5AvsL+v/AftQB2iiigArzIl1I9QRXquigBrOSwiIBJMidASfNdTsNzu42FEM6rkWYKSzPZ/IbX2NnsbWUG9qfcBkxm0rHos8H29piFb5rOGxTKFmjSQAggSKrgEdwGBF/jU6rTHS2iE4BAY+F6ZDsRFGPTqF2/WpLh2ijWWZkRVLN5iqqpY23LEC7HfqaW1++A9XH6b13h5vmfV2/lWfkJ/q/Pp9R0RVQ4M2r9pj5ntF8n5/MEfICYthyCN758u3fEtlvVvNVHh/AJYZ9OHMeETylZUErSSl0kLCby4oDfMsWIZkS2OwqZ0lwooooArvjTxKNHp7rYzSXWIHfzWuWI/dUbn6DvWGSaO26GzfEkXubnzLuNzfoRudvS7fifqy/EAtzaGFVA9C7FnI+YWEfSqnVpXBKnzoY5SXCkZEYtuU6ZEe8AtzsdsR8TTgzn+zf7Kf9GrkkZDF1K7gAq5sDYtazD3W8zDoQfh1pfRxySPgsMpcKWKqA3lBAJuDa12A+N6ZvXkXW+EI+0/9uT/ACj/AO1yVWbHFQCGB/M+RHRN+/qKUmcozI6SK6EBlKG4JUEXtcdGB+tefaD+yjfN/IPr1P2FG01wGtM7pZc1BG+29t7HoQfqD1pSmScLsAMgSO5jjO5JJttkNz+9XPYH7OB8ucv6CUj9KAH1DGwv6C9NRp5f7QfUE/fuaj9HEXa0npjldmzYjMMwY2uVv9iPSxsNEzoIDJJFAhBlZ4wFB8wPMRiSBuAApYnsFJr6KFZF+EcQTXSKP2oD6C2MibDEAb5b/IfGtdqNeSk+BpqDeVP4QzfyrvDB+Up9bn7kn+dNJZvNO3ZVCD52uf1YVIwJioHoLUzf4SMc5G/n9v8ACP8AE7qNM5fmEXQKImwcyGRBGFNxYmQoN9t99r1X+AaOXTTQJqDOA91jJ1Z1KFxGzYSgxpZsFdhYFfL1va9m43pElgdXDsLX/L2fJSGUp/GGUEfECqx4d1DzS6eSVdbJbIoZ44YkivGwLnlgZOR5Ae2Z6b1M6S70UUUAYj46my4lqPgyr9o0qCrSPFX4cSTTyTwSKTIQxjkBWxCgeV1vt5RsV7nftVPn8Ha1GsdLKfimDj7hqtNLRGk9nPD2kXHU6iRVZIYyihwpBdlzkYhuyoIx/iar7wrgUWlUpEgW587BQCzC9i1h03Nl2ABsAKg/D2hf2GMYN53kZgRvfNhZh62FiKWj8PECyrNGApUCJ5IwFJyKoFNlGQDbDt6bVHqcFZZXayfS9XGPJXcvlDHiXDDrBJJ+WjJKyI3JGSqjlCrurhmDBSSrbAMtgLAmDm8L6hQxxjfEE2SQ5GwubK6LvYdL1fYeHSKpLZO8hUseWEviuIJCbZEAXba9hsAAA041p5F00oClXlAhjy8ozkOI37AXufQCmxLslIpd9z2ZwjggEbggEH4EXH6Gu0jFOttvLbbE9VsNge3QDv0sa9DUJYkMpA6nIWHzN7D61bYp2ZSVYL7xBt87G362pmkDBhtbLE+oUJJfcjqeWQo9TfsCafwKZDaNJJLgnyRSPsPetZbG1x0v+tS2l8F6xhGyQyNzwz2bycsiRgobOxXKLlNbrcN61jaNSJv8Kre3PfryGt/nS/8AKtXZrC9UPwV4En0up58rxgCNkCJkxORU7sQALY9ADe/UW3t/F3PLxHWQhB9ep/y3qVPbHb7Z2NNIuSID1lcyH5XJF/0qZAploVu5bsowX5Dr+tP62uOCeCdLZ5NZ94b4gg1MSxLqlid2x5mpQpZk1DC0SktuYXshAxsemIB0FqzjhnGlj1MMsg8zPKsiDQuohU5teKVYsjk+IJJIfMtta1IdBpNFJByen/P1ooAVptxLUcuKR/3EZvspP8qc14lQEWIuD2O+31oAzCPxJyNNGjkJMkJbFyseTZYr5nsCXY5XG1mJ9KlF8RnPCOTmHmCPyYtZihcXt2wF/qBU5r/B6sAIZGhA6JjHKnwskqkKPgpFQ8vgWUYkrop8TcX07acg+oZWlAPyUV4+fo+odOot/wBn9PiJMwvMjqbjrXUK48ylhsNwCASNunmH3FIcSVtSkIaVlALSAxYA+7gpF1Ybcwnp1FNtR4cmD5ezNlbG8OruAtwbASiOwuL9Otvo1igEgIizjI5cK+zylliiSQtIXe3LMpydcVDG4AJvfHelxZ8WV3mp9uvVo2krXbjWmP8Ah2iXSqI4y4j7ZOzm/csWNyfj6fKkOHcUjWTUo00aye0yXVpERvdjxNmIJ8oH0AprrNVHp2mGoOocEBos5zFEQEGYaS6gMJAzFTdipBUHpTDwz4iSblpBbnQMHVJ7Ay3RxI4xycZXckgFlONwQSK9j7dVKcnL91uG+9lv4Rrlk1ceDczySAsh5gX+j6uLgEkdL3P0q11lnAPxLkWeVdRCAryXURnIBCxU4H+tby52ABYXsLgKdA4P4j02qVm08yShdmxO6n+IHcdD1FbSe+SuGlrW/BJ3qG1kpeay/seUf3j7x+i7fM0vruKgWSIZyN7oHT5k+gpThnDeWu5yY9T8T1/WtXHLEt/avtnx6sdaeEKoUdBStFFIdKWlpET4nmCaZ2LhMcSGZHk3EilQEjdGZi1lChtyQN+hrnCeGGHXw82QZSKzL+Tq0DEo10DPq5EEgF2KlOgNulxbOMcMGoiMZYobqyutrq6OrowvsbOimx2NqYafgs7TRyameOQQksiRQmEZlGTNy0jk2R3AAsPMTvtYNJyiiigArhFFFAABRaiigDJddwzjsk2UqiVFY/kpMkULjfawZZCu498m9gCDuKcDWcYuFXhkahQBbmKVsOgUiVQAB2Aoopbib9pDTTnwHFdHxibTywnRQATRshK6ixUMCCbFiCbE7XAqmTfhzxEMSdI7AtewaA72sLnmbqBew/iPrRRWxKjwjKbryzxo/AfEFdFTTTxAsoN8CoFwC1uYALC52IBtatGg/DSdXD+2RtIvSQ6Zlb5Myahcge4a9+9FFP3shWGK5aLnwnhfKQZEPKR55AuGR7kLc4j4XNSFqKKUpMqVpBaiiigYKKKKACiiigD/2Q==">
            <a:extLst>
              <a:ext uri="{FF2B5EF4-FFF2-40B4-BE49-F238E27FC236}">
                <a16:creationId xmlns:a16="http://schemas.microsoft.com/office/drawing/2014/main" id="{FB2705B7-02CC-FB4E-8839-B9719B55ACA6}"/>
              </a:ext>
            </a:extLst>
          </p:cNvPr>
          <p:cNvSpPr>
            <a:spLocks noChangeAspect="1" noChangeArrowheads="1"/>
          </p:cNvSpPr>
          <p:nvPr/>
        </p:nvSpPr>
        <p:spPr bwMode="auto">
          <a:xfrm>
            <a:off x="168275" y="-168275"/>
            <a:ext cx="30480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18444" name="AutoShape 42" descr="data:image/jpeg;base64,/9j/4AAQSkZJRgABAQAAAQABAAD/2wCEAAkGBhQQDxQUExQSFRQSFxcUFRcVFRYVEhQSHxQVHBcXFRUXHSYeGhojGhgeKy8gIycqLCwsFx4xNzE2QSYwLzUBCQoKDgwOGA8PGjMkHyUzLC41KTUzKjEuNSk1Ly82NTAsLS81NSwsKSw0LzUvMC4qLCwvLCw1LCwsLCopLCwsLP/AABEIAEwAeAMBIgACEQEDEQH/xAAcAAEAAQUBAQAAAAAAAAAAAAAABAEDBQYHAgj/xAAxEAACAQMDAgUDAwQDAQAAAAABAgMABBESITEFEwYiQVFhBxSBI3GRMjRCoTOi8CT/xAAbAQEAAgMBAQAAAAAAAAAAAAAAAQQCAwYFB//EACIRAAICAgIBBQEAAAAAAAAAAAABAgMEESExBRJBkbHwcf/aAAwDAQACEQMRAD8A7jSlKAUpSgFKUoBSlKAUpSgFKVF6l1JLeJ5ZMhIxqYgZOPgDmnRKTk9IlUrRLj6w2a/0pcP+yKo/7MK23onV0u7eOaPOmRdQB5Bzgg49QRWEbIy4iyzdiXURUrItJk6lKVmVRSsZ4lvpILOaSFdciISgxnzbDOPjOfxXOpPHcrK3Zkumm/wDtZmP5zHHudgcD3xWudiiW8fElctppf390dYpWDsuoXLW0bNHpk7avJq3GrQCVVFOck+/HzwZSXk3JjyG3UAgMo9n1HkjfI98Y2yc0zQ62vdfJkTVmzuxKuoZxkjcYzg4z+x5HwahXM07qRGgQ45kI3+F0E4xzk+3ztFhaRQyQ7CNix4OQCAsYztkhTk+gI98iN8mSr2uzOSPgEngbn9q8WtwJI1dc4dQwyCDgjIyDwcHisXfTTyRsqRYyCDrZd1O2AFOzb5322+ajxTyshEeQIGYnTjVI3cY9sA7AaP2yWXcYOWyFXuO9mwE1ZtbtZY1dCCjqrqfdSAQf4NY6e8uCvkgwcE+aROMcDHD8c7D3qFBbuy9lGKi2zvkgFwxMSnG+nAyw9ivzU7Cr2ttmcu79Il1SOiLxl2CjPoMsQM1pP1A8VQPZTRxzwszqVwrqxO44xmoP1duHayiDJp/WG+oNk9uTbAArkmKpZF7i3BI6XxHiYXQjkSlyn1x7FdVdP8Ap94+tbKwWKZnDh5GwqFti2RvxXLhVcVSrslW9xOozcKrLgoW9dn0N4b8cwdQd0h1gxgMdahcgkjbf02/kUrm/wBGduoSfMDf6lhNK9WmbnDbPn3k8avGyHXX1x9HaWGRVqO3Aq9Stx5+xSlKEFDUWwtDHryQS7s23sTsPwMVLpQnfGihqF0+yMXcyQdcjyD4DHOKnUoNvWjyTUW2swjysCcysGOeAQirt+F/2al4qmKBPRjet9KjuYikiI4B1AMoYZ333+Ca5P418HQwwmRIwjKQfLkDnHGfmu0MtYTxB0BbmJkbOG9ufStc4epMt4uQ6rIt9Jo+ditZzw74LN1EZN95HXYn0xW3XX0t38rn8gVt3hTw2LOARZLeZnJOOWO/HpVOrHlB8nR+Q8vVfWlXtPZa8B+CY7MmXDdwqVyScBSQTtxyB/FK2+3TAqtXorS0jlbrHZL1Sey7SlKyNQpSlAKUpQClKUApSlAKoVqtKAtNAKCDFXaUBQClVpQFDXP7d7QNm4GrqP3RACnF7/cHtaMnV2O1pzjyadWd810BztXn0/8Ae9AcvteuNbkhXihDSqjytGpKxv1LqgbJPoNIxnZSSfU1J6t40njtQyTKSPuzE4jiCXaw6O2QXYDDasaYgWfBK4AroF1YpLo1jPbcSLuRhxkA7c8mr9AaH1/rE0sd46XIjhga0KGMJ/S/27u7Sn/DSx9hgnJxx5vjaF7v70g3Os/bk/3Bh7a9n7LG+c5/4t9ec1v2KrigNN8Is6XNy906iZhZxMCEGJTaxlkVgMka2bC5xkk+tRLbxZMbeSQTxvL2leSEQkmycyorh9Jz+mrMSj+Y9okbVvgquKA0m163PM0cUdyrK9y8K3Kxxt3YhZtKSoH6ZKyDTqAx5DtzVvpHX7iaHEkgZrm0s5oyqhO1LcGZWCY5ChNQyScg7+g3oCvJoDSLnqMydUtoxHcRwI8kESKoEEii3bEjMrbgEDAx5VUnk7YeHqUwtiYJpXkNojXuqR37F0ZoQ+eTCwQz5VQMCMEDYV1D2oOPxQHO7W9HaRJJ/wD5FumSS4S4mWB0+2LppmeRnRO7gH9QjUuM74rIQTTG26a7SzDNwqsM470R7vbMuRqJKBTjIyTuK3QcUAoD0tKLVKA//9k=">
            <a:extLst>
              <a:ext uri="{FF2B5EF4-FFF2-40B4-BE49-F238E27FC236}">
                <a16:creationId xmlns:a16="http://schemas.microsoft.com/office/drawing/2014/main" id="{54DD570D-2365-2849-AFDB-AF023836D578}"/>
              </a:ext>
            </a:extLst>
          </p:cNvPr>
          <p:cNvSpPr>
            <a:spLocks noChangeAspect="1" noChangeArrowheads="1"/>
          </p:cNvSpPr>
          <p:nvPr/>
        </p:nvSpPr>
        <p:spPr bwMode="auto">
          <a:xfrm>
            <a:off x="168275" y="-168275"/>
            <a:ext cx="30480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18445" name="AutoShape 44" descr="data:image/jpeg;base64,/9j/4AAQSkZJRgABAQAAAQABAAD/2wCEAAkGBhQQDxQUExQSFRQSFxcUFRcVFRYVEhQSHxQVHBcXFRUXHSYeGhojGhgeKy8gIycqLCwsFx4xNzE2QSYwLzUBCQoKDgwOGA8PGjMkHyUzLC41KTUzKjEuNSk1Ly82NTAsLS81NSwsKSw0LzUvMC4qLCwvLCw1LCwsLCopLCwsLP/AABEIAEwAeAMBIgACEQEDEQH/xAAcAAEAAQUBAQAAAAAAAAAAAAAABAEDBQYHAgj/xAAxEAACAQMDAgUDAwQDAQAAAAABAgMABBESITEFEwYiQVFhBxSBI3GRMjRCoTOi8CT/xAAbAQEAAgMBAQAAAAAAAAAAAAAAAQQCAwYFB//EACIRAAICAgIBBQEAAAAAAAAAAAABAgMEESExBRJBkbHwcf/aAAwDAQACEQMRAD8A7jSlKAUpSgFKUoBSlKAUpSgFKVF6l1JLeJ5ZMhIxqYgZOPgDmnRKTk9IlUrRLj6w2a/0pcP+yKo/7MK23onV0u7eOaPOmRdQB5Bzgg49QRWEbIy4iyzdiXURUrItJk6lKVmVRSsZ4lvpILOaSFdciISgxnzbDOPjOfxXOpPHcrK3Zkumm/wDtZmP5zHHudgcD3xWudiiW8fElctppf390dYpWDsuoXLW0bNHpk7avJq3GrQCVVFOck+/HzwZSXk3JjyG3UAgMo9n1HkjfI98Y2yc0zQ62vdfJkTVmzuxKuoZxkjcYzg4z+x5HwahXM07qRGgQ45kI3+F0E4xzk+3ztFhaRQyQ7CNix4OQCAsYztkhTk+gI98iN8mSr2uzOSPgEngbn9q8WtwJI1dc4dQwyCDgjIyDwcHisXfTTyRsqRYyCDrZd1O2AFOzb5322+ajxTyshEeQIGYnTjVI3cY9sA7AaP2yWXcYOWyFXuO9mwE1ZtbtZY1dCCjqrqfdSAQf4NY6e8uCvkgwcE+aROMcDHD8c7D3qFBbuy9lGKi2zvkgFwxMSnG+nAyw9ivzU7Cr2ttmcu79Il1SOiLxl2CjPoMsQM1pP1A8VQPZTRxzwszqVwrqxO44xmoP1duHayiDJp/WG+oNk9uTbAArkmKpZF7i3BI6XxHiYXQjkSlyn1x7FdVdP8Ap94+tbKwWKZnDh5GwqFti2RvxXLhVcVSrslW9xOozcKrLgoW9dn0N4b8cwdQd0h1gxgMdahcgkjbf02/kUrm/wBGduoSfMDf6lhNK9WmbnDbPn3k8avGyHXX1x9HaWGRVqO3Aq9Stx5+xSlKEFDUWwtDHryQS7s23sTsPwMVLpQnfGihqF0+yMXcyQdcjyD4DHOKnUoNvWjyTUW2swjysCcysGOeAQirt+F/2al4qmKBPRjet9KjuYikiI4B1AMoYZ333+Ca5P418HQwwmRIwjKQfLkDnHGfmu0MtYTxB0BbmJkbOG9ufStc4epMt4uQ6rIt9Jo+ditZzw74LN1EZN95HXYn0xW3XX0t38rn8gVt3hTw2LOARZLeZnJOOWO/HpVOrHlB8nR+Q8vVfWlXtPZa8B+CY7MmXDdwqVyScBSQTtxyB/FK2+3TAqtXorS0jlbrHZL1Sey7SlKyNQpSlAKUpQClKUApSlAKoVqtKAtNAKCDFXaUBQClVpQFDXP7d7QNm4GrqP3RACnF7/cHtaMnV2O1pzjyadWd810BztXn0/8Ae9AcvteuNbkhXihDSqjytGpKxv1LqgbJPoNIxnZSSfU1J6t40njtQyTKSPuzE4jiCXaw6O2QXYDDasaYgWfBK4AroF1YpLo1jPbcSLuRhxkA7c8mr9AaH1/rE0sd46XIjhga0KGMJ/S/27u7Sn/DSx9hgnJxx5vjaF7v70g3Os/bk/3Bh7a9n7LG+c5/4t9ec1v2KrigNN8Is6XNy906iZhZxMCEGJTaxlkVgMka2bC5xkk+tRLbxZMbeSQTxvL2leSEQkmycyorh9Jz+mrMSj+Y9okbVvgquKA0m163PM0cUdyrK9y8K3Kxxt3YhZtKSoH6ZKyDTqAx5DtzVvpHX7iaHEkgZrm0s5oyqhO1LcGZWCY5ChNQyScg7+g3oCvJoDSLnqMydUtoxHcRwI8kESKoEEii3bEjMrbgEDAx5VUnk7YeHqUwtiYJpXkNojXuqR37F0ZoQ+eTCwQz5VQMCMEDYV1D2oOPxQHO7W9HaRJJ/wD5FumSS4S4mWB0+2LppmeRnRO7gH9QjUuM74rIQTTG26a7SzDNwqsM470R7vbMuRqJKBTjIyTuK3QcUAoD0tKLVKA//9k=">
            <a:extLst>
              <a:ext uri="{FF2B5EF4-FFF2-40B4-BE49-F238E27FC236}">
                <a16:creationId xmlns:a16="http://schemas.microsoft.com/office/drawing/2014/main" id="{093E7648-4D5C-0E4B-B45A-E44E3CE781BE}"/>
              </a:ext>
            </a:extLst>
          </p:cNvPr>
          <p:cNvSpPr>
            <a:spLocks noChangeAspect="1" noChangeArrowheads="1"/>
          </p:cNvSpPr>
          <p:nvPr/>
        </p:nvSpPr>
        <p:spPr bwMode="auto">
          <a:xfrm>
            <a:off x="168275" y="-168275"/>
            <a:ext cx="30480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grpSp>
        <p:nvGrpSpPr>
          <p:cNvPr id="18446" name="Group 15">
            <a:extLst>
              <a:ext uri="{FF2B5EF4-FFF2-40B4-BE49-F238E27FC236}">
                <a16:creationId xmlns:a16="http://schemas.microsoft.com/office/drawing/2014/main" id="{F607E942-E12C-6C45-A895-8D5624F54B75}"/>
              </a:ext>
            </a:extLst>
          </p:cNvPr>
          <p:cNvGrpSpPr>
            <a:grpSpLocks/>
          </p:cNvGrpSpPr>
          <p:nvPr/>
        </p:nvGrpSpPr>
        <p:grpSpPr bwMode="auto">
          <a:xfrm rot="977592">
            <a:off x="2940050" y="2949575"/>
            <a:ext cx="3889375" cy="3744913"/>
            <a:chOff x="0" y="0"/>
            <a:chExt cx="6124" cy="5899"/>
          </a:xfrm>
        </p:grpSpPr>
        <p:sp>
          <p:nvSpPr>
            <p:cNvPr id="18451" name="AutoShape 16">
              <a:extLst>
                <a:ext uri="{FF2B5EF4-FFF2-40B4-BE49-F238E27FC236}">
                  <a16:creationId xmlns:a16="http://schemas.microsoft.com/office/drawing/2014/main" id="{6FAFC8DE-4D5B-A947-B735-089F8D21B053}"/>
                </a:ext>
              </a:extLst>
            </p:cNvPr>
            <p:cNvSpPr>
              <a:spLocks noChangeArrowheads="1"/>
            </p:cNvSpPr>
            <p:nvPr/>
          </p:nvSpPr>
          <p:spPr bwMode="auto">
            <a:xfrm flipV="1">
              <a:off x="0" y="0"/>
              <a:ext cx="6124" cy="5899"/>
            </a:xfrm>
            <a:prstGeom prst="star24">
              <a:avLst>
                <a:gd name="adj" fmla="val 37500"/>
              </a:avLst>
            </a:prstGeom>
            <a:solidFill>
              <a:srgbClr val="FFFF00"/>
            </a:solidFill>
            <a:ln w="9525">
              <a:solidFill>
                <a:schemeClr val="tx1"/>
              </a:solidFill>
              <a:miter lim="800000"/>
              <a:headEnd/>
              <a:tailEnd/>
            </a:ln>
          </p:spPr>
          <p:txBody>
            <a:bodyPr anchor="ct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18452" name="Rectangle 6">
              <a:extLst>
                <a:ext uri="{FF2B5EF4-FFF2-40B4-BE49-F238E27FC236}">
                  <a16:creationId xmlns:a16="http://schemas.microsoft.com/office/drawing/2014/main" id="{8418A433-D7F0-1B41-97BC-C915603578BE}"/>
                </a:ext>
              </a:extLst>
            </p:cNvPr>
            <p:cNvSpPr>
              <a:spLocks noChangeArrowheads="1"/>
            </p:cNvSpPr>
            <p:nvPr/>
          </p:nvSpPr>
          <p:spPr bwMode="auto">
            <a:xfrm>
              <a:off x="795" y="879"/>
              <a:ext cx="4763" cy="3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Clr>
                  <a:srgbClr val="0070C0"/>
                </a:buClr>
                <a:buFont typeface="Wingdings" pitchFamily="2" charset="2"/>
                <a:buNone/>
              </a:pPr>
              <a:r>
                <a:rPr lang="en-US" altLang="en-US" sz="1600" b="1" u="sng">
                  <a:latin typeface="Comic Sans MS" panose="030F0902030302020204" pitchFamily="66" charset="0"/>
                </a:rPr>
                <a:t>Year </a:t>
              </a:r>
              <a:r>
                <a:rPr lang="en-GB" altLang="en-US" sz="1600" b="1" u="sng">
                  <a:latin typeface="Comic Sans MS" panose="030F0902030302020204" pitchFamily="66" charset="0"/>
                </a:rPr>
                <a:t>2</a:t>
              </a:r>
              <a:endParaRPr lang="en-GB" altLang="en-US" sz="1000" b="1" u="sng">
                <a:latin typeface="Comic Sans MS" panose="030F0902030302020204" pitchFamily="66" charset="0"/>
              </a:endParaRPr>
            </a:p>
            <a:p>
              <a:pPr algn="ctr" eaLnBrk="1" hangingPunct="1">
                <a:spcBef>
                  <a:spcPct val="50000"/>
                </a:spcBef>
                <a:buClr>
                  <a:srgbClr val="0070C0"/>
                </a:buClr>
                <a:buFont typeface="Wingdings" pitchFamily="2" charset="2"/>
                <a:buNone/>
              </a:pPr>
              <a:endParaRPr lang="en-GB" altLang="en-US" sz="600">
                <a:latin typeface="Comic Sans MS" panose="030F0902030302020204" pitchFamily="66" charset="0"/>
              </a:endParaRPr>
            </a:p>
            <a:p>
              <a:pPr algn="ctr" eaLnBrk="1" hangingPunct="1">
                <a:spcBef>
                  <a:spcPct val="50000"/>
                </a:spcBef>
                <a:buClr>
                  <a:srgbClr val="0070C0"/>
                </a:buClr>
                <a:buFont typeface="Wingdings" pitchFamily="2" charset="2"/>
                <a:buNone/>
              </a:pPr>
              <a:r>
                <a:rPr lang="en-GB" altLang="en-US" sz="1200">
                  <a:latin typeface="Comic Sans MS" panose="030F0902030302020204" pitchFamily="66" charset="0"/>
                </a:rPr>
                <a:t>As per year one plus;</a:t>
              </a:r>
            </a:p>
            <a:p>
              <a:pPr algn="ctr" eaLnBrk="1" hangingPunct="1">
                <a:spcBef>
                  <a:spcPct val="50000"/>
                </a:spcBef>
                <a:buClr>
                  <a:srgbClr val="0070C0"/>
                </a:buClr>
                <a:buFont typeface="Wingdings" pitchFamily="2" charset="2"/>
                <a:buNone/>
              </a:pPr>
              <a:r>
                <a:rPr lang="en-US" altLang="en-US" sz="1200">
                  <a:latin typeface="Comic Sans MS" panose="030F0902030302020204" pitchFamily="66" charset="0"/>
                </a:rPr>
                <a:t> ANTT.</a:t>
              </a:r>
            </a:p>
            <a:p>
              <a:pPr algn="ctr" eaLnBrk="1" hangingPunct="1">
                <a:spcBef>
                  <a:spcPct val="50000"/>
                </a:spcBef>
                <a:buClr>
                  <a:srgbClr val="0070C0"/>
                </a:buClr>
                <a:buFont typeface="Wingdings" pitchFamily="2" charset="2"/>
                <a:buNone/>
              </a:pPr>
              <a:r>
                <a:rPr lang="en-US" altLang="en-US" sz="1200">
                  <a:latin typeface="Comic Sans MS" panose="030F0902030302020204" pitchFamily="66" charset="0"/>
                </a:rPr>
                <a:t> </a:t>
              </a:r>
              <a:r>
                <a:rPr lang="en-GB" altLang="en-US" sz="1200">
                  <a:latin typeface="Comic Sans MS" panose="030F0902030302020204" pitchFamily="66" charset="0"/>
                </a:rPr>
                <a:t>Accurate </a:t>
              </a:r>
              <a:r>
                <a:rPr lang="en-US" altLang="en-US" sz="1200">
                  <a:latin typeface="Comic Sans MS" panose="030F0902030302020204" pitchFamily="66" charset="0"/>
                </a:rPr>
                <a:t>Fluid management.</a:t>
              </a:r>
            </a:p>
            <a:p>
              <a:pPr algn="ctr" eaLnBrk="1" hangingPunct="1">
                <a:spcBef>
                  <a:spcPct val="50000"/>
                </a:spcBef>
                <a:buClr>
                  <a:srgbClr val="0070C0"/>
                </a:buClr>
                <a:buFont typeface="Wingdings" pitchFamily="2" charset="2"/>
                <a:buNone/>
              </a:pPr>
              <a:r>
                <a:rPr lang="en-US" altLang="en-US" sz="1200">
                  <a:latin typeface="Comic Sans MS" panose="030F0902030302020204" pitchFamily="66" charset="0"/>
                </a:rPr>
                <a:t> Catheter care.</a:t>
              </a:r>
            </a:p>
            <a:p>
              <a:pPr algn="ctr" eaLnBrk="1" hangingPunct="1">
                <a:spcBef>
                  <a:spcPct val="50000"/>
                </a:spcBef>
                <a:buClr>
                  <a:srgbClr val="0070C0"/>
                </a:buClr>
                <a:buFont typeface="Wingdings" pitchFamily="2" charset="2"/>
                <a:buNone/>
              </a:pPr>
              <a:r>
                <a:rPr lang="en-GB" altLang="en-US" sz="1200">
                  <a:latin typeface="Comic Sans MS" panose="030F0902030302020204" pitchFamily="66" charset="0"/>
                </a:rPr>
                <a:t>Taking part in</a:t>
              </a:r>
              <a:r>
                <a:rPr lang="en-US" altLang="en-US" sz="1200">
                  <a:latin typeface="Comic Sans MS" panose="030F0902030302020204" pitchFamily="66" charset="0"/>
                </a:rPr>
                <a:t> medication round.</a:t>
              </a:r>
            </a:p>
            <a:p>
              <a:pPr algn="ctr" eaLnBrk="1" hangingPunct="1">
                <a:spcBef>
                  <a:spcPct val="50000"/>
                </a:spcBef>
                <a:buClr>
                  <a:srgbClr val="0070C0"/>
                </a:buClr>
                <a:buFont typeface="Wingdings" pitchFamily="2" charset="2"/>
                <a:buNone/>
              </a:pPr>
              <a:r>
                <a:rPr lang="en-GB" altLang="en-US" sz="1200">
                  <a:latin typeface="Comic Sans MS" panose="030F0902030302020204" pitchFamily="66" charset="0"/>
                </a:rPr>
                <a:t>Taking part in</a:t>
              </a:r>
              <a:r>
                <a:rPr lang="en-US" altLang="en-US" sz="1200">
                  <a:latin typeface="Comic Sans MS" panose="030F0902030302020204" pitchFamily="66" charset="0"/>
                </a:rPr>
                <a:t> </a:t>
              </a:r>
              <a:r>
                <a:rPr lang="en-GB" altLang="en-US" sz="1200">
                  <a:latin typeface="Comic Sans MS" panose="030F0902030302020204" pitchFamily="66" charset="0"/>
                </a:rPr>
                <a:t>w</a:t>
              </a:r>
              <a:r>
                <a:rPr lang="en-US" altLang="en-US" sz="1200">
                  <a:latin typeface="Comic Sans MS" panose="030F0902030302020204" pitchFamily="66" charset="0"/>
                </a:rPr>
                <a:t>ard rounds.</a:t>
              </a:r>
            </a:p>
            <a:p>
              <a:pPr algn="ctr" eaLnBrk="1" hangingPunct="1">
                <a:spcBef>
                  <a:spcPct val="50000"/>
                </a:spcBef>
                <a:buClr>
                  <a:srgbClr val="0070C0"/>
                </a:buClr>
                <a:buFont typeface="Wingdings" pitchFamily="2" charset="2"/>
                <a:buNone/>
              </a:pPr>
              <a:r>
                <a:rPr lang="en-US" altLang="en-US" sz="1200">
                  <a:latin typeface="Comic Sans MS" panose="030F0902030302020204" pitchFamily="66" charset="0"/>
                </a:rPr>
                <a:t> .Wound care</a:t>
              </a:r>
            </a:p>
          </p:txBody>
        </p:sp>
      </p:grpSp>
      <p:grpSp>
        <p:nvGrpSpPr>
          <p:cNvPr id="18447" name="Group 18">
            <a:extLst>
              <a:ext uri="{FF2B5EF4-FFF2-40B4-BE49-F238E27FC236}">
                <a16:creationId xmlns:a16="http://schemas.microsoft.com/office/drawing/2014/main" id="{98FA4978-14A5-F344-8C86-E5AF6AC245F1}"/>
              </a:ext>
            </a:extLst>
          </p:cNvPr>
          <p:cNvGrpSpPr>
            <a:grpSpLocks/>
          </p:cNvGrpSpPr>
          <p:nvPr/>
        </p:nvGrpSpPr>
        <p:grpSpPr bwMode="auto">
          <a:xfrm rot="120000">
            <a:off x="47625" y="5221288"/>
            <a:ext cx="3886200" cy="3889375"/>
            <a:chOff x="0" y="0"/>
            <a:chExt cx="6234" cy="6352"/>
          </a:xfrm>
        </p:grpSpPr>
        <p:sp>
          <p:nvSpPr>
            <p:cNvPr id="18449" name="AutoShape 19">
              <a:extLst>
                <a:ext uri="{FF2B5EF4-FFF2-40B4-BE49-F238E27FC236}">
                  <a16:creationId xmlns:a16="http://schemas.microsoft.com/office/drawing/2014/main" id="{281E42C6-94F4-084B-8BD1-4EEA255B0B0E}"/>
                </a:ext>
              </a:extLst>
            </p:cNvPr>
            <p:cNvSpPr>
              <a:spLocks noChangeArrowheads="1"/>
            </p:cNvSpPr>
            <p:nvPr/>
          </p:nvSpPr>
          <p:spPr bwMode="auto">
            <a:xfrm>
              <a:off x="0" y="0"/>
              <a:ext cx="6235" cy="6352"/>
            </a:xfrm>
            <a:prstGeom prst="star32">
              <a:avLst>
                <a:gd name="adj" fmla="val 37500"/>
              </a:avLst>
            </a:prstGeom>
            <a:solidFill>
              <a:srgbClr val="00FFFF"/>
            </a:solidFill>
            <a:ln w="9525">
              <a:solidFill>
                <a:schemeClr val="tx1"/>
              </a:solidFill>
              <a:miter lim="800000"/>
              <a:headEnd/>
              <a:tailEnd/>
            </a:ln>
          </p:spPr>
          <p:txBody>
            <a:bodyPr anchor="ct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18450" name="Text Box 20">
              <a:extLst>
                <a:ext uri="{FF2B5EF4-FFF2-40B4-BE49-F238E27FC236}">
                  <a16:creationId xmlns:a16="http://schemas.microsoft.com/office/drawing/2014/main" id="{436071C5-4F42-ED45-A9C2-02EA28783630}"/>
                </a:ext>
              </a:extLst>
            </p:cNvPr>
            <p:cNvSpPr txBox="1">
              <a:spLocks noChangeArrowheads="1"/>
            </p:cNvSpPr>
            <p:nvPr/>
          </p:nvSpPr>
          <p:spPr bwMode="auto">
            <a:xfrm rot="-1920000">
              <a:off x="677" y="1283"/>
              <a:ext cx="4763" cy="3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US" altLang="en-US" sz="1600" b="1" u="sng">
                  <a:latin typeface="Comic Sans MS" panose="030F0902030302020204" pitchFamily="66" charset="0"/>
                  <a:sym typeface="Arial" panose="020B0604020202020204" pitchFamily="34" charset="0"/>
                </a:rPr>
                <a:t>Year 3</a:t>
              </a:r>
            </a:p>
            <a:p>
              <a:pPr algn="ctr" eaLnBrk="1" hangingPunct="1">
                <a:spcBef>
                  <a:spcPct val="0"/>
                </a:spcBef>
                <a:buFontTx/>
                <a:buNone/>
              </a:pPr>
              <a:endParaRPr lang="en-US" altLang="en-US" sz="1500" b="1">
                <a:latin typeface="Comic Sans MS" panose="030F0902030302020204" pitchFamily="66" charset="0"/>
                <a:sym typeface="Arial" panose="020B0604020202020204" pitchFamily="34" charset="0"/>
              </a:endParaRPr>
            </a:p>
            <a:p>
              <a:pPr algn="ctr" eaLnBrk="1" hangingPunct="1">
                <a:spcBef>
                  <a:spcPct val="0"/>
                </a:spcBef>
                <a:buFontTx/>
                <a:buNone/>
              </a:pPr>
              <a:r>
                <a:rPr lang="en-US" altLang="en-US" sz="1200" b="1">
                  <a:latin typeface="Comic Sans MS" panose="030F0902030302020204" pitchFamily="66" charset="0"/>
                  <a:sym typeface="Arial" panose="020B0604020202020204" pitchFamily="34" charset="0"/>
                </a:rPr>
                <a:t> As per 2</a:t>
              </a:r>
              <a:r>
                <a:rPr lang="en-US" altLang="en-US" sz="1200" b="1" baseline="30000">
                  <a:latin typeface="Comic Sans MS" panose="030F0902030302020204" pitchFamily="66" charset="0"/>
                  <a:sym typeface="Arial" panose="020B0604020202020204" pitchFamily="34" charset="0"/>
                </a:rPr>
                <a:t>nd</a:t>
              </a:r>
              <a:r>
                <a:rPr lang="en-US" altLang="en-US" sz="1200" b="1">
                  <a:latin typeface="Comic Sans MS" panose="030F0902030302020204" pitchFamily="66" charset="0"/>
                  <a:sym typeface="Arial" panose="020B0604020202020204" pitchFamily="34" charset="0"/>
                </a:rPr>
                <a:t> year plus</a:t>
              </a:r>
              <a:r>
                <a:rPr lang="en-GB" altLang="en-US" sz="1200" b="1">
                  <a:latin typeface="Comic Sans MS" panose="030F0902030302020204" pitchFamily="66" charset="0"/>
                  <a:sym typeface="Arial" panose="020B0604020202020204" pitchFamily="34" charset="0"/>
                </a:rPr>
                <a:t>;</a:t>
              </a:r>
            </a:p>
            <a:p>
              <a:pPr algn="ctr" eaLnBrk="1" hangingPunct="1">
                <a:spcBef>
                  <a:spcPct val="0"/>
                </a:spcBef>
                <a:buFontTx/>
                <a:buNone/>
              </a:pPr>
              <a:endParaRPr lang="en-GB" altLang="en-US" sz="1200" b="1">
                <a:latin typeface="Comic Sans MS" panose="030F0902030302020204" pitchFamily="66" charset="0"/>
                <a:sym typeface="Arial" panose="020B0604020202020204" pitchFamily="34" charset="0"/>
              </a:endParaRPr>
            </a:p>
            <a:p>
              <a:pPr algn="ctr" eaLnBrk="1" hangingPunct="1">
                <a:spcBef>
                  <a:spcPct val="0"/>
                </a:spcBef>
                <a:buFontTx/>
                <a:buNone/>
              </a:pPr>
              <a:r>
                <a:rPr lang="en-US" altLang="en-US" sz="1200" b="1">
                  <a:latin typeface="Comic Sans MS" panose="030F0902030302020204" pitchFamily="66" charset="0"/>
                  <a:sym typeface="Arial" panose="020B0604020202020204" pitchFamily="34" charset="0"/>
                </a:rPr>
                <a:t>Preparation IV medications.</a:t>
              </a:r>
              <a:endParaRPr lang="en-US" altLang="en-US" sz="1200" b="1">
                <a:solidFill>
                  <a:srgbClr val="00B0F0"/>
                </a:solidFill>
                <a:latin typeface="Comic Sans MS" panose="030F0902030302020204" pitchFamily="66" charset="0"/>
                <a:sym typeface="Symbol" pitchFamily="2" charset="2"/>
              </a:endParaRPr>
            </a:p>
            <a:p>
              <a:pPr algn="ctr" eaLnBrk="1" hangingPunct="1">
                <a:spcBef>
                  <a:spcPct val="0"/>
                </a:spcBef>
                <a:buFontTx/>
                <a:buNone/>
              </a:pPr>
              <a:r>
                <a:rPr lang="en-US" altLang="en-US" sz="1200" b="1">
                  <a:solidFill>
                    <a:srgbClr val="00B0F0"/>
                  </a:solidFill>
                  <a:latin typeface="Comic Sans MS" panose="030F0902030302020204" pitchFamily="66" charset="0"/>
                  <a:sym typeface="Arial" panose="020B0604020202020204" pitchFamily="34" charset="0"/>
                </a:rPr>
                <a:t> </a:t>
              </a:r>
              <a:r>
                <a:rPr lang="en-US" altLang="en-US" sz="1200" b="1">
                  <a:latin typeface="Comic Sans MS" panose="030F0902030302020204" pitchFamily="66" charset="0"/>
                  <a:sym typeface="Arial" panose="020B0604020202020204" pitchFamily="34" charset="0"/>
                </a:rPr>
                <a:t>Medication administration.</a:t>
              </a:r>
              <a:endParaRPr lang="en-US" altLang="en-US" sz="1200" b="1">
                <a:solidFill>
                  <a:srgbClr val="00B0F0"/>
                </a:solidFill>
                <a:latin typeface="Comic Sans MS" panose="030F0902030302020204" pitchFamily="66" charset="0"/>
                <a:sym typeface="Symbol" pitchFamily="2" charset="2"/>
              </a:endParaRPr>
            </a:p>
            <a:p>
              <a:pPr algn="ctr" eaLnBrk="1" hangingPunct="1">
                <a:spcBef>
                  <a:spcPct val="0"/>
                </a:spcBef>
                <a:buFontTx/>
                <a:buNone/>
              </a:pPr>
              <a:r>
                <a:rPr lang="en-US" altLang="en-US" sz="1200" b="1">
                  <a:latin typeface="Comic Sans MS" panose="030F0902030302020204" pitchFamily="66" charset="0"/>
                  <a:sym typeface="Arial" panose="020B0604020202020204" pitchFamily="34" charset="0"/>
                </a:rPr>
                <a:t>Admission and safe discharge of patients.</a:t>
              </a:r>
              <a:endParaRPr lang="en-US" altLang="en-US" sz="1200" b="1">
                <a:solidFill>
                  <a:srgbClr val="00B0F0"/>
                </a:solidFill>
                <a:latin typeface="Comic Sans MS" panose="030F0902030302020204" pitchFamily="66" charset="0"/>
                <a:sym typeface="Symbol" pitchFamily="2" charset="2"/>
              </a:endParaRPr>
            </a:p>
            <a:p>
              <a:pPr algn="ctr" eaLnBrk="1" hangingPunct="1">
                <a:spcBef>
                  <a:spcPct val="0"/>
                </a:spcBef>
                <a:buFontTx/>
                <a:buNone/>
              </a:pPr>
              <a:r>
                <a:rPr lang="en-US" altLang="en-US" sz="1200" b="1">
                  <a:solidFill>
                    <a:srgbClr val="00B0F0"/>
                  </a:solidFill>
                  <a:latin typeface="Comic Sans MS" panose="030F0902030302020204" pitchFamily="66" charset="0"/>
                  <a:sym typeface="Arial" panose="020B0604020202020204" pitchFamily="34" charset="0"/>
                </a:rPr>
                <a:t> </a:t>
              </a:r>
              <a:r>
                <a:rPr lang="en-US" altLang="en-US" sz="1200" b="1">
                  <a:latin typeface="Comic Sans MS" panose="030F0902030302020204" pitchFamily="66" charset="0"/>
                  <a:sym typeface="Arial" panose="020B0604020202020204" pitchFamily="34" charset="0"/>
                </a:rPr>
                <a:t>Own caseload of patients to care for.</a:t>
              </a:r>
              <a:endParaRPr lang="en-US" altLang="en-US" sz="1200" b="1">
                <a:solidFill>
                  <a:srgbClr val="00B0F0"/>
                </a:solidFill>
                <a:latin typeface="Comic Sans MS" panose="030F0902030302020204" pitchFamily="66" charset="0"/>
                <a:sym typeface="Symbol" pitchFamily="2" charset="2"/>
              </a:endParaRPr>
            </a:p>
            <a:p>
              <a:pPr algn="ctr" eaLnBrk="1" hangingPunct="1">
                <a:spcBef>
                  <a:spcPct val="0"/>
                </a:spcBef>
                <a:buFontTx/>
                <a:buNone/>
              </a:pPr>
              <a:r>
                <a:rPr lang="en-US" altLang="en-US" sz="1200" b="1">
                  <a:solidFill>
                    <a:srgbClr val="00B0F0"/>
                  </a:solidFill>
                  <a:latin typeface="Comic Sans MS" panose="030F0902030302020204" pitchFamily="66" charset="0"/>
                  <a:sym typeface="Arial" panose="020B0604020202020204" pitchFamily="34" charset="0"/>
                </a:rPr>
                <a:t> </a:t>
              </a:r>
              <a:r>
                <a:rPr lang="en-US" altLang="en-US" sz="1200" b="1">
                  <a:latin typeface="Comic Sans MS" panose="030F0902030302020204" pitchFamily="66" charset="0"/>
                  <a:sym typeface="Arial" panose="020B0604020202020204" pitchFamily="34" charset="0"/>
                </a:rPr>
                <a:t>Handover of care.</a:t>
              </a:r>
              <a:endParaRPr lang="en-US" altLang="en-US" sz="1200" b="1">
                <a:solidFill>
                  <a:srgbClr val="00B0F0"/>
                </a:solidFill>
                <a:latin typeface="Comic Sans MS" panose="030F0902030302020204" pitchFamily="66" charset="0"/>
                <a:sym typeface="Symbol" pitchFamily="2" charset="2"/>
              </a:endParaRPr>
            </a:p>
            <a:p>
              <a:pPr algn="ctr" eaLnBrk="1" hangingPunct="1">
                <a:spcBef>
                  <a:spcPct val="0"/>
                </a:spcBef>
                <a:buFontTx/>
                <a:buNone/>
              </a:pPr>
              <a:r>
                <a:rPr lang="en-US" altLang="en-US" sz="1200" b="1">
                  <a:solidFill>
                    <a:srgbClr val="00B0F0"/>
                  </a:solidFill>
                  <a:latin typeface="Comic Sans MS" panose="030F0902030302020204" pitchFamily="66" charset="0"/>
                  <a:sym typeface="Arial" panose="020B0604020202020204" pitchFamily="34" charset="0"/>
                </a:rPr>
                <a:t> </a:t>
              </a:r>
              <a:r>
                <a:rPr lang="en-US" altLang="en-US" sz="1200" b="1">
                  <a:latin typeface="Comic Sans MS" panose="030F0902030302020204" pitchFamily="66" charset="0"/>
                  <a:sym typeface="Arial" panose="020B0604020202020204" pitchFamily="34" charset="0"/>
                </a:rPr>
                <a:t>Co-ordination of shifts.</a:t>
              </a:r>
              <a:endParaRPr lang="en-US" altLang="en-US" sz="1200">
                <a:latin typeface="Comic Sans MS" panose="030F0902030302020204" pitchFamily="66" charset="0"/>
              </a:endParaRPr>
            </a:p>
          </p:txBody>
        </p:sp>
      </p:grpSp>
      <p:sp>
        <p:nvSpPr>
          <p:cNvPr id="18448" name="Text Box 21">
            <a:extLst>
              <a:ext uri="{FF2B5EF4-FFF2-40B4-BE49-F238E27FC236}">
                <a16:creationId xmlns:a16="http://schemas.microsoft.com/office/drawing/2014/main" id="{42391FD6-7861-C64E-AD61-8DAE0DEA6E54}"/>
              </a:ext>
            </a:extLst>
          </p:cNvPr>
          <p:cNvSpPr txBox="1">
            <a:spLocks noChangeArrowheads="1"/>
          </p:cNvSpPr>
          <p:nvPr/>
        </p:nvSpPr>
        <p:spPr bwMode="auto">
          <a:xfrm>
            <a:off x="4143375" y="1403350"/>
            <a:ext cx="2525713"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600">
                <a:latin typeface="Comic Sans MS" panose="030F0902030302020204" pitchFamily="66" charset="0"/>
              </a:rPr>
              <a:t>There are a variety of learning opportunities, and numerous care pathways to follow.  </a:t>
            </a:r>
            <a:endParaRPr lang="en-US" altLang="en-US" sz="1600">
              <a:latin typeface="Comic Sans MS" panose="030F0902030302020204" pitchFamily="66"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9">
            <a:extLst>
              <a:ext uri="{FF2B5EF4-FFF2-40B4-BE49-F238E27FC236}">
                <a16:creationId xmlns:a16="http://schemas.microsoft.com/office/drawing/2014/main" id="{40B30EAB-B9BF-A945-925E-3A934C12969F}"/>
              </a:ext>
            </a:extLst>
          </p:cNvPr>
          <p:cNvSpPr txBox="1">
            <a:spLocks noChangeArrowheads="1"/>
          </p:cNvSpPr>
          <p:nvPr/>
        </p:nvSpPr>
        <p:spPr bwMode="auto">
          <a:xfrm>
            <a:off x="-60325" y="263525"/>
            <a:ext cx="70183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4000" b="1" u="sng">
                <a:solidFill>
                  <a:srgbClr val="0070C0"/>
                </a:solidFill>
                <a:latin typeface="Comic Sans MS" panose="030F0902030302020204" pitchFamily="66" charset="0"/>
              </a:rPr>
              <a:t>Possible Spoke Placements</a:t>
            </a:r>
          </a:p>
        </p:txBody>
      </p:sp>
      <p:grpSp>
        <p:nvGrpSpPr>
          <p:cNvPr id="19459" name="Group 3">
            <a:extLst>
              <a:ext uri="{FF2B5EF4-FFF2-40B4-BE49-F238E27FC236}">
                <a16:creationId xmlns:a16="http://schemas.microsoft.com/office/drawing/2014/main" id="{80215905-03EB-9D42-AA90-D73B05A6A526}"/>
              </a:ext>
            </a:extLst>
          </p:cNvPr>
          <p:cNvGrpSpPr>
            <a:grpSpLocks/>
          </p:cNvGrpSpPr>
          <p:nvPr/>
        </p:nvGrpSpPr>
        <p:grpSpPr bwMode="auto">
          <a:xfrm>
            <a:off x="44450" y="1476375"/>
            <a:ext cx="6697663" cy="5727700"/>
            <a:chOff x="0" y="0"/>
            <a:chExt cx="6697489" cy="5727751"/>
          </a:xfrm>
        </p:grpSpPr>
        <p:sp>
          <p:nvSpPr>
            <p:cNvPr id="19462" name="Oval 2">
              <a:extLst>
                <a:ext uri="{FF2B5EF4-FFF2-40B4-BE49-F238E27FC236}">
                  <a16:creationId xmlns:a16="http://schemas.microsoft.com/office/drawing/2014/main" id="{7021ED76-5660-4F47-9767-7FFF0621A50D}"/>
                </a:ext>
              </a:extLst>
            </p:cNvPr>
            <p:cNvSpPr>
              <a:spLocks noChangeArrowheads="1"/>
            </p:cNvSpPr>
            <p:nvPr/>
          </p:nvSpPr>
          <p:spPr bwMode="auto">
            <a:xfrm>
              <a:off x="1655589" y="1943100"/>
              <a:ext cx="3298825" cy="1828800"/>
            </a:xfrm>
            <a:prstGeom prst="ellipse">
              <a:avLst/>
            </a:prstGeom>
            <a:solidFill>
              <a:srgbClr val="99CCFF"/>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endParaRPr lang="en-US" altLang="en-US" sz="2000">
                <a:latin typeface="Comic Sans MS" panose="030F0902030302020204" pitchFamily="66" charset="0"/>
              </a:endParaRPr>
            </a:p>
          </p:txBody>
        </p:sp>
        <p:sp>
          <p:nvSpPr>
            <p:cNvPr id="19463" name="Text Box 3">
              <a:extLst>
                <a:ext uri="{FF2B5EF4-FFF2-40B4-BE49-F238E27FC236}">
                  <a16:creationId xmlns:a16="http://schemas.microsoft.com/office/drawing/2014/main" id="{D31C778B-70C6-1E4C-B20E-F5293B802448}"/>
                </a:ext>
              </a:extLst>
            </p:cNvPr>
            <p:cNvSpPr txBox="1">
              <a:spLocks noChangeArrowheads="1"/>
            </p:cNvSpPr>
            <p:nvPr/>
          </p:nvSpPr>
          <p:spPr bwMode="auto">
            <a:xfrm>
              <a:off x="2318823" y="2375490"/>
              <a:ext cx="2217737" cy="1015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en-GB" altLang="en-US" sz="3000" b="1">
                  <a:latin typeface="Comic Sans MS" panose="030F0902030302020204" pitchFamily="66" charset="0"/>
                </a:rPr>
                <a:t> </a:t>
              </a:r>
              <a:r>
                <a:rPr lang="en-GB" altLang="en-US" sz="6000" b="1">
                  <a:latin typeface="Comic Sans MS" panose="030F0902030302020204" pitchFamily="66" charset="0"/>
                </a:rPr>
                <a:t>B1</a:t>
              </a:r>
            </a:p>
          </p:txBody>
        </p:sp>
        <p:sp>
          <p:nvSpPr>
            <p:cNvPr id="19464" name="Text Box 4">
              <a:extLst>
                <a:ext uri="{FF2B5EF4-FFF2-40B4-BE49-F238E27FC236}">
                  <a16:creationId xmlns:a16="http://schemas.microsoft.com/office/drawing/2014/main" id="{5A11EB61-9641-C342-AF22-A2AD2AADDAE6}"/>
                </a:ext>
              </a:extLst>
            </p:cNvPr>
            <p:cNvSpPr txBox="1">
              <a:spLocks noChangeArrowheads="1"/>
            </p:cNvSpPr>
            <p:nvPr/>
          </p:nvSpPr>
          <p:spPr bwMode="auto">
            <a:xfrm>
              <a:off x="5544964" y="2592387"/>
              <a:ext cx="1079500" cy="707870"/>
            </a:xfrm>
            <a:prstGeom prst="rect">
              <a:avLst/>
            </a:prstGeom>
            <a:solidFill>
              <a:srgbClr val="66FFFF"/>
            </a:solidFill>
            <a:ln w="952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2000">
                  <a:latin typeface="Comic Sans MS" panose="030F0902030302020204" pitchFamily="66" charset="0"/>
                </a:rPr>
                <a:t>Eras nurses</a:t>
              </a:r>
            </a:p>
          </p:txBody>
        </p:sp>
        <p:sp>
          <p:nvSpPr>
            <p:cNvPr id="19465" name="Text Box 5">
              <a:extLst>
                <a:ext uri="{FF2B5EF4-FFF2-40B4-BE49-F238E27FC236}">
                  <a16:creationId xmlns:a16="http://schemas.microsoft.com/office/drawing/2014/main" id="{DD7374F9-0058-3149-B9BB-A79052D4ED11}"/>
                </a:ext>
              </a:extLst>
            </p:cNvPr>
            <p:cNvSpPr txBox="1">
              <a:spLocks noChangeArrowheads="1"/>
            </p:cNvSpPr>
            <p:nvPr/>
          </p:nvSpPr>
          <p:spPr bwMode="auto">
            <a:xfrm>
              <a:off x="71264" y="1655761"/>
              <a:ext cx="1576387" cy="400110"/>
            </a:xfrm>
            <a:prstGeom prst="rect">
              <a:avLst/>
            </a:prstGeom>
            <a:solidFill>
              <a:srgbClr val="FFCC99"/>
            </a:solidFill>
            <a:ln w="952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2000">
                  <a:latin typeface="Comic Sans MS" panose="030F0902030302020204" pitchFamily="66" charset="0"/>
                </a:rPr>
                <a:t>Endoscopy </a:t>
              </a:r>
            </a:p>
          </p:txBody>
        </p:sp>
        <p:sp>
          <p:nvSpPr>
            <p:cNvPr id="19466" name="Text Box 6">
              <a:extLst>
                <a:ext uri="{FF2B5EF4-FFF2-40B4-BE49-F238E27FC236}">
                  <a16:creationId xmlns:a16="http://schemas.microsoft.com/office/drawing/2014/main" id="{2CB5415B-429D-D641-AB8E-84E28BFC0F4B}"/>
                </a:ext>
              </a:extLst>
            </p:cNvPr>
            <p:cNvSpPr txBox="1">
              <a:spLocks noChangeArrowheads="1"/>
            </p:cNvSpPr>
            <p:nvPr/>
          </p:nvSpPr>
          <p:spPr bwMode="auto">
            <a:xfrm>
              <a:off x="3816176" y="4761"/>
              <a:ext cx="2232025" cy="400110"/>
            </a:xfrm>
            <a:prstGeom prst="rect">
              <a:avLst/>
            </a:prstGeom>
            <a:solidFill>
              <a:srgbClr val="CC99FF"/>
            </a:solidFill>
            <a:ln w="952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2000">
                  <a:latin typeface="Comic Sans MS" panose="030F0902030302020204" pitchFamily="66" charset="0"/>
                </a:rPr>
                <a:t>Diabetes Nurse</a:t>
              </a:r>
            </a:p>
          </p:txBody>
        </p:sp>
        <p:sp>
          <p:nvSpPr>
            <p:cNvPr id="19467" name="Text Box 7">
              <a:extLst>
                <a:ext uri="{FF2B5EF4-FFF2-40B4-BE49-F238E27FC236}">
                  <a16:creationId xmlns:a16="http://schemas.microsoft.com/office/drawing/2014/main" id="{6A6AC7A5-C8EB-5340-95FF-9E3E59256511}"/>
                </a:ext>
              </a:extLst>
            </p:cNvPr>
            <p:cNvSpPr txBox="1">
              <a:spLocks noChangeArrowheads="1"/>
            </p:cNvSpPr>
            <p:nvPr/>
          </p:nvSpPr>
          <p:spPr bwMode="auto">
            <a:xfrm>
              <a:off x="5256039" y="1368425"/>
              <a:ext cx="1441450" cy="1015640"/>
            </a:xfrm>
            <a:prstGeom prst="rect">
              <a:avLst/>
            </a:prstGeom>
            <a:solidFill>
              <a:schemeClr val="accent1"/>
            </a:solidFill>
            <a:ln w="952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2000">
                  <a:latin typeface="Comic Sans MS" panose="030F0902030302020204" pitchFamily="66" charset="0"/>
                </a:rPr>
                <a:t>Colorectal specialist nurse</a:t>
              </a:r>
            </a:p>
          </p:txBody>
        </p:sp>
        <p:sp>
          <p:nvSpPr>
            <p:cNvPr id="19468" name="Text Box 9">
              <a:extLst>
                <a:ext uri="{FF2B5EF4-FFF2-40B4-BE49-F238E27FC236}">
                  <a16:creationId xmlns:a16="http://schemas.microsoft.com/office/drawing/2014/main" id="{50271B94-DEA6-3243-9728-5B4DF6C0091D}"/>
                </a:ext>
              </a:extLst>
            </p:cNvPr>
            <p:cNvSpPr txBox="1">
              <a:spLocks noChangeArrowheads="1"/>
            </p:cNvSpPr>
            <p:nvPr/>
          </p:nvSpPr>
          <p:spPr bwMode="auto">
            <a:xfrm>
              <a:off x="4824239" y="654049"/>
              <a:ext cx="1643062" cy="400110"/>
            </a:xfrm>
            <a:prstGeom prst="rect">
              <a:avLst/>
            </a:prstGeom>
            <a:solidFill>
              <a:srgbClr val="FF0000"/>
            </a:solidFill>
            <a:ln w="952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en-GB" altLang="en-US" sz="2000">
                  <a:latin typeface="Comic Sans MS" panose="030F0902030302020204" pitchFamily="66" charset="0"/>
                </a:rPr>
                <a:t>     Theatre</a:t>
              </a:r>
            </a:p>
          </p:txBody>
        </p:sp>
        <p:sp>
          <p:nvSpPr>
            <p:cNvPr id="19469" name="Text Box 10">
              <a:extLst>
                <a:ext uri="{FF2B5EF4-FFF2-40B4-BE49-F238E27FC236}">
                  <a16:creationId xmlns:a16="http://schemas.microsoft.com/office/drawing/2014/main" id="{70A66F84-ED0D-D84F-B704-2F53D99EAE1D}"/>
                </a:ext>
              </a:extLst>
            </p:cNvPr>
            <p:cNvSpPr txBox="1">
              <a:spLocks noChangeArrowheads="1"/>
            </p:cNvSpPr>
            <p:nvPr/>
          </p:nvSpPr>
          <p:spPr bwMode="auto">
            <a:xfrm>
              <a:off x="4968701" y="3816350"/>
              <a:ext cx="1584325" cy="707870"/>
            </a:xfrm>
            <a:prstGeom prst="rect">
              <a:avLst/>
            </a:prstGeom>
            <a:solidFill>
              <a:srgbClr val="9900FF"/>
            </a:solidFill>
            <a:ln w="952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2000">
                  <a:latin typeface="Comic Sans MS" panose="030F0902030302020204" pitchFamily="66" charset="0"/>
                </a:rPr>
                <a:t>Tissue viability</a:t>
              </a:r>
            </a:p>
          </p:txBody>
        </p:sp>
        <p:sp>
          <p:nvSpPr>
            <p:cNvPr id="19470" name="Text Box 11">
              <a:extLst>
                <a:ext uri="{FF2B5EF4-FFF2-40B4-BE49-F238E27FC236}">
                  <a16:creationId xmlns:a16="http://schemas.microsoft.com/office/drawing/2014/main" id="{20960FD0-ED63-BA4B-892F-DE57AE2C3326}"/>
                </a:ext>
              </a:extLst>
            </p:cNvPr>
            <p:cNvSpPr txBox="1">
              <a:spLocks noChangeArrowheads="1"/>
            </p:cNvSpPr>
            <p:nvPr/>
          </p:nvSpPr>
          <p:spPr bwMode="auto">
            <a:xfrm>
              <a:off x="69676" y="0"/>
              <a:ext cx="3529013" cy="400110"/>
            </a:xfrm>
            <a:prstGeom prst="rect">
              <a:avLst/>
            </a:prstGeom>
            <a:solidFill>
              <a:srgbClr val="6699FF"/>
            </a:solidFill>
            <a:ln w="952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2000">
                  <a:latin typeface="Comic Sans MS" panose="030F0902030302020204" pitchFamily="66" charset="0"/>
                </a:rPr>
                <a:t>Stoma Specialist Nurses</a:t>
              </a:r>
            </a:p>
          </p:txBody>
        </p:sp>
        <p:sp>
          <p:nvSpPr>
            <p:cNvPr id="19471" name="Text Box 12">
              <a:extLst>
                <a:ext uri="{FF2B5EF4-FFF2-40B4-BE49-F238E27FC236}">
                  <a16:creationId xmlns:a16="http://schemas.microsoft.com/office/drawing/2014/main" id="{9A60449E-4758-2A41-A219-34F567CD2B8A}"/>
                </a:ext>
              </a:extLst>
            </p:cNvPr>
            <p:cNvSpPr txBox="1">
              <a:spLocks noChangeArrowheads="1"/>
            </p:cNvSpPr>
            <p:nvPr/>
          </p:nvSpPr>
          <p:spPr bwMode="auto">
            <a:xfrm>
              <a:off x="2663651" y="5327650"/>
              <a:ext cx="1441450" cy="400101"/>
            </a:xfrm>
            <a:prstGeom prst="rect">
              <a:avLst/>
            </a:prstGeom>
            <a:solidFill>
              <a:srgbClr val="FFCCCC"/>
            </a:solidFill>
            <a:ln w="952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2000">
                  <a:latin typeface="Comic Sans MS" panose="030F0902030302020204" pitchFamily="66" charset="0"/>
                </a:rPr>
                <a:t>IFU (H8)</a:t>
              </a:r>
            </a:p>
          </p:txBody>
        </p:sp>
        <p:sp>
          <p:nvSpPr>
            <p:cNvPr id="19472" name="Text Box 13">
              <a:extLst>
                <a:ext uri="{FF2B5EF4-FFF2-40B4-BE49-F238E27FC236}">
                  <a16:creationId xmlns:a16="http://schemas.microsoft.com/office/drawing/2014/main" id="{0272E69D-DB87-A64E-8EE7-8E179AF47200}"/>
                </a:ext>
              </a:extLst>
            </p:cNvPr>
            <p:cNvSpPr txBox="1">
              <a:spLocks noChangeArrowheads="1"/>
            </p:cNvSpPr>
            <p:nvPr/>
          </p:nvSpPr>
          <p:spPr bwMode="auto">
            <a:xfrm>
              <a:off x="4247976" y="4608513"/>
              <a:ext cx="1944688" cy="400101"/>
            </a:xfrm>
            <a:prstGeom prst="rect">
              <a:avLst/>
            </a:prstGeom>
            <a:solidFill>
              <a:srgbClr val="FFFF99"/>
            </a:solidFill>
            <a:ln w="952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2000">
                  <a:latin typeface="Comic Sans MS" panose="030F0902030302020204" pitchFamily="66" charset="0"/>
                </a:rPr>
                <a:t>Dietitian</a:t>
              </a:r>
            </a:p>
          </p:txBody>
        </p:sp>
        <p:sp>
          <p:nvSpPr>
            <p:cNvPr id="19473" name="Line 15">
              <a:extLst>
                <a:ext uri="{FF2B5EF4-FFF2-40B4-BE49-F238E27FC236}">
                  <a16:creationId xmlns:a16="http://schemas.microsoft.com/office/drawing/2014/main" id="{2ABE3620-21A3-314B-AC7D-881F9B4626A3}"/>
                </a:ext>
              </a:extLst>
            </p:cNvPr>
            <p:cNvSpPr>
              <a:spLocks noChangeShapeType="1"/>
            </p:cNvSpPr>
            <p:nvPr/>
          </p:nvSpPr>
          <p:spPr bwMode="auto">
            <a:xfrm flipH="1" flipV="1">
              <a:off x="3270076" y="528637"/>
              <a:ext cx="114300" cy="14144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4" name="Line 16">
              <a:extLst>
                <a:ext uri="{FF2B5EF4-FFF2-40B4-BE49-F238E27FC236}">
                  <a16:creationId xmlns:a16="http://schemas.microsoft.com/office/drawing/2014/main" id="{A0B9285F-95D4-2E4C-8DA9-C5EA1CF89AB5}"/>
                </a:ext>
              </a:extLst>
            </p:cNvPr>
            <p:cNvSpPr>
              <a:spLocks noChangeShapeType="1"/>
            </p:cNvSpPr>
            <p:nvPr/>
          </p:nvSpPr>
          <p:spPr bwMode="auto">
            <a:xfrm flipV="1">
              <a:off x="3889201" y="549275"/>
              <a:ext cx="358775" cy="14668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5" name="Line 17">
              <a:extLst>
                <a:ext uri="{FF2B5EF4-FFF2-40B4-BE49-F238E27FC236}">
                  <a16:creationId xmlns:a16="http://schemas.microsoft.com/office/drawing/2014/main" id="{7DD8FCED-E227-C444-B59D-C4051A301039}"/>
                </a:ext>
              </a:extLst>
            </p:cNvPr>
            <p:cNvSpPr>
              <a:spLocks noChangeShapeType="1"/>
            </p:cNvSpPr>
            <p:nvPr/>
          </p:nvSpPr>
          <p:spPr bwMode="auto">
            <a:xfrm flipV="1">
              <a:off x="4679776" y="2016125"/>
              <a:ext cx="504825" cy="3683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6" name="Line 19">
              <a:extLst>
                <a:ext uri="{FF2B5EF4-FFF2-40B4-BE49-F238E27FC236}">
                  <a16:creationId xmlns:a16="http://schemas.microsoft.com/office/drawing/2014/main" id="{DF788E9C-BAE5-B748-8399-C763CAE851F2}"/>
                </a:ext>
              </a:extLst>
            </p:cNvPr>
            <p:cNvSpPr>
              <a:spLocks noChangeShapeType="1"/>
            </p:cNvSpPr>
            <p:nvPr/>
          </p:nvSpPr>
          <p:spPr bwMode="auto">
            <a:xfrm flipH="1" flipV="1">
              <a:off x="1728614" y="1943100"/>
              <a:ext cx="503237" cy="24288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7" name="Line 21">
              <a:extLst>
                <a:ext uri="{FF2B5EF4-FFF2-40B4-BE49-F238E27FC236}">
                  <a16:creationId xmlns:a16="http://schemas.microsoft.com/office/drawing/2014/main" id="{14E8074B-AC9E-3D43-98DB-D092603FAC3A}"/>
                </a:ext>
              </a:extLst>
            </p:cNvPr>
            <p:cNvSpPr>
              <a:spLocks noChangeShapeType="1"/>
            </p:cNvSpPr>
            <p:nvPr/>
          </p:nvSpPr>
          <p:spPr bwMode="auto">
            <a:xfrm flipH="1">
              <a:off x="1152351" y="3024187"/>
              <a:ext cx="576263"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8" name="Line 22">
              <a:extLst>
                <a:ext uri="{FF2B5EF4-FFF2-40B4-BE49-F238E27FC236}">
                  <a16:creationId xmlns:a16="http://schemas.microsoft.com/office/drawing/2014/main" id="{43B5CDA2-81C3-094B-8ABD-67C42D21C023}"/>
                </a:ext>
              </a:extLst>
            </p:cNvPr>
            <p:cNvSpPr>
              <a:spLocks noChangeShapeType="1"/>
            </p:cNvSpPr>
            <p:nvPr/>
          </p:nvSpPr>
          <p:spPr bwMode="auto">
            <a:xfrm flipH="1">
              <a:off x="1439689" y="3527425"/>
              <a:ext cx="792162" cy="3603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9" name="Line 23">
              <a:extLst>
                <a:ext uri="{FF2B5EF4-FFF2-40B4-BE49-F238E27FC236}">
                  <a16:creationId xmlns:a16="http://schemas.microsoft.com/office/drawing/2014/main" id="{4A351331-5494-0447-AC97-0FE69C621B3B}"/>
                </a:ext>
              </a:extLst>
            </p:cNvPr>
            <p:cNvSpPr>
              <a:spLocks noChangeShapeType="1"/>
            </p:cNvSpPr>
            <p:nvPr/>
          </p:nvSpPr>
          <p:spPr bwMode="auto">
            <a:xfrm flipH="1">
              <a:off x="3455814" y="3743325"/>
              <a:ext cx="0" cy="14414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80" name="Line 24">
              <a:extLst>
                <a:ext uri="{FF2B5EF4-FFF2-40B4-BE49-F238E27FC236}">
                  <a16:creationId xmlns:a16="http://schemas.microsoft.com/office/drawing/2014/main" id="{AD0F77A7-B1D3-CA4E-9D93-AEB50FC9A9D3}"/>
                </a:ext>
              </a:extLst>
            </p:cNvPr>
            <p:cNvSpPr>
              <a:spLocks noChangeShapeType="1"/>
            </p:cNvSpPr>
            <p:nvPr/>
          </p:nvSpPr>
          <p:spPr bwMode="auto">
            <a:xfrm>
              <a:off x="4032076" y="3671887"/>
              <a:ext cx="431800" cy="7921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81" name="Line 27">
              <a:extLst>
                <a:ext uri="{FF2B5EF4-FFF2-40B4-BE49-F238E27FC236}">
                  <a16:creationId xmlns:a16="http://schemas.microsoft.com/office/drawing/2014/main" id="{1253C84B-AF56-844F-88FE-B89697523D1E}"/>
                </a:ext>
              </a:extLst>
            </p:cNvPr>
            <p:cNvSpPr>
              <a:spLocks noChangeShapeType="1"/>
            </p:cNvSpPr>
            <p:nvPr/>
          </p:nvSpPr>
          <p:spPr bwMode="auto">
            <a:xfrm>
              <a:off x="4608339" y="3455987"/>
              <a:ext cx="288925" cy="28733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82" name="Rectangle 25">
              <a:extLst>
                <a:ext uri="{FF2B5EF4-FFF2-40B4-BE49-F238E27FC236}">
                  <a16:creationId xmlns:a16="http://schemas.microsoft.com/office/drawing/2014/main" id="{D7E63436-4325-A847-8D41-E1A12CBA6074}"/>
                </a:ext>
              </a:extLst>
            </p:cNvPr>
            <p:cNvSpPr>
              <a:spLocks noChangeArrowheads="1"/>
            </p:cNvSpPr>
            <p:nvPr/>
          </p:nvSpPr>
          <p:spPr bwMode="auto">
            <a:xfrm>
              <a:off x="0" y="3672011"/>
              <a:ext cx="1413520" cy="720080"/>
            </a:xfrm>
            <a:prstGeom prst="rect">
              <a:avLst/>
            </a:prstGeom>
            <a:solidFill>
              <a:srgbClr val="FF33CC"/>
            </a:solidFill>
            <a:ln w="9525">
              <a:solidFill>
                <a:schemeClr val="tx1"/>
              </a:solidFill>
              <a:miter lim="800000"/>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2000">
                  <a:latin typeface="Comic Sans MS" panose="030F0902030302020204" pitchFamily="66" charset="0"/>
                </a:rPr>
                <a:t>Upper GI nurses</a:t>
              </a:r>
            </a:p>
            <a:p>
              <a:pPr algn="ctr" eaLnBrk="1" hangingPunct="1">
                <a:spcBef>
                  <a:spcPct val="50000"/>
                </a:spcBef>
                <a:buFontTx/>
                <a:buNone/>
              </a:pPr>
              <a:endParaRPr lang="en-GB" altLang="en-US" sz="2000">
                <a:latin typeface="Comic Sans MS" panose="030F0902030302020204" pitchFamily="66" charset="0"/>
              </a:endParaRPr>
            </a:p>
          </p:txBody>
        </p:sp>
        <p:sp>
          <p:nvSpPr>
            <p:cNvPr id="19483" name="Text Box 8">
              <a:extLst>
                <a:ext uri="{FF2B5EF4-FFF2-40B4-BE49-F238E27FC236}">
                  <a16:creationId xmlns:a16="http://schemas.microsoft.com/office/drawing/2014/main" id="{7F31276A-AD52-1442-BB28-CFC6E7BC657C}"/>
                </a:ext>
              </a:extLst>
            </p:cNvPr>
            <p:cNvSpPr txBox="1">
              <a:spLocks noChangeArrowheads="1"/>
            </p:cNvSpPr>
            <p:nvPr/>
          </p:nvSpPr>
          <p:spPr bwMode="auto">
            <a:xfrm>
              <a:off x="0" y="2839914"/>
              <a:ext cx="1124297" cy="400110"/>
            </a:xfrm>
            <a:prstGeom prst="rect">
              <a:avLst/>
            </a:prstGeom>
            <a:solidFill>
              <a:srgbClr val="FFFF00"/>
            </a:solidFill>
            <a:ln w="952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2000">
                  <a:latin typeface="Comic Sans MS" panose="030F0902030302020204" pitchFamily="66" charset="0"/>
                </a:rPr>
                <a:t>B2M</a:t>
              </a:r>
            </a:p>
          </p:txBody>
        </p:sp>
        <p:sp>
          <p:nvSpPr>
            <p:cNvPr id="19484" name="Line 20">
              <a:extLst>
                <a:ext uri="{FF2B5EF4-FFF2-40B4-BE49-F238E27FC236}">
                  <a16:creationId xmlns:a16="http://schemas.microsoft.com/office/drawing/2014/main" id="{40CAB795-E45B-9F49-BD60-B43454CB62A6}"/>
                </a:ext>
              </a:extLst>
            </p:cNvPr>
            <p:cNvSpPr>
              <a:spLocks noChangeShapeType="1"/>
            </p:cNvSpPr>
            <p:nvPr/>
          </p:nvSpPr>
          <p:spPr bwMode="auto">
            <a:xfrm flipV="1">
              <a:off x="4968701" y="2951162"/>
              <a:ext cx="48577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85" name="Line 19">
              <a:extLst>
                <a:ext uri="{FF2B5EF4-FFF2-40B4-BE49-F238E27FC236}">
                  <a16:creationId xmlns:a16="http://schemas.microsoft.com/office/drawing/2014/main" id="{03B93A38-83A8-1844-97D8-4F254391D52D}"/>
                </a:ext>
              </a:extLst>
            </p:cNvPr>
            <p:cNvSpPr>
              <a:spLocks noChangeShapeType="1"/>
            </p:cNvSpPr>
            <p:nvPr/>
          </p:nvSpPr>
          <p:spPr bwMode="auto">
            <a:xfrm flipH="1" flipV="1">
              <a:off x="2520776" y="1125537"/>
              <a:ext cx="287338" cy="890588"/>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86" name="Line 16">
              <a:extLst>
                <a:ext uri="{FF2B5EF4-FFF2-40B4-BE49-F238E27FC236}">
                  <a16:creationId xmlns:a16="http://schemas.microsoft.com/office/drawing/2014/main" id="{C49F0043-9E94-3142-9DEF-BD3DB44A92A6}"/>
                </a:ext>
              </a:extLst>
            </p:cNvPr>
            <p:cNvSpPr>
              <a:spLocks noChangeShapeType="1"/>
            </p:cNvSpPr>
            <p:nvPr/>
          </p:nvSpPr>
          <p:spPr bwMode="auto">
            <a:xfrm flipV="1">
              <a:off x="4247976" y="1152525"/>
              <a:ext cx="504825" cy="96202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87" name="Text Box 7">
              <a:extLst>
                <a:ext uri="{FF2B5EF4-FFF2-40B4-BE49-F238E27FC236}">
                  <a16:creationId xmlns:a16="http://schemas.microsoft.com/office/drawing/2014/main" id="{C9F51AA7-FEA0-C447-87BB-408D92D79829}"/>
                </a:ext>
              </a:extLst>
            </p:cNvPr>
            <p:cNvSpPr txBox="1">
              <a:spLocks noChangeArrowheads="1"/>
            </p:cNvSpPr>
            <p:nvPr/>
          </p:nvSpPr>
          <p:spPr bwMode="auto">
            <a:xfrm>
              <a:off x="142701" y="4679950"/>
              <a:ext cx="2305050" cy="400101"/>
            </a:xfrm>
            <a:prstGeom prst="rect">
              <a:avLst/>
            </a:prstGeom>
            <a:solidFill>
              <a:srgbClr val="CCCCFF"/>
            </a:solidFill>
            <a:ln w="952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2000">
                  <a:latin typeface="Comic Sans MS" panose="030F0902030302020204" pitchFamily="66" charset="0"/>
                </a:rPr>
                <a:t>Nutrition nurse</a:t>
              </a:r>
            </a:p>
          </p:txBody>
        </p:sp>
        <p:sp>
          <p:nvSpPr>
            <p:cNvPr id="19488" name="Text Box 9">
              <a:extLst>
                <a:ext uri="{FF2B5EF4-FFF2-40B4-BE49-F238E27FC236}">
                  <a16:creationId xmlns:a16="http://schemas.microsoft.com/office/drawing/2014/main" id="{4AF4C07A-B804-B543-ABE5-49F7B907D5B4}"/>
                </a:ext>
              </a:extLst>
            </p:cNvPr>
            <p:cNvSpPr txBox="1">
              <a:spLocks noChangeArrowheads="1"/>
            </p:cNvSpPr>
            <p:nvPr/>
          </p:nvSpPr>
          <p:spPr bwMode="auto">
            <a:xfrm>
              <a:off x="215726" y="679449"/>
              <a:ext cx="2447925" cy="400110"/>
            </a:xfrm>
            <a:prstGeom prst="rect">
              <a:avLst/>
            </a:prstGeom>
            <a:solidFill>
              <a:srgbClr val="66FF66"/>
            </a:solidFill>
            <a:ln w="952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2000">
                  <a:latin typeface="Comic Sans MS" panose="030F0902030302020204" pitchFamily="66" charset="0"/>
                </a:rPr>
                <a:t>Pharmacy Team</a:t>
              </a:r>
            </a:p>
          </p:txBody>
        </p:sp>
        <p:sp>
          <p:nvSpPr>
            <p:cNvPr id="19489" name="Line 22">
              <a:extLst>
                <a:ext uri="{FF2B5EF4-FFF2-40B4-BE49-F238E27FC236}">
                  <a16:creationId xmlns:a16="http://schemas.microsoft.com/office/drawing/2014/main" id="{68B9B78A-7379-424D-BD29-0422F2719FD2}"/>
                </a:ext>
              </a:extLst>
            </p:cNvPr>
            <p:cNvSpPr>
              <a:spLocks noChangeShapeType="1"/>
            </p:cNvSpPr>
            <p:nvPr/>
          </p:nvSpPr>
          <p:spPr bwMode="auto">
            <a:xfrm flipH="1">
              <a:off x="2160414" y="3743325"/>
              <a:ext cx="647700" cy="7921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9460" name="Rectangle 35">
            <a:extLst>
              <a:ext uri="{FF2B5EF4-FFF2-40B4-BE49-F238E27FC236}">
                <a16:creationId xmlns:a16="http://schemas.microsoft.com/office/drawing/2014/main" id="{CC31AD02-10D6-154C-A785-F18A38BD6ADE}"/>
              </a:ext>
            </a:extLst>
          </p:cNvPr>
          <p:cNvSpPr>
            <a:spLocks noChangeArrowheads="1"/>
          </p:cNvSpPr>
          <p:nvPr/>
        </p:nvSpPr>
        <p:spPr bwMode="auto">
          <a:xfrm>
            <a:off x="288925" y="7794625"/>
            <a:ext cx="42926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400">
                <a:latin typeface="Comic Sans MS" panose="030F0902030302020204" pitchFamily="66" charset="0"/>
              </a:rPr>
              <a:t>It is the responsibility of the student to organise spoke placements (mentors will assist if needed), however, it </a:t>
            </a:r>
            <a:r>
              <a:rPr lang="en-GB" altLang="en-US" sz="1400" b="1" u="sng">
                <a:latin typeface="Comic Sans MS" panose="030F0902030302020204" pitchFamily="66" charset="0"/>
              </a:rPr>
              <a:t>MUST</a:t>
            </a:r>
            <a:r>
              <a:rPr lang="en-GB" altLang="en-US" sz="1400" b="1">
                <a:latin typeface="Comic Sans MS" panose="030F0902030302020204" pitchFamily="66" charset="0"/>
              </a:rPr>
              <a:t> </a:t>
            </a:r>
            <a:r>
              <a:rPr lang="en-GB" altLang="en-US" sz="1400">
                <a:latin typeface="Comic Sans MS" panose="030F0902030302020204" pitchFamily="66" charset="0"/>
              </a:rPr>
              <a:t>be written on the off duty where the student is and the named staff member you are working with along with a piece of reflective writing for the next shift.</a:t>
            </a:r>
          </a:p>
        </p:txBody>
      </p:sp>
      <p:pic>
        <p:nvPicPr>
          <p:cNvPr id="19461" name="Picture 33" descr="https://encrypted-tbn2.gstatic.com/images?q=tbn:ANd9GcQWRA5jxyoxOY2kxHWTjkRArYlLXowUrmVMydt9XylxJFHBwjo1G_DvzA">
            <a:extLst>
              <a:ext uri="{FF2B5EF4-FFF2-40B4-BE49-F238E27FC236}">
                <a16:creationId xmlns:a16="http://schemas.microsoft.com/office/drawing/2014/main" id="{E6192114-3800-1842-BCDF-AB6E184917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7425" y="7235825"/>
            <a:ext cx="1800225" cy="187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a:extLst>
              <a:ext uri="{FF2B5EF4-FFF2-40B4-BE49-F238E27FC236}">
                <a16:creationId xmlns:a16="http://schemas.microsoft.com/office/drawing/2014/main" id="{74E7970B-BC05-4542-9B6B-0AA02B6F4FAB}"/>
              </a:ext>
            </a:extLst>
          </p:cNvPr>
          <p:cNvSpPr>
            <a:spLocks noGrp="1" noChangeArrowheads="1"/>
          </p:cNvSpPr>
          <p:nvPr>
            <p:ph type="title"/>
          </p:nvPr>
        </p:nvSpPr>
        <p:spPr>
          <a:xfrm>
            <a:off x="514350" y="741363"/>
            <a:ext cx="5829300" cy="806450"/>
          </a:xfrm>
        </p:spPr>
        <p:txBody>
          <a:bodyPr/>
          <a:lstStyle/>
          <a:p>
            <a:r>
              <a:rPr lang="en-GB" altLang="en-US" sz="3200" b="1" u="sng">
                <a:solidFill>
                  <a:srgbClr val="0070C0"/>
                </a:solidFill>
                <a:latin typeface="Comic Sans MS" panose="030F0902030302020204" pitchFamily="66" charset="0"/>
              </a:rPr>
              <a:t>Learning Opportunities for </a:t>
            </a:r>
            <a:r>
              <a:rPr lang="en-US" altLang="en-US" sz="3200" b="1" u="sng">
                <a:solidFill>
                  <a:srgbClr val="0070C0"/>
                </a:solidFill>
                <a:latin typeface="Comic Sans MS" panose="030F0902030302020204" pitchFamily="66" charset="0"/>
              </a:rPr>
              <a:t>Spoke Placements</a:t>
            </a:r>
            <a:br>
              <a:rPr lang="en-US" altLang="en-US">
                <a:latin typeface="Comic Sans MS" panose="030F0902030302020204" pitchFamily="66" charset="0"/>
              </a:rPr>
            </a:br>
            <a:endParaRPr lang="en-GB" altLang="en-US"/>
          </a:p>
        </p:txBody>
      </p:sp>
      <p:sp>
        <p:nvSpPr>
          <p:cNvPr id="20483" name="Content Placeholder 4">
            <a:extLst>
              <a:ext uri="{FF2B5EF4-FFF2-40B4-BE49-F238E27FC236}">
                <a16:creationId xmlns:a16="http://schemas.microsoft.com/office/drawing/2014/main" id="{11539EF7-CC29-014F-91A9-ABD0C9D08B96}"/>
              </a:ext>
            </a:extLst>
          </p:cNvPr>
          <p:cNvSpPr>
            <a:spLocks noGrp="1" noChangeArrowheads="1"/>
          </p:cNvSpPr>
          <p:nvPr>
            <p:ph idx="1"/>
          </p:nvPr>
        </p:nvSpPr>
        <p:spPr>
          <a:xfrm>
            <a:off x="514350" y="1608138"/>
            <a:ext cx="5829300" cy="6996112"/>
          </a:xfrm>
        </p:spPr>
        <p:txBody>
          <a:bodyPr/>
          <a:lstStyle/>
          <a:p>
            <a:pPr marL="0" indent="0">
              <a:buFontTx/>
              <a:buNone/>
            </a:pPr>
            <a:endParaRPr lang="en-US" altLang="en-US"/>
          </a:p>
        </p:txBody>
      </p:sp>
      <p:sp>
        <p:nvSpPr>
          <p:cNvPr id="6" name="Vertical Scroll 5">
            <a:extLst>
              <a:ext uri="{FF2B5EF4-FFF2-40B4-BE49-F238E27FC236}">
                <a16:creationId xmlns:a16="http://schemas.microsoft.com/office/drawing/2014/main" id="{1835CF89-41B1-4D4C-A957-878185F170C7}"/>
              </a:ext>
            </a:extLst>
          </p:cNvPr>
          <p:cNvSpPr/>
          <p:nvPr/>
        </p:nvSpPr>
        <p:spPr>
          <a:xfrm>
            <a:off x="333375" y="1600200"/>
            <a:ext cx="2016125" cy="1316038"/>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800" dirty="0">
                <a:solidFill>
                  <a:srgbClr val="002060"/>
                </a:solidFill>
              </a:rPr>
              <a:t>Colorectal specialist nurse</a:t>
            </a:r>
          </a:p>
          <a:p>
            <a:pPr algn="ctr">
              <a:defRPr/>
            </a:pPr>
            <a:r>
              <a:rPr lang="en-GB" sz="1800" dirty="0">
                <a:solidFill>
                  <a:srgbClr val="002060"/>
                </a:solidFill>
              </a:rPr>
              <a:t>61249</a:t>
            </a:r>
          </a:p>
        </p:txBody>
      </p:sp>
      <p:sp>
        <p:nvSpPr>
          <p:cNvPr id="7" name="Vertical Scroll 6">
            <a:extLst>
              <a:ext uri="{FF2B5EF4-FFF2-40B4-BE49-F238E27FC236}">
                <a16:creationId xmlns:a16="http://schemas.microsoft.com/office/drawing/2014/main" id="{5DE25A34-4456-BB43-9ECE-983DFF51E8AC}"/>
              </a:ext>
            </a:extLst>
          </p:cNvPr>
          <p:cNvSpPr/>
          <p:nvPr/>
        </p:nvSpPr>
        <p:spPr>
          <a:xfrm>
            <a:off x="2328863" y="1547813"/>
            <a:ext cx="1963737" cy="1368425"/>
          </a:xfrm>
          <a:prstGeom prst="verticalScroll">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800" dirty="0">
                <a:solidFill>
                  <a:srgbClr val="002060"/>
                </a:solidFill>
              </a:rPr>
              <a:t>Stoma care specialist nurse</a:t>
            </a:r>
          </a:p>
          <a:p>
            <a:pPr algn="ctr">
              <a:defRPr/>
            </a:pPr>
            <a:r>
              <a:rPr lang="en-GB" sz="1800" dirty="0">
                <a:solidFill>
                  <a:srgbClr val="002060"/>
                </a:solidFill>
              </a:rPr>
              <a:t>60204</a:t>
            </a:r>
          </a:p>
        </p:txBody>
      </p:sp>
      <p:sp>
        <p:nvSpPr>
          <p:cNvPr id="8" name="Vertical Scroll 7">
            <a:extLst>
              <a:ext uri="{FF2B5EF4-FFF2-40B4-BE49-F238E27FC236}">
                <a16:creationId xmlns:a16="http://schemas.microsoft.com/office/drawing/2014/main" id="{44CF2A22-F34B-884E-818D-2E551835EF67}"/>
              </a:ext>
            </a:extLst>
          </p:cNvPr>
          <p:cNvSpPr/>
          <p:nvPr/>
        </p:nvSpPr>
        <p:spPr>
          <a:xfrm>
            <a:off x="4402138" y="1625600"/>
            <a:ext cx="1835150" cy="1290638"/>
          </a:xfrm>
          <a:prstGeom prst="verticalScroll">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800" dirty="0">
                <a:solidFill>
                  <a:srgbClr val="002060"/>
                </a:solidFill>
              </a:rPr>
              <a:t>ERAS specialist nurse</a:t>
            </a:r>
          </a:p>
          <a:p>
            <a:pPr algn="ctr">
              <a:defRPr/>
            </a:pPr>
            <a:r>
              <a:rPr lang="en-GB" sz="1800" dirty="0">
                <a:solidFill>
                  <a:srgbClr val="002060"/>
                </a:solidFill>
              </a:rPr>
              <a:t>3443</a:t>
            </a:r>
          </a:p>
        </p:txBody>
      </p:sp>
      <p:sp>
        <p:nvSpPr>
          <p:cNvPr id="9" name="Vertical Scroll 8">
            <a:extLst>
              <a:ext uri="{FF2B5EF4-FFF2-40B4-BE49-F238E27FC236}">
                <a16:creationId xmlns:a16="http://schemas.microsoft.com/office/drawing/2014/main" id="{F58DB470-6501-A446-9AB0-64D9131C971F}"/>
              </a:ext>
            </a:extLst>
          </p:cNvPr>
          <p:cNvSpPr/>
          <p:nvPr/>
        </p:nvSpPr>
        <p:spPr>
          <a:xfrm>
            <a:off x="333375" y="3146425"/>
            <a:ext cx="1906588" cy="1582738"/>
          </a:xfrm>
          <a:prstGeom prst="vertic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800" dirty="0">
                <a:solidFill>
                  <a:srgbClr val="002060"/>
                </a:solidFill>
              </a:rPr>
              <a:t>Upper GI/Bariatric specialist nurse</a:t>
            </a:r>
          </a:p>
          <a:p>
            <a:pPr algn="ctr">
              <a:defRPr/>
            </a:pPr>
            <a:r>
              <a:rPr lang="en-GB" sz="1800" dirty="0">
                <a:solidFill>
                  <a:srgbClr val="002060"/>
                </a:solidFill>
              </a:rPr>
              <a:t>65062</a:t>
            </a:r>
          </a:p>
        </p:txBody>
      </p:sp>
      <p:sp>
        <p:nvSpPr>
          <p:cNvPr id="10" name="Vertical Scroll 9">
            <a:extLst>
              <a:ext uri="{FF2B5EF4-FFF2-40B4-BE49-F238E27FC236}">
                <a16:creationId xmlns:a16="http://schemas.microsoft.com/office/drawing/2014/main" id="{5987AEE7-340B-D74C-93D0-A779E66B935F}"/>
              </a:ext>
            </a:extLst>
          </p:cNvPr>
          <p:cNvSpPr/>
          <p:nvPr/>
        </p:nvSpPr>
        <p:spPr>
          <a:xfrm>
            <a:off x="2257425" y="3287713"/>
            <a:ext cx="1838325" cy="1095375"/>
          </a:xfrm>
          <a:prstGeom prst="verticalScroll">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800" dirty="0">
                <a:solidFill>
                  <a:srgbClr val="002060"/>
                </a:solidFill>
              </a:rPr>
              <a:t>Pain team</a:t>
            </a:r>
          </a:p>
          <a:p>
            <a:pPr algn="ctr">
              <a:defRPr/>
            </a:pPr>
            <a:r>
              <a:rPr lang="en-GB" sz="1800" dirty="0">
                <a:solidFill>
                  <a:srgbClr val="002060"/>
                </a:solidFill>
              </a:rPr>
              <a:t>07623 623107</a:t>
            </a:r>
          </a:p>
        </p:txBody>
      </p:sp>
      <p:sp>
        <p:nvSpPr>
          <p:cNvPr id="11" name="Vertical Scroll 10">
            <a:extLst>
              <a:ext uri="{FF2B5EF4-FFF2-40B4-BE49-F238E27FC236}">
                <a16:creationId xmlns:a16="http://schemas.microsoft.com/office/drawing/2014/main" id="{F103B1A3-3AFB-D24D-9250-40B1D3A236AF}"/>
              </a:ext>
            </a:extLst>
          </p:cNvPr>
          <p:cNvSpPr/>
          <p:nvPr/>
        </p:nvSpPr>
        <p:spPr>
          <a:xfrm>
            <a:off x="4276725" y="3146425"/>
            <a:ext cx="1835150" cy="1582738"/>
          </a:xfrm>
          <a:prstGeom prst="verticalScroll">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800" dirty="0">
                <a:solidFill>
                  <a:srgbClr val="002060"/>
                </a:solidFill>
              </a:rPr>
              <a:t>Tissue viability specialist nurse</a:t>
            </a:r>
          </a:p>
          <a:p>
            <a:pPr algn="ctr">
              <a:defRPr/>
            </a:pPr>
            <a:r>
              <a:rPr lang="en-GB" sz="1800" dirty="0">
                <a:solidFill>
                  <a:srgbClr val="002060"/>
                </a:solidFill>
              </a:rPr>
              <a:t>62113</a:t>
            </a:r>
          </a:p>
        </p:txBody>
      </p:sp>
      <p:sp>
        <p:nvSpPr>
          <p:cNvPr id="12" name="Vertical Scroll 11">
            <a:extLst>
              <a:ext uri="{FF2B5EF4-FFF2-40B4-BE49-F238E27FC236}">
                <a16:creationId xmlns:a16="http://schemas.microsoft.com/office/drawing/2014/main" id="{B93EADE6-0F6A-5D4B-920C-6F3538734561}"/>
              </a:ext>
            </a:extLst>
          </p:cNvPr>
          <p:cNvSpPr/>
          <p:nvPr/>
        </p:nvSpPr>
        <p:spPr>
          <a:xfrm>
            <a:off x="333375" y="4868863"/>
            <a:ext cx="1906588" cy="1665287"/>
          </a:xfrm>
          <a:prstGeom prst="verticalScroll">
            <a:avLst/>
          </a:prstGeom>
          <a:solidFill>
            <a:srgbClr val="6699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800" dirty="0">
                <a:solidFill>
                  <a:srgbClr val="002060"/>
                </a:solidFill>
              </a:rPr>
              <a:t>Nutrition specialist nurse </a:t>
            </a:r>
          </a:p>
          <a:p>
            <a:pPr algn="ctr">
              <a:defRPr/>
            </a:pPr>
            <a:r>
              <a:rPr lang="en-GB" sz="1800" dirty="0">
                <a:solidFill>
                  <a:srgbClr val="002060"/>
                </a:solidFill>
              </a:rPr>
              <a:t>60281 / 61437</a:t>
            </a:r>
          </a:p>
        </p:txBody>
      </p:sp>
      <p:sp>
        <p:nvSpPr>
          <p:cNvPr id="13" name="Vertical Scroll 12">
            <a:extLst>
              <a:ext uri="{FF2B5EF4-FFF2-40B4-BE49-F238E27FC236}">
                <a16:creationId xmlns:a16="http://schemas.microsoft.com/office/drawing/2014/main" id="{B756D47D-B66B-4641-902B-5E589FA22405}"/>
              </a:ext>
            </a:extLst>
          </p:cNvPr>
          <p:cNvSpPr/>
          <p:nvPr/>
        </p:nvSpPr>
        <p:spPr>
          <a:xfrm>
            <a:off x="2328863" y="4754563"/>
            <a:ext cx="1693862" cy="1233487"/>
          </a:xfrm>
          <a:prstGeom prst="verticalScroll">
            <a:avLst/>
          </a:prstGeom>
          <a:solidFill>
            <a:srgbClr val="FF66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800" dirty="0">
                <a:solidFill>
                  <a:srgbClr val="002060"/>
                </a:solidFill>
              </a:rPr>
              <a:t>B2M </a:t>
            </a:r>
          </a:p>
          <a:p>
            <a:pPr algn="ctr">
              <a:defRPr/>
            </a:pPr>
            <a:r>
              <a:rPr lang="en-GB" sz="1800" dirty="0">
                <a:solidFill>
                  <a:srgbClr val="002060"/>
                </a:solidFill>
              </a:rPr>
              <a:t>67053</a:t>
            </a:r>
          </a:p>
        </p:txBody>
      </p:sp>
      <p:sp>
        <p:nvSpPr>
          <p:cNvPr id="14" name="Vertical Scroll 13">
            <a:extLst>
              <a:ext uri="{FF2B5EF4-FFF2-40B4-BE49-F238E27FC236}">
                <a16:creationId xmlns:a16="http://schemas.microsoft.com/office/drawing/2014/main" id="{5ABF778C-DACC-8F48-BE55-E4E2E119ED77}"/>
              </a:ext>
            </a:extLst>
          </p:cNvPr>
          <p:cNvSpPr/>
          <p:nvPr/>
        </p:nvSpPr>
        <p:spPr>
          <a:xfrm>
            <a:off x="4276725" y="4883150"/>
            <a:ext cx="1655763" cy="963613"/>
          </a:xfrm>
          <a:prstGeom prst="verticalScroll">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800" dirty="0">
                <a:solidFill>
                  <a:srgbClr val="002060"/>
                </a:solidFill>
              </a:rPr>
              <a:t>Endoscopy</a:t>
            </a:r>
          </a:p>
          <a:p>
            <a:pPr algn="ctr">
              <a:defRPr/>
            </a:pPr>
            <a:r>
              <a:rPr lang="en-GB" sz="1800" dirty="0">
                <a:solidFill>
                  <a:srgbClr val="002060"/>
                </a:solidFill>
              </a:rPr>
              <a:t>64720</a:t>
            </a:r>
          </a:p>
        </p:txBody>
      </p:sp>
      <p:sp>
        <p:nvSpPr>
          <p:cNvPr id="15" name="Vertical Scroll 14">
            <a:extLst>
              <a:ext uri="{FF2B5EF4-FFF2-40B4-BE49-F238E27FC236}">
                <a16:creationId xmlns:a16="http://schemas.microsoft.com/office/drawing/2014/main" id="{F58C0E11-2800-2F45-8557-8FC9BA921CC3}"/>
              </a:ext>
            </a:extLst>
          </p:cNvPr>
          <p:cNvSpPr/>
          <p:nvPr/>
        </p:nvSpPr>
        <p:spPr>
          <a:xfrm>
            <a:off x="333375" y="6738938"/>
            <a:ext cx="1727200" cy="1184275"/>
          </a:xfrm>
          <a:prstGeom prst="verticalScroll">
            <a:avLst/>
          </a:prstGeom>
          <a:solidFill>
            <a:srgbClr val="99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800" dirty="0">
                <a:solidFill>
                  <a:srgbClr val="002060"/>
                </a:solidFill>
              </a:rPr>
              <a:t>IFU (H8)</a:t>
            </a:r>
          </a:p>
          <a:p>
            <a:pPr algn="ctr">
              <a:defRPr/>
            </a:pPr>
            <a:r>
              <a:rPr lang="en-GB" sz="1800" dirty="0">
                <a:solidFill>
                  <a:srgbClr val="002060"/>
                </a:solidFill>
              </a:rPr>
              <a:t>64520</a:t>
            </a:r>
          </a:p>
        </p:txBody>
      </p:sp>
      <p:sp>
        <p:nvSpPr>
          <p:cNvPr id="16" name="Vertical Scroll 15">
            <a:extLst>
              <a:ext uri="{FF2B5EF4-FFF2-40B4-BE49-F238E27FC236}">
                <a16:creationId xmlns:a16="http://schemas.microsoft.com/office/drawing/2014/main" id="{E59F57FE-1C6C-994F-B60A-3AB341FE766B}"/>
              </a:ext>
            </a:extLst>
          </p:cNvPr>
          <p:cNvSpPr/>
          <p:nvPr/>
        </p:nvSpPr>
        <p:spPr>
          <a:xfrm>
            <a:off x="2108200" y="6502400"/>
            <a:ext cx="1943100" cy="1655763"/>
          </a:xfrm>
          <a:prstGeom prst="verticalScroll">
            <a:avLst/>
          </a:prstGeom>
          <a:solidFill>
            <a:srgbClr val="CC33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800" dirty="0">
                <a:solidFill>
                  <a:srgbClr val="002060"/>
                </a:solidFill>
              </a:rPr>
              <a:t>Theatre recovery</a:t>
            </a:r>
          </a:p>
          <a:p>
            <a:pPr algn="ctr">
              <a:defRPr/>
            </a:pPr>
            <a:r>
              <a:rPr lang="en-GB" sz="1800" dirty="0">
                <a:solidFill>
                  <a:srgbClr val="002060"/>
                </a:solidFill>
              </a:rPr>
              <a:t>65387 / 65384 /</a:t>
            </a:r>
          </a:p>
          <a:p>
            <a:pPr algn="ctr">
              <a:defRPr/>
            </a:pPr>
            <a:r>
              <a:rPr lang="en-GB" sz="1800" dirty="0">
                <a:solidFill>
                  <a:srgbClr val="002060"/>
                </a:solidFill>
              </a:rPr>
              <a:t>65073</a:t>
            </a:r>
          </a:p>
        </p:txBody>
      </p:sp>
      <p:sp>
        <p:nvSpPr>
          <p:cNvPr id="17" name="Vertical Scroll 16">
            <a:extLst>
              <a:ext uri="{FF2B5EF4-FFF2-40B4-BE49-F238E27FC236}">
                <a16:creationId xmlns:a16="http://schemas.microsoft.com/office/drawing/2014/main" id="{140DEF24-5F84-5C4A-8714-D67E513F4B39}"/>
              </a:ext>
            </a:extLst>
          </p:cNvPr>
          <p:cNvSpPr/>
          <p:nvPr/>
        </p:nvSpPr>
        <p:spPr>
          <a:xfrm>
            <a:off x="4127500" y="6029325"/>
            <a:ext cx="1804988" cy="709613"/>
          </a:xfrm>
          <a:prstGeom prst="verticalScroll">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800" dirty="0">
                <a:solidFill>
                  <a:srgbClr val="002060"/>
                </a:solidFill>
              </a:rPr>
              <a:t>IV nurse</a:t>
            </a:r>
          </a:p>
          <a:p>
            <a:pPr algn="ctr">
              <a:defRPr/>
            </a:pPr>
            <a:r>
              <a:rPr lang="en-GB" sz="1800" dirty="0">
                <a:solidFill>
                  <a:srgbClr val="002060"/>
                </a:solidFill>
              </a:rPr>
              <a:t>67018</a:t>
            </a:r>
          </a:p>
        </p:txBody>
      </p:sp>
      <p:sp>
        <p:nvSpPr>
          <p:cNvPr id="18" name="Vertical Scroll 17">
            <a:extLst>
              <a:ext uri="{FF2B5EF4-FFF2-40B4-BE49-F238E27FC236}">
                <a16:creationId xmlns:a16="http://schemas.microsoft.com/office/drawing/2014/main" id="{40ADB89C-6874-E940-AE27-AD2460874501}"/>
              </a:ext>
            </a:extLst>
          </p:cNvPr>
          <p:cNvSpPr/>
          <p:nvPr/>
        </p:nvSpPr>
        <p:spPr>
          <a:xfrm>
            <a:off x="4127500" y="6899275"/>
            <a:ext cx="1708150" cy="944563"/>
          </a:xfrm>
          <a:prstGeom prst="verticalScroll">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800" dirty="0">
                <a:solidFill>
                  <a:srgbClr val="002060"/>
                </a:solidFill>
              </a:rPr>
              <a:t>Dietitian</a:t>
            </a:r>
          </a:p>
          <a:p>
            <a:pPr algn="ctr">
              <a:defRPr/>
            </a:pPr>
            <a:r>
              <a:rPr lang="en-GB" sz="1800" dirty="0">
                <a:solidFill>
                  <a:srgbClr val="002060"/>
                </a:solidFill>
              </a:rPr>
              <a:t>64255</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a:extLst>
              <a:ext uri="{FF2B5EF4-FFF2-40B4-BE49-F238E27FC236}">
                <a16:creationId xmlns:a16="http://schemas.microsoft.com/office/drawing/2014/main" id="{3C9388FF-B1BD-8D42-A284-0A63C9ED4922}"/>
              </a:ext>
            </a:extLst>
          </p:cNvPr>
          <p:cNvSpPr>
            <a:spLocks noChangeArrowheads="1"/>
          </p:cNvSpPr>
          <p:nvPr/>
        </p:nvSpPr>
        <p:spPr bwMode="auto">
          <a:xfrm>
            <a:off x="1341438" y="2138363"/>
            <a:ext cx="4940300" cy="551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
                <a:srgbClr val="0070C0"/>
              </a:buClr>
              <a:buFont typeface="Wingdings" pitchFamily="2" charset="2"/>
              <a:buChar char="ü"/>
            </a:pPr>
            <a:r>
              <a:rPr lang="en-GB" altLang="en-US" sz="1500">
                <a:latin typeface="Comic Sans MS" panose="030F0902030302020204" pitchFamily="66" charset="0"/>
              </a:rPr>
              <a:t> “Good morning’s”.</a:t>
            </a:r>
          </a:p>
          <a:p>
            <a:pPr eaLnBrk="1" hangingPunct="1">
              <a:spcBef>
                <a:spcPct val="50000"/>
              </a:spcBef>
              <a:buClr>
                <a:srgbClr val="0070C0"/>
              </a:buClr>
              <a:buFont typeface="Wingdings" pitchFamily="2" charset="2"/>
              <a:buChar char="ü"/>
            </a:pPr>
            <a:r>
              <a:rPr lang="en-GB" altLang="en-US" sz="1500">
                <a:latin typeface="Comic Sans MS" panose="030F0902030302020204" pitchFamily="66" charset="0"/>
              </a:rPr>
              <a:t>Intentional roundings, fluid charts updated</a:t>
            </a:r>
          </a:p>
          <a:p>
            <a:pPr eaLnBrk="1" hangingPunct="1">
              <a:spcBef>
                <a:spcPct val="50000"/>
              </a:spcBef>
              <a:buClr>
                <a:srgbClr val="0070C0"/>
              </a:buClr>
              <a:buFont typeface="Wingdings" pitchFamily="2" charset="2"/>
              <a:buChar char="ü"/>
            </a:pPr>
            <a:r>
              <a:rPr lang="en-GB" altLang="en-US" sz="1500">
                <a:latin typeface="Comic Sans MS" panose="030F0902030302020204" pitchFamily="66" charset="0"/>
              </a:rPr>
              <a:t> Bed making and house keeping.</a:t>
            </a:r>
          </a:p>
          <a:p>
            <a:pPr eaLnBrk="1" hangingPunct="1">
              <a:spcBef>
                <a:spcPct val="50000"/>
              </a:spcBef>
              <a:buClr>
                <a:srgbClr val="0070C0"/>
              </a:buClr>
              <a:buFont typeface="Wingdings" pitchFamily="2" charset="2"/>
              <a:buChar char="ü"/>
            </a:pPr>
            <a:r>
              <a:rPr lang="en-GB" altLang="en-US" sz="1500">
                <a:latin typeface="Comic Sans MS" panose="030F0902030302020204" pitchFamily="66" charset="0"/>
              </a:rPr>
              <a:t> Clinical Observations.</a:t>
            </a:r>
          </a:p>
          <a:p>
            <a:pPr eaLnBrk="1" hangingPunct="1">
              <a:spcBef>
                <a:spcPct val="50000"/>
              </a:spcBef>
              <a:buClr>
                <a:srgbClr val="0070C0"/>
              </a:buClr>
              <a:buFont typeface="Wingdings" pitchFamily="2" charset="2"/>
              <a:buChar char="ü"/>
            </a:pPr>
            <a:r>
              <a:rPr lang="en-GB" altLang="en-US" sz="1500">
                <a:latin typeface="Comic Sans MS" panose="030F0902030302020204" pitchFamily="66" charset="0"/>
              </a:rPr>
              <a:t> Medication administration, including Intravenous.</a:t>
            </a:r>
          </a:p>
          <a:p>
            <a:pPr eaLnBrk="1" hangingPunct="1">
              <a:spcBef>
                <a:spcPct val="50000"/>
              </a:spcBef>
              <a:buClr>
                <a:srgbClr val="0070C0"/>
              </a:buClr>
              <a:buFont typeface="Wingdings" pitchFamily="2" charset="2"/>
              <a:buChar char="ü"/>
            </a:pPr>
            <a:r>
              <a:rPr lang="en-GB" altLang="en-US" sz="1500">
                <a:latin typeface="Comic Sans MS" panose="030F0902030302020204" pitchFamily="66" charset="0"/>
              </a:rPr>
              <a:t>Assistance with hygiene needs (basic nursing care).</a:t>
            </a:r>
          </a:p>
          <a:p>
            <a:pPr eaLnBrk="1" hangingPunct="1">
              <a:spcBef>
                <a:spcPct val="50000"/>
              </a:spcBef>
              <a:buClr>
                <a:srgbClr val="0070C0"/>
              </a:buClr>
              <a:buFont typeface="Wingdings" pitchFamily="2" charset="2"/>
              <a:buChar char="ü"/>
            </a:pPr>
            <a:r>
              <a:rPr lang="en-GB" altLang="en-US" sz="1500">
                <a:latin typeface="Comic Sans MS" panose="030F0902030302020204" pitchFamily="66" charset="0"/>
              </a:rPr>
              <a:t> Drug calculations. </a:t>
            </a:r>
          </a:p>
          <a:p>
            <a:pPr eaLnBrk="1" hangingPunct="1">
              <a:spcBef>
                <a:spcPct val="50000"/>
              </a:spcBef>
              <a:buClr>
                <a:srgbClr val="0070C0"/>
              </a:buClr>
              <a:buFont typeface="Wingdings" pitchFamily="2" charset="2"/>
              <a:buChar char="ü"/>
            </a:pPr>
            <a:r>
              <a:rPr lang="en-GB" altLang="en-US" sz="1500">
                <a:latin typeface="Comic Sans MS" panose="030F0902030302020204" pitchFamily="66" charset="0"/>
              </a:rPr>
              <a:t> Accurate fluid balance (intake &amp; output).</a:t>
            </a:r>
          </a:p>
          <a:p>
            <a:pPr eaLnBrk="1" hangingPunct="1">
              <a:spcBef>
                <a:spcPct val="50000"/>
              </a:spcBef>
              <a:buClr>
                <a:srgbClr val="0070C0"/>
              </a:buClr>
              <a:buFont typeface="Wingdings" pitchFamily="2" charset="2"/>
              <a:buChar char="ü"/>
            </a:pPr>
            <a:r>
              <a:rPr lang="en-GB" altLang="en-US" sz="1500">
                <a:latin typeface="Comic Sans MS" panose="030F0902030302020204" pitchFamily="66" charset="0"/>
              </a:rPr>
              <a:t> Multi-disciplinary involvement.</a:t>
            </a:r>
          </a:p>
          <a:p>
            <a:pPr eaLnBrk="1" hangingPunct="1">
              <a:spcBef>
                <a:spcPct val="50000"/>
              </a:spcBef>
              <a:buClr>
                <a:srgbClr val="0070C0"/>
              </a:buClr>
              <a:buFont typeface="Wingdings" pitchFamily="2" charset="2"/>
              <a:buChar char="ü"/>
            </a:pPr>
            <a:r>
              <a:rPr lang="en-GB" altLang="en-US" sz="1500">
                <a:latin typeface="Comic Sans MS" panose="030F0902030302020204" pitchFamily="66" charset="0"/>
              </a:rPr>
              <a:t> Communication and documentation.</a:t>
            </a:r>
          </a:p>
          <a:p>
            <a:pPr eaLnBrk="1" hangingPunct="1">
              <a:spcBef>
                <a:spcPct val="50000"/>
              </a:spcBef>
              <a:buClr>
                <a:srgbClr val="0070C0"/>
              </a:buClr>
              <a:buFont typeface="Wingdings" pitchFamily="2" charset="2"/>
              <a:buChar char="ü"/>
            </a:pPr>
            <a:r>
              <a:rPr lang="en-GB" altLang="en-US" sz="1500">
                <a:latin typeface="Comic Sans MS" panose="030F0902030302020204" pitchFamily="66" charset="0"/>
              </a:rPr>
              <a:t> Catheter &amp; drain care.</a:t>
            </a:r>
          </a:p>
          <a:p>
            <a:pPr eaLnBrk="1" hangingPunct="1">
              <a:spcBef>
                <a:spcPct val="50000"/>
              </a:spcBef>
              <a:buClr>
                <a:srgbClr val="0070C0"/>
              </a:buClr>
              <a:buFont typeface="Wingdings" pitchFamily="2" charset="2"/>
              <a:buChar char="ü"/>
            </a:pPr>
            <a:r>
              <a:rPr lang="en-GB" altLang="en-US" sz="1500">
                <a:latin typeface="Comic Sans MS" panose="030F0902030302020204" pitchFamily="66" charset="0"/>
              </a:rPr>
              <a:t> Pre operative care</a:t>
            </a:r>
          </a:p>
          <a:p>
            <a:pPr eaLnBrk="1" hangingPunct="1">
              <a:spcBef>
                <a:spcPct val="50000"/>
              </a:spcBef>
              <a:buClr>
                <a:srgbClr val="0070C0"/>
              </a:buClr>
              <a:buFont typeface="Wingdings" pitchFamily="2" charset="2"/>
              <a:buChar char="ü"/>
            </a:pPr>
            <a:r>
              <a:rPr lang="en-GB" altLang="en-US" sz="1500">
                <a:latin typeface="Comic Sans MS" panose="030F0902030302020204" pitchFamily="66" charset="0"/>
              </a:rPr>
              <a:t> Post operative care</a:t>
            </a:r>
          </a:p>
          <a:p>
            <a:pPr eaLnBrk="1" hangingPunct="1">
              <a:spcBef>
                <a:spcPct val="50000"/>
              </a:spcBef>
              <a:buClr>
                <a:srgbClr val="0070C0"/>
              </a:buClr>
              <a:buFont typeface="Wingdings" pitchFamily="2" charset="2"/>
              <a:buChar char="ü"/>
            </a:pPr>
            <a:r>
              <a:rPr lang="en-GB" altLang="en-US" sz="1500">
                <a:latin typeface="Comic Sans MS" panose="030F0902030302020204" pitchFamily="66" charset="0"/>
              </a:rPr>
              <a:t> Mealtimes and drinks.</a:t>
            </a:r>
          </a:p>
          <a:p>
            <a:pPr eaLnBrk="1" hangingPunct="1">
              <a:spcBef>
                <a:spcPct val="50000"/>
              </a:spcBef>
              <a:buClr>
                <a:srgbClr val="0070C0"/>
              </a:buClr>
              <a:buFont typeface="Wingdings" pitchFamily="2" charset="2"/>
              <a:buChar char="ü"/>
            </a:pPr>
            <a:r>
              <a:rPr lang="en-GB" altLang="en-US" sz="1500">
                <a:latin typeface="Comic Sans MS" panose="030F0902030302020204" pitchFamily="66" charset="0"/>
              </a:rPr>
              <a:t> Admissions and discharges.</a:t>
            </a:r>
          </a:p>
          <a:p>
            <a:pPr eaLnBrk="1" hangingPunct="1">
              <a:spcBef>
                <a:spcPct val="50000"/>
              </a:spcBef>
              <a:buClr>
                <a:srgbClr val="0070C0"/>
              </a:buClr>
              <a:buFont typeface="Wingdings" pitchFamily="2" charset="2"/>
              <a:buChar char="ü"/>
            </a:pPr>
            <a:r>
              <a:rPr lang="en-GB" altLang="en-US" sz="1500">
                <a:latin typeface="Comic Sans MS" panose="030F0902030302020204" pitchFamily="66" charset="0"/>
              </a:rPr>
              <a:t> ANTT             and many more.</a:t>
            </a:r>
          </a:p>
        </p:txBody>
      </p:sp>
      <p:sp>
        <p:nvSpPr>
          <p:cNvPr id="21507" name="Text Box 2">
            <a:extLst>
              <a:ext uri="{FF2B5EF4-FFF2-40B4-BE49-F238E27FC236}">
                <a16:creationId xmlns:a16="http://schemas.microsoft.com/office/drawing/2014/main" id="{68045ADA-2C49-8442-BC5A-470DFCE85384}"/>
              </a:ext>
            </a:extLst>
          </p:cNvPr>
          <p:cNvSpPr txBox="1">
            <a:spLocks noChangeArrowheads="1"/>
          </p:cNvSpPr>
          <p:nvPr/>
        </p:nvSpPr>
        <p:spPr bwMode="auto">
          <a:xfrm>
            <a:off x="228600" y="152400"/>
            <a:ext cx="6324600" cy="135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4000" b="1" u="sng">
                <a:solidFill>
                  <a:srgbClr val="0070C0"/>
                </a:solidFill>
                <a:latin typeface="Comic Sans MS" panose="030F0902030302020204" pitchFamily="66" charset="0"/>
              </a:rPr>
              <a:t>Daily routine</a:t>
            </a:r>
          </a:p>
          <a:p>
            <a:pPr algn="ctr" eaLnBrk="1" hangingPunct="1">
              <a:spcBef>
                <a:spcPct val="50000"/>
              </a:spcBef>
              <a:buFontTx/>
              <a:buNone/>
            </a:pPr>
            <a:endParaRPr lang="en-GB" altLang="en-US" sz="1200">
              <a:latin typeface="Comic Sans MS" panose="030F0902030302020204" pitchFamily="66" charset="0"/>
            </a:endParaRPr>
          </a:p>
          <a:p>
            <a:pPr eaLnBrk="1" hangingPunct="1">
              <a:spcBef>
                <a:spcPct val="50000"/>
              </a:spcBef>
              <a:buFontTx/>
              <a:buNone/>
            </a:pPr>
            <a:endParaRPr lang="en-GB" altLang="en-US" sz="1600">
              <a:latin typeface="Comic Sans MS" panose="030F0902030302020204" pitchFamily="66" charset="0"/>
            </a:endParaRPr>
          </a:p>
        </p:txBody>
      </p:sp>
      <p:sp>
        <p:nvSpPr>
          <p:cNvPr id="21508" name="AutoShape 14" descr="data:image/jpeg;base64,/9j/4AAQSkZJRgABAQAAAQABAAD/2wCEAAkGBhQQEBQUDxQWFRUUFRQVGBcVFBUUFRUWFhYVFBUXFRYYHCceFxkjGRQUHy8gIycpLC0sFR4xNTAqNSYrLSkBCQoKDgwOGg8PGiwkHh8sKS0sKSw1LCksKiwsLCwpLCksLSwsKikpLC8pLSksNSksKSwsKSksNDUsLCksLCkpLP/AABEIAP0AxwMBIgACEQEDEQH/xAAcAAEAAgIDAQAAAAAAAAAAAAAABgcBBQMECAL/xABIEAABAwIDBAYGBwUHAwUBAAABAAIDBBEFEiEGBzFBE1FhcYGRFCIyQqGxCFJigpKiwSMzcrLRJENTc7PC8CVj4RYmw+LxFf/EABoBAQEBAQEBAQAAAAAAAAAAAAACAQMEBQb/xAArEQEAAQMDAgQFBQAAAAAAAAAAAQIREgMhMQRBIlFhgQVxodHwE2KRscH/2gAMAwEAAhEDEQA/ALxRFhAREQEREBERAWVhZQEREBERAREQEXzJIGgl2gCq/aje0XTGkwqPp6gktNv3cZGhL331tztYdqCyajEGM9o6jkNSug/GXPNom8eF9T5cFC8IwGXSTEJjPKdcg9WnjPUyMWzd7r+Ck4xuGlbd9gTpdxAv2NHE9w1QbylpyNZCXOPkOwBdlaFm0DngFrbX4XDr+WhXbh6d/Ehg7hfyQbNFxxRZRqS7tK5EBERAREQEREBERAREQERYQZRYWUBERARFwVshDDl1J0HeUFcbxNp555RQYf8AvpAS9+uWCI6GRx5OOtv6kLGDYJS4PSE3DQ0XlmfbM89ZPHjwaFuK2kgwyKaaVwzyEyzSHjYaMY3sAs0N/qq5FK/FS6txQmHD4bvihJLc7R77+u/mb2GnEN1R7WVGJvLcNZ0UANnVUzde3oY/ed38Odlyur8Owwl89QHz+9JI7p6g9YAF8g7AAFDpdp6rGJPQ8KZ6PTNAa5wGWzOHrlvsDTRrdT2qdbI7jaanyyVH7Z+hvIPVv9mPh+K6D5wreeZj/YaOqlB4P6ONjT997rWUywutrZdZIhEOova8+Nm28iVu6XDY4wA1o04dndyHgu0g6UUEvvyeTR8yu2xtuZPevpEBERARYWUBERAREQEREBERAREQEREBfLzYEnlqvpfMseYEHgdEFe12zTsUqulrLijgdmbF/jyD3n/YHBo56nnrDtpWT47WehUQyUkL7TSgeoXt91v1svADruTyVu45EXsEEd25gRduhA4aHlz1XLgmBxUUIjha1jWjloOs6/Ek8eJQdPZTYyDDoWxwNGmpPEl3Nzjzd2+VlviVWm1e/WkpiY6Npq5r5RkuIg7h7drv+6DfrUWqNndoMc1qnikp3a9GSYxlPXG0l7vvlBa+Lbd0FJf0irhaR7ucOf8Agbd3wUNxL6QmHxm0TZpu1rAxv5yD8F84FuCoKYZqx76h3PMeij/C0383Fb6LZrC6f9zRQOI5mJrvzPBKy7JmyGy/SSi/u6KV3fK0fJpXUn+kNUu/c4db+J8j/wCVgVhmpA0iZHGOqNjW/EBazF5rRnrcbf1U5JzaXZffwyXMzEI200o1aSXNjc372rXd+hRV/slgrMYx6RkozRASk/wxjo2fGxRUp6aWVhZWtEREBERAREQEREBERAREQEREHVrqqKnY+aZwYxjcz3u4NaFUuIYtXbTufDhx9Gw9riySZxs+UgAkZAc1rEerpx1PJW1ieHMqIZIZRdkrHMcOxwsV502Fx2TZ7GZaWpNoXSdFLroBf9lMPBwPc4oLc2Y2AoMGALGdJPa/SyAOk+5yjHdr2lbmox959gBo8yuzj8WZjXDkfgf/AMC0KiqZc6pl9yzOcbuJPeV8IihAo1ttifQwSO/w43O+8RZvxt5qSqrN7WKWgyA6yyW+6zU/HL5rYbHLZ/Rvw676uoPGzYwe853efq+SKU7g8M6LCw+2sr3P8Llo+DR5ourrCy1lYRGsoiwgyiwiDKIiAiwiDKLC6ddjcEH7+eKP/MkYz5lB3UUNxHe/hcHtVbHnqiDpfi0EfFRmv+kVRNNoIJ5T3NjB7rkn4ILYRVhQb3quot6Ng1U8HmX5G/iMdh5rYf8ArPFz7OCkfxVsX6NQT9Uh9InZG4ir4hwtDNYcv7p58bt8Wqw6PabEHfvcKcz+Grp3fPKtjidD6fSTQVELoxLG5lnOjdYkeqQWOOoNj4IIDuc219PoH0czrz0zBludZIh7BHWW2DT2ZetSRUNu0rXYfjkDZfVImdTSA6WL7xG/c6x8Ff1XFkkc3qJ8uSipzrcSIihDiqpcrHHqB8+SonefWl9UyPlGwebzc/ANV1Y3LZgH1j8B/wACo6sj9LxoM4h1THH91pa0/BpKqldL0nu+w/oMPgj+qxg8Q0X+N0W4whloWd1/MkrCuFxw7iIi1oiIgIiICIiDQ7VbcUmGNaayTIXgljQ1znPy2vlAHaONuKrDHPpItFxQ0pP253WH4GXv+IKVb8tmfS8LdI0XkpT0otzZ7Mo/Cc33FW24Whoqiomiq4I5Jg0SQukGYWbo8Bh9UkXaeHWg6Q2qx7GiW05mLCdRA3oYh2GQW073KQYH9HaeU58RqQy+pbHeR573u0B81aL6+RnqAhgbpZrQ0C3UAFwPqnu4ucfEqckZtdQblMJg9uIynrmlcfg0gfBSShw6gpf3EUEdv8OJgPmBdacosyZmkT8ejHDMfD+q679o/qs8z/RaWywVmUsyltJMfkPANHhddd+LSn3z4WCpLaHebWtrZaeJ0cbWTviDujDiAHlgLi6/LqCmtZu/rr2qcWlJIuRDH0YsftZh8lu7bT3VvvUw91NihmbcdLlna77YPrHvzNv4q+nVYqIaeoHCeGOTxc0E/NUnvJ2FbR07JmzTTOMmRxlcHWBaSLdWoVpbA1fS4HQnm0Pj/A9zbeQCTw2d6W1REUOaP47U2cSeDG38hmKqXdnH0+Lse7l0svjZ1vi4Kwdram1NVPH+HJ8QWj5qKbjaLPWSv+qxrB993/1+KuOFxw9KUrLMaOpo+SLkARW6CIiAiIgIiICIiD5liD2lrhdrgQQeBB0IPgvPO1tO3BcRhqYWhr4ZyCGgN6SIjW4GlywkX7V6FmjLmkBxaeRFiR4HQqiPpA7MysEFU6R0gJMT7tDQ0+1HYDQXAcL/AGQgtPEnNkEc0RuyZjXtPI3AIPiCF0mtvwUV3L7RemYW+leby0huzrMTtW+Rzt/Cp3RU+UXPE/ALnMbucxu+IcP+v5Bfc9TFCPXcxn8RA+epWqxXF3vkMNMbFv7yTjkv7rRzd8vl1qfCY2G5Gd3N7/XcT3ngsubQ2o2kpjwlb36287WXZhqopvYex/cQT/ULWrjlp2u9poPbbUdx4hLsu857aStOJ1To9AaiVw/GTfx4+K9QYh68cEg9+Jv8ocPmqJ223eVMuIv9DhJjeGOzXAYDlAcMzj1j4qX4LgOMNYxs2JmJjGtaGRAPIa0AAZi0DQDtV7WXMxMO5vTo+kwuew1YY3/heAfgSuvuZrc+EOYf7qqePB7Gv+d1s8Ywl/oNS2aqqZ7wS36ST1fYJ9hgA5c7rVblIbYTI761WfhEwLOyY4TZfEz7NJ6gT8F9rq4k+0Tu0W81CED20fagn7WAebmrG4WjsC/68o8m5f1JXDt++2Hy9pYPzhb3ctT5aeDtu7zkcfkAr7L7LkREVugiIgIiICIiAiIgyofvKoBVUklM8tAkgle0nlLEWOiN+Wuh71K6ipEbSXclSm8mafFp444XiKBrZS97iQ3IMpJdbjy081sQIBujxqSkxWJ0bXPDg9kjGi5LMpJ8i1p8FdeM7fxwQySOjlblaSLtHE6N4kcyFVe7eiaMZDMNkL2iGQdJIMrXOAGcgDi3mAexWltjhUkdIXVFYRGHxl56JhAaDmOjtD7PDmmIj2z+3tE6NjWSkyOcMwc3K8vdxNjx100J5KZKh8Jwh2N1sxZaIBp6PKxrACNI8wbpc21t1qb7uttJZJHUNcCKiLMA48XZNHNf9odfMDz5TT5N1KMaaZtvN5+tv8lYKIil5xERB0saF6af/Kl/kctNuihy4Ew/WqJXf7f9q3uJtvBKOuOT+Ur72VoPR8Ip4OcYbm/icC935nO8lUcKjhzLXY2+zAOt3yC2K0+Ov1aOwn/nksSgm8Z1qB3a+P53U03Tw2hpx/24v5XH9VB95bv7FbrlZ8nKxt3MOURj6rGDyYqWsVEWVbowiIgIiICIiAiIgjm3NUY6c24uGX8RAPwuqs3nUUpGH0NMbPqczHW0zFzo73PVfU9jVZG8Enom290tJ8yB8VXG8jF3xYjhc8EZleAHsjF/XcXaN07SFU8C2cCwCGggip6doDY26kDVziBme483OtcqG70pvSqaaMaw05ZJKR7zmuuIx4XJ7j1KSPNb6ECeiFaY2kg3ETXkguAIvwBIB11HNaSuwec0nQviAaSQ7K7MX59Hvce0XCal4p2ddGImuL9vy3ug+62F9NSzVbIHzyFzXdFHYOIcbDLccgb+Ci21W05GNR1bKeSmcDEXxytyvcRdjzyuHN0ur22Qwf0WnEfVwPW3kfL5FUNvkxUTYvLl4QhkXiwXd+ZxHgkU204uvqaoq1Zx4jb+Nr+/PuvQFZXBQzZ4o3fWYx3m0H9VzrzvAIiIPmS9jltextfhfle3JVhi29yto3yQT0kYIcLm8mU2vYtPMEFWivl7A4WIuOo6jyK2JbEq7wjfVTyWFTG+I/Wb+0Z8LOHkVv6jE46kiSF4ewgWcOH/AIPYs7Q7v6Osb68bY38nxBrHDvAFnDvCqrEaCqwKo9VwfE86H3JAOTh7rx/y4W7SqIieEl3kRk0jTyEzCe71h+qs/YRvrD/nuqqsSxqPEMMndHcOY0Oc08WlpDvEWB17FbGwGoYesX/KFonCIsq3RhEWA8EkA8OPYgyi69XXNjGup5Acf/C++mswOfppc/0QcqxJIGglxAA1JJsB3ldPDcQE4L2EGO5a0g3zEGxN/goFvR2RdV1lA6R8ppXytgnibI5rbuuY32GgufVJ/hQbaq3sUXpDKeGVskj3ZfVu5oP8Q05damgN15u3l7PRYa6klpYxH0crgbXu4tLXDMTqT6pXoPA65s9NFI03DmNII15K6osOLaHCvSIHtHtFungbj4hUbtXUSCWkLReaje+VjOb2xvY57B1kWJA5i69AVWfL+yy5tPbvltz4aqhd/UEkclPI7I14c6zoswN7NcCSeYtopFxYRj0GIU7aileHMdxHvMPNrx7rh1LsGtawta8gF5IaCdXEAuOUc7AE+CpDAcPxOj/tEVK6XMGue+knLTKCMzTLDqHnU65OtdnaPaLFK+ekmpcLnikpHSOBcx7mvLw1vrDK0AWB5810ytFpYtnaDHGU0VwQXuB6MDW56+4LzvjG7+WSR8kcoeXuLj0l2uLnG51AIJuexS3C9kMVkqHTYhP0ReQ50ZyyE35BgOWPS3A3W72vrHUlDm6JjmxOaSWucxxzHKSQQRxI5rJiZi/ZqSbNYfIKOnDrZhDEDrcXDAD8QtszDj7xA7lXuD712Mo4y5kbNCPWnGbRx9zJdaTFt+BNxCwHtsT/ADW+S89kYrFdisYvc6hzmkcSC1xab205Lrvxwe60nvP9FSFXvIqn5shazMS4nKHOueOp0HgFo6nHaiQ3fNIfvuA8hotxMHoGXGn/AGW/87V0pcVv7Uo/GB+qoB8zne0Se8kru0ez9RN+7he6/PKQPM6LcTFdralpNg5pPY4ErjxDD2TxujlaHNdxH6jqPaops5u5bI0dPA5jxbVs9x3mw9XzKl9SKXCIc9RI92nqxukdI5x5BjXG57+AUpVExzsOq5oX3yODon/ajePVcPAg+a9E7uR+yiP/AG7/AJWqihBPtDiBc1gjYA0OIFxHGL2zH3nnW3X3BeiNlaHoyA0HK1tgbaclXdU8wkqysIqW1uK4p0fqtIB5nqvw8VwRVXRQ9b3kn9LnyVcY3ijqrHoaYPPRwNdUSNHB0liYw7rsCw+K7m8raB1Jh8j2OtI/LEw8wXcbdoaHFBtMK2gFVUS9H60ULujc/wDxJeLmtPU0WBPW7sUXx3aqXGcSGHUpLYGOPpD2GxLWn1mNI4NvZt+JJ6guacnCMC9X1ZGRDXn00pFz3gu/Kux9H3Z9rKR9U4XkmedTxytOUfEOPigtOhomwxsjjAaxjQ1oAsAALCwUD24ZV4q80VCehp2OHpNU64GZpDuii5uINiSLC4tcWN5pjeIdDF6pAfI5sUd9R0khytuOYGrj2NK0OKNELWU8ZOWNvrHm5x1LndZJJce1xU1VYxd30NGdavGEPxbdzSmGODppZmskbI98ji5zyAQWgk2aDfkP6qObQ4bVYR/asHlfHE3WWAOLox9rI64LevmOPdYK+XsBBBFwRYg8CDxC836lV7vtT0enNGNt/NjYfesMQhzOYA9lhIwGxaesdbTrbuKjH0iIs1PC8cpGHwcx/wDRV1IX4Ji1mk9EXA68HwPPPrtr4tVtbwtnZsTw1opWh7mmMjUC+Uu/2vC9NE7284fJ1aIwva1UTafu7m7zaBkdFTSzvaxhgY1znuDWgtGUEk/w/FdzFt92F0/CczO6oWOd+Y2b8V5wxzBqulDWVbJGtHqszElnWQwglvXwUr3Zbpn4uHSyydFTsdlJAvI82uQwHQDh6xv3FdapvLyJdjm/mllcDFTzaC3rFjb9XAlRjHN7Launlg9FP7VpYD0l7E2ym2XWxAPgrOxLc9hEcduidmAtpO/OT1u1t28FCcI3Mxit/aPz05HqNuQ/M42s4jk297jjoqpzmNuGKvxjAJqQsFQzIXgkC4PA2PDmtjiuxckFIyqzsex5YPVvcZ25mk38lMt6G6g4fB08cr5I2uAyuObKHaXF+HLrWh2Vw6uxGkmp6eWMxsbcxSe1Zn7QZDlNjcOtr1rk19bB7EwV7M0sjw4PyFrcoGou06i+v6KwqTdHQs4sc/8Aicf0VRbJyVRm6Kil6N79T62UHJc8bHUXKs5+53Gagf2ivbY8ummcPINAWTEpmJlIY8Aw+jF8kEVubixp8zquvU7dYZDxnjNuTGukPgQCPitTSfRueTeorQesMjJJ+84/opFhf0fKGM3mdJLbkX2B/CApxZigGPb3pZT0WGRFt9A8tzSH+CMaDxuVz7K7mK3EZOnxRz4mE3/aEmd47Gn2B3+SvbBdlqWibalgji7WtGY97uJ81tFUQqIs0ez+xlNQxiOCMADs4nrP1j2m63gFuCItayiwiCrMYwB0G0DalrLxTwuhc4e7JbMwnqBDGtv2LT788NcKOnkF8rZmud1APaRc9xAH3lcdbRCVuuhHA/8AOS1+0OBMqaV0MrQ5pZlI6xaxt28x2hBWG+RpdhZcw+qJYnHtacwHxc0qe7r6UR4VSgafsmE95aHH5rSYrsq6pwqWmDg57YWsBPMsAyOPVq0X71ut2lWX4fEHtyvYxrHNOha5g6Nwt3sKD62mnzYjhkPIy1E5H+TA5rfzSjyWvrXEyPzcczvmuvjlV/7nw9nVSVLvx5x/8YXexhmWeQfav56rjrcQ+n8Nnx1R6OmiIvM+0rTfTh94oJgNWudGT2OGYX8WnzVg7i8aNRh4DjcxWjP3NG/kLVHd6MQdhcxI9kxOHYelY2/k4+a4Po1VRvWx8h0Tx3nO0/IeS9OnvHyfE63walX7oj8+jufSQp7U9M5o/vXXIH2Da65GYk/DMGY+kIY4QQgGwIvIWZnW4E3eTdWBtxskMSpnQuIFwbE8naFrh3EKqtotnK2gwd8Nb0b2Rvp2xyMJPq9Mz1XAjlyK9dMxb2fMbLAMWaanF5pXBrW1Zu48A1jS35NC2u7SqfXVUtWQRE6zIGnj0cWa7yORc9/5Qozu72TGJNqnSEuifWPkczNZjiHOy9JbVw1vl4K58KwZlO2zOoDQWAA5ADgFuVqbDQ70qITYbK08wf5XW+NlSW4etyYoG30ewjvPAfzL0FtbDmpJB/CfzAfqvMu7abosZhtyke3wF/6Li197Q4ecMx57eDWVOdv+VIczfyPt4FepMJqOkgjd1sb52sfjdef/AKRNDkxKGUf3kDde1j3D5FquXdviXpGGwPHNo87An4kjwQSZERAREQEREBZWFlBhERBr4Kbo5iB7L2kjvB1CxTUghmOUWbJf8XFbEhYLboKf20xE0u1mHyO9h8TIu4SOmiPxcCpttJHae/1mg/p+irj6R1M5k1DUMuCBI3MOTmuY9mvXq4+CndFj0eJ0ENZFxtkkbxLH+809x1HY4LnqRel7ehrx1ov32ddEReR+gRfeYf8ApdR3R/6sa1H0ayfSqvq6GO/fn0/Vdve1VBmHFt9ZJI2gddiXn+ULl+jXS2bVyfWLGD7ozH+cL06W1L4nX+LV+ULuVf79HEYLKRykg/1WqwFAd+Y/6JUfxwf6zF2fNaH6O0v9jmB5vDvi4FW4qX+jrUgxTNHEXv5ghXQg6WNR5qeUfYd8Nf0XlPZU5cYZ2TS/KResq5wEUhPAMcT3ZTdeR9jH58Uiceb5HfkeUFo/SOps0FBN2yt/G2N4/kKku4Oqz4UB9SRw+JWr36s/6JSl3tCWH/SfdY+jlUXo6hv1ZR8v/KC3kREBERAREQEREBERAREQR3eBsoMTw+Wn0zkZ4ifdlbq3XkDq09jivPWxe2E2BVE0FXE/o5PVlhPqva4ezIy+hIHgQePBep1GdtN3lJirAKlhEjRZsrLNkb2X4Ob2FGxNpvCJ4RtLT1bQ6CVrr+7cB47Cw6hbIutxVWbQbhK6me40zo5oxqHZ2wut9przYHuJWh2ew+mbUSMxqokjDGEt6KRswc+9srnRl1uvTqOoXCdH1fVp+JTbeluN6uJmqq4aOnGcs4hut5JLWb4Nt+I9SundrsgcOpGMOhy+t1l7rFzj46DsAVS7rKuibi8r2MBaAOiJv6rSA17gHa5r2uTyJXooFdIptb0eLU15rmqe9X9eQovvOw30jCKxlrkQueO+O0g/lUoXDW0olifG7g9jmHucC0/NW8yh/o6VwFRNFzIDu8WP6geav5eW92NUcOx6OKc5f2klM++gBN2N/OG+a9SII5vGxP0bCqyS9iIHtH8Un7NvxeF5m3dQF+JQgfb/AJHD9Vb/ANInaER0cVI0+tO/O7sZHwv3uI/CoDuYwnNiLSeTGHuzuDh+Vt0FjfSGblwmEdVRGPKORaj6NzvUqh1ub8A2/wAwu39JKqtSUsf1pnu/Ay3+9dP6OTCGTHkXO+AjQXaiIgIiICIiAiIgysIiAiIg1G1m0jMOo5amUZhGBZoNi5xIa1oPK5IUS2M2lrJqcVdY4XqCXQwNaBHFCDo4+85zjzJOg7V8b/ad78HcWC4ZNE59hf1fWbfuzOao5iG8ikhw2nfDIx0gpoo2wj2mSMYGkPb7rQRe54hXRa+4lGHbVRVon9IpoXPp55IXOeGuaQyzmu9Yaeq4X7QVGMa3qUUZ6OlpIqh4vpDAwsH3i038AVrd3mxc1XSH0jPlqJnTPYCWmVpADekdyYTmdbnorbwHYyClaAyNjfssblb483eKubRDFB4nNPKBizKVtOIJhC9jGlmZuUEktsBwfluAOPYr02D2jbVU7QHXs0Fp+sw8PEcCorvZppaO9VEzpaSZoirIeWnqxzt+q61mk9jQVWuwe2Iw6rEYfmge7NE86ZQ73X9QPsnqIuuLXpxFw0VW2WNr2cHAEf0XMg847/dm/RsQbUx3AqRmJAsGyMytNj1kWcrb3W7btxLD2PkcOmhGSYXF7tGkhHU4a3679S2e3eyTMUopKd9g4jNG4+5IB6p7uR7CV5UE9Vhk8sYc+CUB8MgBtdp0c08iDyPcQglO2OIf/wBnGpDm/Yxktzcmwxe0fE38wrA3G4VnM1W4WD5HObys0XYwdwGdVFhuIRNpegjdklqZA2aR9g1kQPAHqPE+PYrdw3belpqJtFhuaeUtF+jByNHD1pDoNOJ7TxKDS746k187nG4pqKJ5B/xJZCAAPJnh3qTbh6Lo6UHm5hefvP0+ACgW1eKelyR0EBDnPc3pnN1azLqQD2WJPcArz2LwAUlO0WsS1ot9VjRZjfL5oJAiIgIiICIiAsrCIMrCyiDCLKIOKppmyscyRocx4LXNcLhwOhBHMKJUe6HC4pulZStzB2YBz5HsB7GOcW+YUyWEGGMA0AAHYLLKyiDiqqVsrHMkaHMe0tc06hzSLEHwXmLedupmwyR0sIMlI5xLXC5MVzoyX5B3A969RL4liDmlrgHNIsQQCCDxBB4hB5l3eb5Z8Mb0MzOngvcDNaSP+Bx4jhofMK18O37YdKLuc+M9TwLj428l0Nrtw1FPnmpnOpjYuLGAPiJGujTq3uBt2LzxW0/RyPZe+Vxbfhexsg9GbU77KRsWSheZpX6AMab3PIHhftVN4rCyYSGa8tdO8FscRzCEDg1x4HTiNbWHDVbjdduwZirXvfO+IN0IY0EuBvcZidOHUVeeye7Wiw0Xp4ryc5JDnkPjwb4AIKSw3cFXzRtkbJAy4BtI6RrgezKx1x26KQUW4Ovd6tTXsbH1RmV/wcGhXqiCFbHbp6TDhcXlkNrvfoTbXgOXYpqiICLKwgIiICIiAiyiD//Z">
            <a:extLst>
              <a:ext uri="{FF2B5EF4-FFF2-40B4-BE49-F238E27FC236}">
                <a16:creationId xmlns:a16="http://schemas.microsoft.com/office/drawing/2014/main" id="{DA2D4FEF-382D-204C-BD93-3AE499B2519D}"/>
              </a:ext>
            </a:extLst>
          </p:cNvPr>
          <p:cNvSpPr>
            <a:spLocks noChangeAspect="1" noChangeArrowheads="1"/>
          </p:cNvSpPr>
          <p:nvPr/>
        </p:nvSpPr>
        <p:spPr bwMode="auto">
          <a:xfrm>
            <a:off x="168275" y="-169863"/>
            <a:ext cx="304800" cy="29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21509" name="AutoShape 16" descr="data:image/jpeg;base64,/9j/4AAQSkZJRgABAQAAAQABAAD/2wCEAAkGBhQQEBQUDxQWFRUUFRQVGBcVFBUUFRUWFhYVFBUXFRYYHCceFxkjGRQUHy8gIycpLC0sFR4xNTAqNSYrLSkBCQoKDgwOGg8PGiwkHh8sKS0sKSw1LCksKiwsLCwpLCksLSwsKikpLC8pLSksNSksKSwsKSksNDUsLCksLCkpLP/AABEIAP0AxwMBIgACEQEDEQH/xAAcAAEAAgIDAQAAAAAAAAAAAAAABgcBBQMECAL/xABIEAABAwIDBAYGBwUHAwUBAAABAAIDBBEFEiEGBzFBE1FhcYGRFCIyQqGxCFJigpKiwSMzcrLRJENTc7PC8CVj4RYmw+LxFf/EABoBAQEBAQEBAQAAAAAAAAAAAAACAQMEBQb/xAArEQEAAQMDAgQFBQAAAAAAAAAAAQIREgMhMQRBIlFhgQVxodHwE2KRscH/2gAMAwEAAhEDEQA/ALxRFhAREQEREBERAWVhZQEREBERAREQEXzJIGgl2gCq/aje0XTGkwqPp6gktNv3cZGhL331tztYdqCyajEGM9o6jkNSug/GXPNom8eF9T5cFC8IwGXSTEJjPKdcg9WnjPUyMWzd7r+Ck4xuGlbd9gTpdxAv2NHE9w1QbylpyNZCXOPkOwBdlaFm0DngFrbX4XDr+WhXbh6d/Ehg7hfyQbNFxxRZRqS7tK5EBERAREQEREBERAREQERYQZRYWUBERARFwVshDDl1J0HeUFcbxNp555RQYf8AvpAS9+uWCI6GRx5OOtv6kLGDYJS4PSE3DQ0XlmfbM89ZPHjwaFuK2kgwyKaaVwzyEyzSHjYaMY3sAs0N/qq5FK/FS6txQmHD4bvihJLc7R77+u/mb2GnEN1R7WVGJvLcNZ0UANnVUzde3oY/ed38Odlyur8Owwl89QHz+9JI7p6g9YAF8g7AAFDpdp6rGJPQ8KZ6PTNAa5wGWzOHrlvsDTRrdT2qdbI7jaanyyVH7Z+hvIPVv9mPh+K6D5wreeZj/YaOqlB4P6ONjT997rWUywutrZdZIhEOova8+Nm28iVu6XDY4wA1o04dndyHgu0g6UUEvvyeTR8yu2xtuZPevpEBERARYWUBERAREQEREBERAREQEREBfLzYEnlqvpfMseYEHgdEFe12zTsUqulrLijgdmbF/jyD3n/YHBo56nnrDtpWT47WehUQyUkL7TSgeoXt91v1svADruTyVu45EXsEEd25gRduhA4aHlz1XLgmBxUUIjha1jWjloOs6/Ek8eJQdPZTYyDDoWxwNGmpPEl3Nzjzd2+VlviVWm1e/WkpiY6Npq5r5RkuIg7h7drv+6DfrUWqNndoMc1qnikp3a9GSYxlPXG0l7vvlBa+Lbd0FJf0irhaR7ucOf8Agbd3wUNxL6QmHxm0TZpu1rAxv5yD8F84FuCoKYZqx76h3PMeij/C0383Fb6LZrC6f9zRQOI5mJrvzPBKy7JmyGy/SSi/u6KV3fK0fJpXUn+kNUu/c4db+J8j/wCVgVhmpA0iZHGOqNjW/EBazF5rRnrcbf1U5JzaXZffwyXMzEI200o1aSXNjc372rXd+hRV/slgrMYx6RkozRASk/wxjo2fGxRUp6aWVhZWtEREBERAREQEREBERAREQEREHVrqqKnY+aZwYxjcz3u4NaFUuIYtXbTufDhx9Gw9riySZxs+UgAkZAc1rEerpx1PJW1ieHMqIZIZRdkrHMcOxwsV502Fx2TZ7GZaWpNoXSdFLroBf9lMPBwPc4oLc2Y2AoMGALGdJPa/SyAOk+5yjHdr2lbmox959gBo8yuzj8WZjXDkfgf/AMC0KiqZc6pl9yzOcbuJPeV8IihAo1ttifQwSO/w43O+8RZvxt5qSqrN7WKWgyA6yyW+6zU/HL5rYbHLZ/Rvw676uoPGzYwe853efq+SKU7g8M6LCw+2sr3P8Llo+DR5ourrCy1lYRGsoiwgyiwiDKIiAiwiDKLC6ddjcEH7+eKP/MkYz5lB3UUNxHe/hcHtVbHnqiDpfi0EfFRmv+kVRNNoIJ5T3NjB7rkn4ILYRVhQb3quot6Ng1U8HmX5G/iMdh5rYf8ArPFz7OCkfxVsX6NQT9Uh9InZG4ir4hwtDNYcv7p58bt8Wqw6PabEHfvcKcz+Grp3fPKtjidD6fSTQVELoxLG5lnOjdYkeqQWOOoNj4IIDuc219PoH0czrz0zBludZIh7BHWW2DT2ZetSRUNu0rXYfjkDZfVImdTSA6WL7xG/c6x8Ff1XFkkc3qJ8uSipzrcSIihDiqpcrHHqB8+SonefWl9UyPlGwebzc/ANV1Y3LZgH1j8B/wACo6sj9LxoM4h1THH91pa0/BpKqldL0nu+w/oMPgj+qxg8Q0X+N0W4whloWd1/MkrCuFxw7iIi1oiIgIiICIiDQ7VbcUmGNaayTIXgljQ1znPy2vlAHaONuKrDHPpItFxQ0pP253WH4GXv+IKVb8tmfS8LdI0XkpT0otzZ7Mo/Cc33FW24Whoqiomiq4I5Jg0SQukGYWbo8Bh9UkXaeHWg6Q2qx7GiW05mLCdRA3oYh2GQW073KQYH9HaeU58RqQy+pbHeR573u0B81aL6+RnqAhgbpZrQ0C3UAFwPqnu4ucfEqckZtdQblMJg9uIynrmlcfg0gfBSShw6gpf3EUEdv8OJgPmBdacosyZmkT8ejHDMfD+q679o/qs8z/RaWywVmUsyltJMfkPANHhddd+LSn3z4WCpLaHebWtrZaeJ0cbWTviDujDiAHlgLi6/LqCmtZu/rr2qcWlJIuRDH0YsftZh8lu7bT3VvvUw91NihmbcdLlna77YPrHvzNv4q+nVYqIaeoHCeGOTxc0E/NUnvJ2FbR07JmzTTOMmRxlcHWBaSLdWoVpbA1fS4HQnm0Pj/A9zbeQCTw2d6W1REUOaP47U2cSeDG38hmKqXdnH0+Lse7l0svjZ1vi4Kwdram1NVPH+HJ8QWj5qKbjaLPWSv+qxrB993/1+KuOFxw9KUrLMaOpo+SLkARW6CIiAiIgIiICIiD5liD2lrhdrgQQeBB0IPgvPO1tO3BcRhqYWhr4ZyCGgN6SIjW4GlywkX7V6FmjLmkBxaeRFiR4HQqiPpA7MysEFU6R0gJMT7tDQ0+1HYDQXAcL/AGQgtPEnNkEc0RuyZjXtPI3AIPiCF0mtvwUV3L7RemYW+leby0huzrMTtW+Rzt/Cp3RU+UXPE/ALnMbucxu+IcP+v5Bfc9TFCPXcxn8RA+epWqxXF3vkMNMbFv7yTjkv7rRzd8vl1qfCY2G5Gd3N7/XcT3ngsubQ2o2kpjwlb36287WXZhqopvYex/cQT/ULWrjlp2u9poPbbUdx4hLsu857aStOJ1To9AaiVw/GTfx4+K9QYh68cEg9+Jv8ocPmqJ223eVMuIv9DhJjeGOzXAYDlAcMzj1j4qX4LgOMNYxs2JmJjGtaGRAPIa0AAZi0DQDtV7WXMxMO5vTo+kwuew1YY3/heAfgSuvuZrc+EOYf7qqePB7Gv+d1s8Ywl/oNS2aqqZ7wS36ST1fYJ9hgA5c7rVblIbYTI761WfhEwLOyY4TZfEz7NJ6gT8F9rq4k+0Tu0W81CED20fagn7WAebmrG4WjsC/68o8m5f1JXDt++2Hy9pYPzhb3ctT5aeDtu7zkcfkAr7L7LkREVugiIgIiICIiAiIgyofvKoBVUklM8tAkgle0nlLEWOiN+Wuh71K6ipEbSXclSm8mafFp444XiKBrZS97iQ3IMpJdbjy081sQIBujxqSkxWJ0bXPDg9kjGi5LMpJ8i1p8FdeM7fxwQySOjlblaSLtHE6N4kcyFVe7eiaMZDMNkL2iGQdJIMrXOAGcgDi3mAexWltjhUkdIXVFYRGHxl56JhAaDmOjtD7PDmmIj2z+3tE6NjWSkyOcMwc3K8vdxNjx100J5KZKh8Jwh2N1sxZaIBp6PKxrACNI8wbpc21t1qb7uttJZJHUNcCKiLMA48XZNHNf9odfMDz5TT5N1KMaaZtvN5+tv8lYKIil5xERB0saF6af/Kl/kctNuihy4Ew/WqJXf7f9q3uJtvBKOuOT+Ur72VoPR8Ip4OcYbm/icC935nO8lUcKjhzLXY2+zAOt3yC2K0+Ov1aOwn/nksSgm8Z1qB3a+P53U03Tw2hpx/24v5XH9VB95bv7FbrlZ8nKxt3MOURj6rGDyYqWsVEWVbowiIgIiICIiAiIgjm3NUY6c24uGX8RAPwuqs3nUUpGH0NMbPqczHW0zFzo73PVfU9jVZG8Enom290tJ8yB8VXG8jF3xYjhc8EZleAHsjF/XcXaN07SFU8C2cCwCGggip6doDY26kDVziBme483OtcqG70pvSqaaMaw05ZJKR7zmuuIx4XJ7j1KSPNb6ECeiFaY2kg3ETXkguAIvwBIB11HNaSuwec0nQviAaSQ7K7MX59Hvce0XCal4p2ddGImuL9vy3ug+62F9NSzVbIHzyFzXdFHYOIcbDLccgb+Ci21W05GNR1bKeSmcDEXxytyvcRdjzyuHN0ur22Qwf0WnEfVwPW3kfL5FUNvkxUTYvLl4QhkXiwXd+ZxHgkU204uvqaoq1Zx4jb+Nr+/PuvQFZXBQzZ4o3fWYx3m0H9VzrzvAIiIPmS9jltextfhfle3JVhi29yto3yQT0kYIcLm8mU2vYtPMEFWivl7A4WIuOo6jyK2JbEq7wjfVTyWFTG+I/Wb+0Z8LOHkVv6jE46kiSF4ewgWcOH/AIPYs7Q7v6Osb68bY38nxBrHDvAFnDvCqrEaCqwKo9VwfE86H3JAOTh7rx/y4W7SqIieEl3kRk0jTyEzCe71h+qs/YRvrD/nuqqsSxqPEMMndHcOY0Oc08WlpDvEWB17FbGwGoYesX/KFonCIsq3RhEWA8EkA8OPYgyi69XXNjGup5Acf/C++mswOfppc/0QcqxJIGglxAA1JJsB3ldPDcQE4L2EGO5a0g3zEGxN/goFvR2RdV1lA6R8ppXytgnibI5rbuuY32GgufVJ/hQbaq3sUXpDKeGVskj3ZfVu5oP8Q05damgN15u3l7PRYa6klpYxH0crgbXu4tLXDMTqT6pXoPA65s9NFI03DmNII15K6osOLaHCvSIHtHtFungbj4hUbtXUSCWkLReaje+VjOb2xvY57B1kWJA5i69AVWfL+yy5tPbvltz4aqhd/UEkclPI7I14c6zoswN7NcCSeYtopFxYRj0GIU7aileHMdxHvMPNrx7rh1LsGtawta8gF5IaCdXEAuOUc7AE+CpDAcPxOj/tEVK6XMGue+knLTKCMzTLDqHnU65OtdnaPaLFK+ekmpcLnikpHSOBcx7mvLw1vrDK0AWB5810ytFpYtnaDHGU0VwQXuB6MDW56+4LzvjG7+WSR8kcoeXuLj0l2uLnG51AIJuexS3C9kMVkqHTYhP0ReQ50ZyyE35BgOWPS3A3W72vrHUlDm6JjmxOaSWucxxzHKSQQRxI5rJiZi/ZqSbNYfIKOnDrZhDEDrcXDAD8QtszDj7xA7lXuD712Mo4y5kbNCPWnGbRx9zJdaTFt+BNxCwHtsT/ADW+S89kYrFdisYvc6hzmkcSC1xab205Lrvxwe60nvP9FSFXvIqn5shazMS4nKHOueOp0HgFo6nHaiQ3fNIfvuA8hotxMHoGXGn/AGW/87V0pcVv7Uo/GB+qoB8zne0Se8kru0ez9RN+7he6/PKQPM6LcTFdralpNg5pPY4ErjxDD2TxujlaHNdxH6jqPaops5u5bI0dPA5jxbVs9x3mw9XzKl9SKXCIc9RI92nqxukdI5x5BjXG57+AUpVExzsOq5oX3yODon/ajePVcPAg+a9E7uR+yiP/AG7/AJWqihBPtDiBc1gjYA0OIFxHGL2zH3nnW3X3BeiNlaHoyA0HK1tgbaclXdU8wkqysIqW1uK4p0fqtIB5nqvw8VwRVXRQ9b3kn9LnyVcY3ijqrHoaYPPRwNdUSNHB0liYw7rsCw+K7m8raB1Jh8j2OtI/LEw8wXcbdoaHFBtMK2gFVUS9H60ULujc/wDxJeLmtPU0WBPW7sUXx3aqXGcSGHUpLYGOPpD2GxLWn1mNI4NvZt+JJ6guacnCMC9X1ZGRDXn00pFz3gu/Kux9H3Z9rKR9U4XkmedTxytOUfEOPigtOhomwxsjjAaxjQ1oAsAALCwUD24ZV4q80VCehp2OHpNU64GZpDuii5uINiSLC4tcWN5pjeIdDF6pAfI5sUd9R0khytuOYGrj2NK0OKNELWU8ZOWNvrHm5x1LndZJJce1xU1VYxd30NGdavGEPxbdzSmGODppZmskbI98ji5zyAQWgk2aDfkP6qObQ4bVYR/asHlfHE3WWAOLox9rI64LevmOPdYK+XsBBBFwRYg8CDxC836lV7vtT0enNGNt/NjYfesMQhzOYA9lhIwGxaesdbTrbuKjH0iIs1PC8cpGHwcx/wDRV1IX4Ji1mk9EXA68HwPPPrtr4tVtbwtnZsTw1opWh7mmMjUC+Uu/2vC9NE7284fJ1aIwva1UTafu7m7zaBkdFTSzvaxhgY1znuDWgtGUEk/w/FdzFt92F0/CczO6oWOd+Y2b8V5wxzBqulDWVbJGtHqszElnWQwglvXwUr3Zbpn4uHSyydFTsdlJAvI82uQwHQDh6xv3FdapvLyJdjm/mllcDFTzaC3rFjb9XAlRjHN7Launlg9FP7VpYD0l7E2ym2XWxAPgrOxLc9hEcduidmAtpO/OT1u1t28FCcI3Mxit/aPz05HqNuQ/M42s4jk297jjoqpzmNuGKvxjAJqQsFQzIXgkC4PA2PDmtjiuxckFIyqzsex5YPVvcZ25mk38lMt6G6g4fB08cr5I2uAyuObKHaXF+HLrWh2Vw6uxGkmp6eWMxsbcxSe1Zn7QZDlNjcOtr1rk19bB7EwV7M0sjw4PyFrcoGou06i+v6KwqTdHQs4sc/8Aicf0VRbJyVRm6Kil6N79T62UHJc8bHUXKs5+53Gagf2ivbY8ummcPINAWTEpmJlIY8Aw+jF8kEVubixp8zquvU7dYZDxnjNuTGukPgQCPitTSfRueTeorQesMjJJ+84/opFhf0fKGM3mdJLbkX2B/CApxZigGPb3pZT0WGRFt9A8tzSH+CMaDxuVz7K7mK3EZOnxRz4mE3/aEmd47Gn2B3+SvbBdlqWibalgji7WtGY97uJ81tFUQqIs0ez+xlNQxiOCMADs4nrP1j2m63gFuCItayiwiCrMYwB0G0DalrLxTwuhc4e7JbMwnqBDGtv2LT788NcKOnkF8rZmud1APaRc9xAH3lcdbRCVuuhHA/8AOS1+0OBMqaV0MrQ5pZlI6xaxt28x2hBWG+RpdhZcw+qJYnHtacwHxc0qe7r6UR4VSgafsmE95aHH5rSYrsq6pwqWmDg57YWsBPMsAyOPVq0X71ut2lWX4fEHtyvYxrHNOha5g6Nwt3sKD62mnzYjhkPIy1E5H+TA5rfzSjyWvrXEyPzcczvmuvjlV/7nw9nVSVLvx5x/8YXexhmWeQfav56rjrcQ+n8Nnx1R6OmiIvM+0rTfTh94oJgNWudGT2OGYX8WnzVg7i8aNRh4DjcxWjP3NG/kLVHd6MQdhcxI9kxOHYelY2/k4+a4Po1VRvWx8h0Tx3nO0/IeS9OnvHyfE63walX7oj8+jufSQp7U9M5o/vXXIH2Da65GYk/DMGY+kIY4QQgGwIvIWZnW4E3eTdWBtxskMSpnQuIFwbE8naFrh3EKqtotnK2gwd8Nb0b2Rvp2xyMJPq9Mz1XAjlyK9dMxb2fMbLAMWaanF5pXBrW1Zu48A1jS35NC2u7SqfXVUtWQRE6zIGnj0cWa7yORc9/5Qozu72TGJNqnSEuifWPkczNZjiHOy9JbVw1vl4K58KwZlO2zOoDQWAA5ADgFuVqbDQ70qITYbK08wf5XW+NlSW4etyYoG30ewjvPAfzL0FtbDmpJB/CfzAfqvMu7abosZhtyke3wF/6Li197Q4ecMx57eDWVOdv+VIczfyPt4FepMJqOkgjd1sb52sfjdef/AKRNDkxKGUf3kDde1j3D5FquXdviXpGGwPHNo87An4kjwQSZERAREQEREBZWFlBhERBr4Kbo5iB7L2kjvB1CxTUghmOUWbJf8XFbEhYLboKf20xE0u1mHyO9h8TIu4SOmiPxcCpttJHae/1mg/p+irj6R1M5k1DUMuCBI3MOTmuY9mvXq4+CndFj0eJ0ENZFxtkkbxLH+809x1HY4LnqRel7ehrx1ov32ddEReR+gRfeYf8ApdR3R/6sa1H0ayfSqvq6GO/fn0/Vdve1VBmHFt9ZJI2gddiXn+ULl+jXS2bVyfWLGD7ozH+cL06W1L4nX+LV+ULuVf79HEYLKRykg/1WqwFAd+Y/6JUfxwf6zF2fNaH6O0v9jmB5vDvi4FW4qX+jrUgxTNHEXv5ghXQg6WNR5qeUfYd8Nf0XlPZU5cYZ2TS/KResq5wEUhPAMcT3ZTdeR9jH58Uiceb5HfkeUFo/SOps0FBN2yt/G2N4/kKku4Oqz4UB9SRw+JWr36s/6JSl3tCWH/SfdY+jlUXo6hv1ZR8v/KC3kREBERAREQEREBERAREQR3eBsoMTw+Wn0zkZ4ifdlbq3XkDq09jivPWxe2E2BVE0FXE/o5PVlhPqva4ezIy+hIHgQePBep1GdtN3lJirAKlhEjRZsrLNkb2X4Ob2FGxNpvCJ4RtLT1bQ6CVrr+7cB47Cw6hbIutxVWbQbhK6me40zo5oxqHZ2wut9przYHuJWh2ew+mbUSMxqokjDGEt6KRswc+9srnRl1uvTqOoXCdH1fVp+JTbeluN6uJmqq4aOnGcs4hut5JLWb4Nt+I9SundrsgcOpGMOhy+t1l7rFzj46DsAVS7rKuibi8r2MBaAOiJv6rSA17gHa5r2uTyJXooFdIptb0eLU15rmqe9X9eQovvOw30jCKxlrkQueO+O0g/lUoXDW0olifG7g9jmHucC0/NW8yh/o6VwFRNFzIDu8WP6geav5eW92NUcOx6OKc5f2klM++gBN2N/OG+a9SII5vGxP0bCqyS9iIHtH8Un7NvxeF5m3dQF+JQgfb/AJHD9Vb/ANInaER0cVI0+tO/O7sZHwv3uI/CoDuYwnNiLSeTGHuzuDh+Vt0FjfSGblwmEdVRGPKORaj6NzvUqh1ub8A2/wAwu39JKqtSUsf1pnu/Ay3+9dP6OTCGTHkXO+AjQXaiIgIiICIiAiIgysIiAiIg1G1m0jMOo5amUZhGBZoNi5xIa1oPK5IUS2M2lrJqcVdY4XqCXQwNaBHFCDo4+85zjzJOg7V8b/ad78HcWC4ZNE59hf1fWbfuzOao5iG8ikhw2nfDIx0gpoo2wj2mSMYGkPb7rQRe54hXRa+4lGHbVRVon9IpoXPp55IXOeGuaQyzmu9Yaeq4X7QVGMa3qUUZ6OlpIqh4vpDAwsH3i038AVrd3mxc1XSH0jPlqJnTPYCWmVpADekdyYTmdbnorbwHYyClaAyNjfssblb483eKubRDFB4nNPKBizKVtOIJhC9jGlmZuUEktsBwfluAOPYr02D2jbVU7QHXs0Fp+sw8PEcCorvZppaO9VEzpaSZoirIeWnqxzt+q61mk9jQVWuwe2Iw6rEYfmge7NE86ZQ73X9QPsnqIuuLXpxFw0VW2WNr2cHAEf0XMg847/dm/RsQbUx3AqRmJAsGyMytNj1kWcrb3W7btxLD2PkcOmhGSYXF7tGkhHU4a3679S2e3eyTMUopKd9g4jNG4+5IB6p7uR7CV5UE9Vhk8sYc+CUB8MgBtdp0c08iDyPcQglO2OIf/wBnGpDm/Yxktzcmwxe0fE38wrA3G4VnM1W4WD5HObys0XYwdwGdVFhuIRNpegjdklqZA2aR9g1kQPAHqPE+PYrdw3belpqJtFhuaeUtF+jByNHD1pDoNOJ7TxKDS746k187nG4pqKJ5B/xJZCAAPJnh3qTbh6Lo6UHm5hefvP0+ACgW1eKelyR0EBDnPc3pnN1azLqQD2WJPcArz2LwAUlO0WsS1ot9VjRZjfL5oJAiIgIiICIiAsrCIMrCyiDCLKIOKppmyscyRocx4LXNcLhwOhBHMKJUe6HC4pulZStzB2YBz5HsB7GOcW+YUyWEGGMA0AAHYLLKyiDiqqVsrHMkaHMe0tc06hzSLEHwXmLedupmwyR0sIMlI5xLXC5MVzoyX5B3A969RL4liDmlrgHNIsQQCCDxBB4hB5l3eb5Z8Mb0MzOngvcDNaSP+Bx4jhofMK18O37YdKLuc+M9TwLj428l0Nrtw1FPnmpnOpjYuLGAPiJGujTq3uBt2LzxW0/RyPZe+Vxbfhexsg9GbU77KRsWSheZpX6AMab3PIHhftVN4rCyYSGa8tdO8FscRzCEDg1x4HTiNbWHDVbjdduwZirXvfO+IN0IY0EuBvcZidOHUVeeye7Wiw0Xp4ryc5JDnkPjwb4AIKSw3cFXzRtkbJAy4BtI6RrgezKx1x26KQUW4Ovd6tTXsbH1RmV/wcGhXqiCFbHbp6TDhcXlkNrvfoTbXgOXYpqiICLKwgIiICIiAiyiD//Z">
            <a:extLst>
              <a:ext uri="{FF2B5EF4-FFF2-40B4-BE49-F238E27FC236}">
                <a16:creationId xmlns:a16="http://schemas.microsoft.com/office/drawing/2014/main" id="{215E4BBF-0382-774D-991A-5F2B29D8F771}"/>
              </a:ext>
            </a:extLst>
          </p:cNvPr>
          <p:cNvSpPr>
            <a:spLocks noChangeAspect="1" noChangeArrowheads="1"/>
          </p:cNvSpPr>
          <p:nvPr/>
        </p:nvSpPr>
        <p:spPr bwMode="auto">
          <a:xfrm>
            <a:off x="168275" y="-169863"/>
            <a:ext cx="304800" cy="29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21510" name="AutoShape 18" descr="data:image/jpeg;base64,/9j/4AAQSkZJRgABAQAAAQABAAD/2wCEAAkGBhQQEBQUDxQWFRUUFRQVGBcVFBUUFRUWFhYVFBUXFRYYHCceFxkjGRQUHy8gIycpLC0sFR4xNTAqNSYrLSkBCQoKDgwOGg8PGiwkHh8sKS0sKSw1LCksKiwsLCwpLCksLSwsKikpLC8pLSksNSksKSwsKSksNDUsLCksLCkpLP/AABEIAP0AxwMBIgACEQEDEQH/xAAcAAEAAgIDAQAAAAAAAAAAAAAABgcBBQMECAL/xABIEAABAwIDBAYGBwUHAwUBAAABAAIDBBEFEiEGBzFBE1FhcYGRFCIyQqGxCFJigpKiwSMzcrLRJENTc7PC8CVj4RYmw+LxFf/EABoBAQEBAQEBAQAAAAAAAAAAAAACAQMEBQb/xAArEQEAAQMDAgQFBQAAAAAAAAAAAQIREgMhMQRBIlFhgQVxodHwE2KRscH/2gAMAwEAAhEDEQA/ALxRFhAREQEREBERAWVhZQEREBERAREQEXzJIGgl2gCq/aje0XTGkwqPp6gktNv3cZGhL331tztYdqCyajEGM9o6jkNSug/GXPNom8eF9T5cFC8IwGXSTEJjPKdcg9WnjPUyMWzd7r+Ck4xuGlbd9gTpdxAv2NHE9w1QbylpyNZCXOPkOwBdlaFm0DngFrbX4XDr+WhXbh6d/Ehg7hfyQbNFxxRZRqS7tK5EBERAREQEREBERAREQERYQZRYWUBERARFwVshDDl1J0HeUFcbxNp555RQYf8AvpAS9+uWCI6GRx5OOtv6kLGDYJS4PSE3DQ0XlmfbM89ZPHjwaFuK2kgwyKaaVwzyEyzSHjYaMY3sAs0N/qq5FK/FS6txQmHD4bvihJLc7R77+u/mb2GnEN1R7WVGJvLcNZ0UANnVUzde3oY/ed38Odlyur8Owwl89QHz+9JI7p6g9YAF8g7AAFDpdp6rGJPQ8KZ6PTNAa5wGWzOHrlvsDTRrdT2qdbI7jaanyyVH7Z+hvIPVv9mPh+K6D5wreeZj/YaOqlB4P6ONjT997rWUywutrZdZIhEOova8+Nm28iVu6XDY4wA1o04dndyHgu0g6UUEvvyeTR8yu2xtuZPevpEBERARYWUBERAREQEREBERAREQEREBfLzYEnlqvpfMseYEHgdEFe12zTsUqulrLijgdmbF/jyD3n/YHBo56nnrDtpWT47WehUQyUkL7TSgeoXt91v1svADruTyVu45EXsEEd25gRduhA4aHlz1XLgmBxUUIjha1jWjloOs6/Ek8eJQdPZTYyDDoWxwNGmpPEl3Nzjzd2+VlviVWm1e/WkpiY6Npq5r5RkuIg7h7drv+6DfrUWqNndoMc1qnikp3a9GSYxlPXG0l7vvlBa+Lbd0FJf0irhaR7ucOf8Agbd3wUNxL6QmHxm0TZpu1rAxv5yD8F84FuCoKYZqx76h3PMeij/C0383Fb6LZrC6f9zRQOI5mJrvzPBKy7JmyGy/SSi/u6KV3fK0fJpXUn+kNUu/c4db+J8j/wCVgVhmpA0iZHGOqNjW/EBazF5rRnrcbf1U5JzaXZffwyXMzEI200o1aSXNjc372rXd+hRV/slgrMYx6RkozRASk/wxjo2fGxRUp6aWVhZWtEREBERAREQEREBERAREQEREHVrqqKnY+aZwYxjcz3u4NaFUuIYtXbTufDhx9Gw9riySZxs+UgAkZAc1rEerpx1PJW1ieHMqIZIZRdkrHMcOxwsV502Fx2TZ7GZaWpNoXSdFLroBf9lMPBwPc4oLc2Y2AoMGALGdJPa/SyAOk+5yjHdr2lbmox959gBo8yuzj8WZjXDkfgf/AMC0KiqZc6pl9yzOcbuJPeV8IihAo1ttifQwSO/w43O+8RZvxt5qSqrN7WKWgyA6yyW+6zU/HL5rYbHLZ/Rvw676uoPGzYwe853efq+SKU7g8M6LCw+2sr3P8Llo+DR5ourrCy1lYRGsoiwgyiwiDKIiAiwiDKLC6ddjcEH7+eKP/MkYz5lB3UUNxHe/hcHtVbHnqiDpfi0EfFRmv+kVRNNoIJ5T3NjB7rkn4ILYRVhQb3quot6Ng1U8HmX5G/iMdh5rYf8ArPFz7OCkfxVsX6NQT9Uh9InZG4ir4hwtDNYcv7p58bt8Wqw6PabEHfvcKcz+Grp3fPKtjidD6fSTQVELoxLG5lnOjdYkeqQWOOoNj4IIDuc219PoH0czrz0zBludZIh7BHWW2DT2ZetSRUNu0rXYfjkDZfVImdTSA6WL7xG/c6x8Ff1XFkkc3qJ8uSipzrcSIihDiqpcrHHqB8+SonefWl9UyPlGwebzc/ANV1Y3LZgH1j8B/wACo6sj9LxoM4h1THH91pa0/BpKqldL0nu+w/oMPgj+qxg8Q0X+N0W4whloWd1/MkrCuFxw7iIi1oiIgIiICIiDQ7VbcUmGNaayTIXgljQ1znPy2vlAHaONuKrDHPpItFxQ0pP253WH4GXv+IKVb8tmfS8LdI0XkpT0otzZ7Mo/Cc33FW24Whoqiomiq4I5Jg0SQukGYWbo8Bh9UkXaeHWg6Q2qx7GiW05mLCdRA3oYh2GQW073KQYH9HaeU58RqQy+pbHeR573u0B81aL6+RnqAhgbpZrQ0C3UAFwPqnu4ucfEqckZtdQblMJg9uIynrmlcfg0gfBSShw6gpf3EUEdv8OJgPmBdacosyZmkT8ejHDMfD+q679o/qs8z/RaWywVmUsyltJMfkPANHhddd+LSn3z4WCpLaHebWtrZaeJ0cbWTviDujDiAHlgLi6/LqCmtZu/rr2qcWlJIuRDH0YsftZh8lu7bT3VvvUw91NihmbcdLlna77YPrHvzNv4q+nVYqIaeoHCeGOTxc0E/NUnvJ2FbR07JmzTTOMmRxlcHWBaSLdWoVpbA1fS4HQnm0Pj/A9zbeQCTw2d6W1REUOaP47U2cSeDG38hmKqXdnH0+Lse7l0svjZ1vi4Kwdram1NVPH+HJ8QWj5qKbjaLPWSv+qxrB993/1+KuOFxw9KUrLMaOpo+SLkARW6CIiAiIgIiICIiD5liD2lrhdrgQQeBB0IPgvPO1tO3BcRhqYWhr4ZyCGgN6SIjW4GlywkX7V6FmjLmkBxaeRFiR4HQqiPpA7MysEFU6R0gJMT7tDQ0+1HYDQXAcL/AGQgtPEnNkEc0RuyZjXtPI3AIPiCF0mtvwUV3L7RemYW+leby0huzrMTtW+Rzt/Cp3RU+UXPE/ALnMbucxu+IcP+v5Bfc9TFCPXcxn8RA+epWqxXF3vkMNMbFv7yTjkv7rRzd8vl1qfCY2G5Gd3N7/XcT3ngsubQ2o2kpjwlb36287WXZhqopvYex/cQT/ULWrjlp2u9poPbbUdx4hLsu857aStOJ1To9AaiVw/GTfx4+K9QYh68cEg9+Jv8ocPmqJ223eVMuIv9DhJjeGOzXAYDlAcMzj1j4qX4LgOMNYxs2JmJjGtaGRAPIa0AAZi0DQDtV7WXMxMO5vTo+kwuew1YY3/heAfgSuvuZrc+EOYf7qqePB7Gv+d1s8Ywl/oNS2aqqZ7wS36ST1fYJ9hgA5c7rVblIbYTI761WfhEwLOyY4TZfEz7NJ6gT8F9rq4k+0Tu0W81CED20fagn7WAebmrG4WjsC/68o8m5f1JXDt++2Hy9pYPzhb3ctT5aeDtu7zkcfkAr7L7LkREVugiIgIiICIiAiIgyofvKoBVUklM8tAkgle0nlLEWOiN+Wuh71K6ipEbSXclSm8mafFp444XiKBrZS97iQ3IMpJdbjy081sQIBujxqSkxWJ0bXPDg9kjGi5LMpJ8i1p8FdeM7fxwQySOjlblaSLtHE6N4kcyFVe7eiaMZDMNkL2iGQdJIMrXOAGcgDi3mAexWltjhUkdIXVFYRGHxl56JhAaDmOjtD7PDmmIj2z+3tE6NjWSkyOcMwc3K8vdxNjx100J5KZKh8Jwh2N1sxZaIBp6PKxrACNI8wbpc21t1qb7uttJZJHUNcCKiLMA48XZNHNf9odfMDz5TT5N1KMaaZtvN5+tv8lYKIil5xERB0saF6af/Kl/kctNuihy4Ew/WqJXf7f9q3uJtvBKOuOT+Ur72VoPR8Ip4OcYbm/icC935nO8lUcKjhzLXY2+zAOt3yC2K0+Ov1aOwn/nksSgm8Z1qB3a+P53U03Tw2hpx/24v5XH9VB95bv7FbrlZ8nKxt3MOURj6rGDyYqWsVEWVbowiIgIiICIiAiIgjm3NUY6c24uGX8RAPwuqs3nUUpGH0NMbPqczHW0zFzo73PVfU9jVZG8Enom290tJ8yB8VXG8jF3xYjhc8EZleAHsjF/XcXaN07SFU8C2cCwCGggip6doDY26kDVziBme483OtcqG70pvSqaaMaw05ZJKR7zmuuIx4XJ7j1KSPNb6ECeiFaY2kg3ETXkguAIvwBIB11HNaSuwec0nQviAaSQ7K7MX59Hvce0XCal4p2ddGImuL9vy3ug+62F9NSzVbIHzyFzXdFHYOIcbDLccgb+Ci21W05GNR1bKeSmcDEXxytyvcRdjzyuHN0ur22Qwf0WnEfVwPW3kfL5FUNvkxUTYvLl4QhkXiwXd+ZxHgkU204uvqaoq1Zx4jb+Nr+/PuvQFZXBQzZ4o3fWYx3m0H9VzrzvAIiIPmS9jltextfhfle3JVhi29yto3yQT0kYIcLm8mU2vYtPMEFWivl7A4WIuOo6jyK2JbEq7wjfVTyWFTG+I/Wb+0Z8LOHkVv6jE46kiSF4ewgWcOH/AIPYs7Q7v6Osb68bY38nxBrHDvAFnDvCqrEaCqwKo9VwfE86H3JAOTh7rx/y4W7SqIieEl3kRk0jTyEzCe71h+qs/YRvrD/nuqqsSxqPEMMndHcOY0Oc08WlpDvEWB17FbGwGoYesX/KFonCIsq3RhEWA8EkA8OPYgyi69XXNjGup5Acf/C++mswOfppc/0QcqxJIGglxAA1JJsB3ldPDcQE4L2EGO5a0g3zEGxN/goFvR2RdV1lA6R8ppXytgnibI5rbuuY32GgufVJ/hQbaq3sUXpDKeGVskj3ZfVu5oP8Q05damgN15u3l7PRYa6klpYxH0crgbXu4tLXDMTqT6pXoPA65s9NFI03DmNII15K6osOLaHCvSIHtHtFungbj4hUbtXUSCWkLReaje+VjOb2xvY57B1kWJA5i69AVWfL+yy5tPbvltz4aqhd/UEkclPI7I14c6zoswN7NcCSeYtopFxYRj0GIU7aileHMdxHvMPNrx7rh1LsGtawta8gF5IaCdXEAuOUc7AE+CpDAcPxOj/tEVK6XMGue+knLTKCMzTLDqHnU65OtdnaPaLFK+ekmpcLnikpHSOBcx7mvLw1vrDK0AWB5810ytFpYtnaDHGU0VwQXuB6MDW56+4LzvjG7+WSR8kcoeXuLj0l2uLnG51AIJuexS3C9kMVkqHTYhP0ReQ50ZyyE35BgOWPS3A3W72vrHUlDm6JjmxOaSWucxxzHKSQQRxI5rJiZi/ZqSbNYfIKOnDrZhDEDrcXDAD8QtszDj7xA7lXuD712Mo4y5kbNCPWnGbRx9zJdaTFt+BNxCwHtsT/ADW+S89kYrFdisYvc6hzmkcSC1xab205Lrvxwe60nvP9FSFXvIqn5shazMS4nKHOueOp0HgFo6nHaiQ3fNIfvuA8hotxMHoGXGn/AGW/87V0pcVv7Uo/GB+qoB8zne0Se8kru0ez9RN+7he6/PKQPM6LcTFdralpNg5pPY4ErjxDD2TxujlaHNdxH6jqPaops5u5bI0dPA5jxbVs9x3mw9XzKl9SKXCIc9RI92nqxukdI5x5BjXG57+AUpVExzsOq5oX3yODon/ajePVcPAg+a9E7uR+yiP/AG7/AJWqihBPtDiBc1gjYA0OIFxHGL2zH3nnW3X3BeiNlaHoyA0HK1tgbaclXdU8wkqysIqW1uK4p0fqtIB5nqvw8VwRVXRQ9b3kn9LnyVcY3ijqrHoaYPPRwNdUSNHB0liYw7rsCw+K7m8raB1Jh8j2OtI/LEw8wXcbdoaHFBtMK2gFVUS9H60ULujc/wDxJeLmtPU0WBPW7sUXx3aqXGcSGHUpLYGOPpD2GxLWn1mNI4NvZt+JJ6guacnCMC9X1ZGRDXn00pFz3gu/Kux9H3Z9rKR9U4XkmedTxytOUfEOPigtOhomwxsjjAaxjQ1oAsAALCwUD24ZV4q80VCehp2OHpNU64GZpDuii5uINiSLC4tcWN5pjeIdDF6pAfI5sUd9R0khytuOYGrj2NK0OKNELWU8ZOWNvrHm5x1LndZJJce1xU1VYxd30NGdavGEPxbdzSmGODppZmskbI98ji5zyAQWgk2aDfkP6qObQ4bVYR/asHlfHE3WWAOLox9rI64LevmOPdYK+XsBBBFwRYg8CDxC836lV7vtT0enNGNt/NjYfesMQhzOYA9lhIwGxaesdbTrbuKjH0iIs1PC8cpGHwcx/wDRV1IX4Ji1mk9EXA68HwPPPrtr4tVtbwtnZsTw1opWh7mmMjUC+Uu/2vC9NE7284fJ1aIwva1UTafu7m7zaBkdFTSzvaxhgY1znuDWgtGUEk/w/FdzFt92F0/CczO6oWOd+Y2b8V5wxzBqulDWVbJGtHqszElnWQwglvXwUr3Zbpn4uHSyydFTsdlJAvI82uQwHQDh6xv3FdapvLyJdjm/mllcDFTzaC3rFjb9XAlRjHN7Launlg9FP7VpYD0l7E2ym2XWxAPgrOxLc9hEcduidmAtpO/OT1u1t28FCcI3Mxit/aPz05HqNuQ/M42s4jk297jjoqpzmNuGKvxjAJqQsFQzIXgkC4PA2PDmtjiuxckFIyqzsex5YPVvcZ25mk38lMt6G6g4fB08cr5I2uAyuObKHaXF+HLrWh2Vw6uxGkmp6eWMxsbcxSe1Zn7QZDlNjcOtr1rk19bB7EwV7M0sjw4PyFrcoGou06i+v6KwqTdHQs4sc/8Aicf0VRbJyVRm6Kil6N79T62UHJc8bHUXKs5+53Gagf2ivbY8ummcPINAWTEpmJlIY8Aw+jF8kEVubixp8zquvU7dYZDxnjNuTGukPgQCPitTSfRueTeorQesMjJJ+84/opFhf0fKGM3mdJLbkX2B/CApxZigGPb3pZT0WGRFt9A8tzSH+CMaDxuVz7K7mK3EZOnxRz4mE3/aEmd47Gn2B3+SvbBdlqWibalgji7WtGY97uJ81tFUQqIs0ez+xlNQxiOCMADs4nrP1j2m63gFuCItayiwiCrMYwB0G0DalrLxTwuhc4e7JbMwnqBDGtv2LT788NcKOnkF8rZmud1APaRc9xAH3lcdbRCVuuhHA/8AOS1+0OBMqaV0MrQ5pZlI6xaxt28x2hBWG+RpdhZcw+qJYnHtacwHxc0qe7r6UR4VSgafsmE95aHH5rSYrsq6pwqWmDg57YWsBPMsAyOPVq0X71ut2lWX4fEHtyvYxrHNOha5g6Nwt3sKD62mnzYjhkPIy1E5H+TA5rfzSjyWvrXEyPzcczvmuvjlV/7nw9nVSVLvx5x/8YXexhmWeQfav56rjrcQ+n8Nnx1R6OmiIvM+0rTfTh94oJgNWudGT2OGYX8WnzVg7i8aNRh4DjcxWjP3NG/kLVHd6MQdhcxI9kxOHYelY2/k4+a4Po1VRvWx8h0Tx3nO0/IeS9OnvHyfE63walX7oj8+jufSQp7U9M5o/vXXIH2Da65GYk/DMGY+kIY4QQgGwIvIWZnW4E3eTdWBtxskMSpnQuIFwbE8naFrh3EKqtotnK2gwd8Nb0b2Rvp2xyMJPq9Mz1XAjlyK9dMxb2fMbLAMWaanF5pXBrW1Zu48A1jS35NC2u7SqfXVUtWQRE6zIGnj0cWa7yORc9/5Qozu72TGJNqnSEuifWPkczNZjiHOy9JbVw1vl4K58KwZlO2zOoDQWAA5ADgFuVqbDQ70qITYbK08wf5XW+NlSW4etyYoG30ewjvPAfzL0FtbDmpJB/CfzAfqvMu7abosZhtyke3wF/6Li197Q4ecMx57eDWVOdv+VIczfyPt4FepMJqOkgjd1sb52sfjdef/AKRNDkxKGUf3kDde1j3D5FquXdviXpGGwPHNo87An4kjwQSZERAREQEREBZWFlBhERBr4Kbo5iB7L2kjvB1CxTUghmOUWbJf8XFbEhYLboKf20xE0u1mHyO9h8TIu4SOmiPxcCpttJHae/1mg/p+irj6R1M5k1DUMuCBI3MOTmuY9mvXq4+CndFj0eJ0ENZFxtkkbxLH+809x1HY4LnqRel7ehrx1ov32ddEReR+gRfeYf8ApdR3R/6sa1H0ayfSqvq6GO/fn0/Vdve1VBmHFt9ZJI2gddiXn+ULl+jXS2bVyfWLGD7ozH+cL06W1L4nX+LV+ULuVf79HEYLKRykg/1WqwFAd+Y/6JUfxwf6zF2fNaH6O0v9jmB5vDvi4FW4qX+jrUgxTNHEXv5ghXQg6WNR5qeUfYd8Nf0XlPZU5cYZ2TS/KResq5wEUhPAMcT3ZTdeR9jH58Uiceb5HfkeUFo/SOps0FBN2yt/G2N4/kKku4Oqz4UB9SRw+JWr36s/6JSl3tCWH/SfdY+jlUXo6hv1ZR8v/KC3kREBERAREQEREBERAREQR3eBsoMTw+Wn0zkZ4ifdlbq3XkDq09jivPWxe2E2BVE0FXE/o5PVlhPqva4ezIy+hIHgQePBep1GdtN3lJirAKlhEjRZsrLNkb2X4Ob2FGxNpvCJ4RtLT1bQ6CVrr+7cB47Cw6hbIutxVWbQbhK6me40zo5oxqHZ2wut9przYHuJWh2ew+mbUSMxqokjDGEt6KRswc+9srnRl1uvTqOoXCdH1fVp+JTbeluN6uJmqq4aOnGcs4hut5JLWb4Nt+I9SundrsgcOpGMOhy+t1l7rFzj46DsAVS7rKuibi8r2MBaAOiJv6rSA17gHa5r2uTyJXooFdIptb0eLU15rmqe9X9eQovvOw30jCKxlrkQueO+O0g/lUoXDW0olifG7g9jmHucC0/NW8yh/o6VwFRNFzIDu8WP6geav5eW92NUcOx6OKc5f2klM++gBN2N/OG+a9SII5vGxP0bCqyS9iIHtH8Un7NvxeF5m3dQF+JQgfb/AJHD9Vb/ANInaER0cVI0+tO/O7sZHwv3uI/CoDuYwnNiLSeTGHuzuDh+Vt0FjfSGblwmEdVRGPKORaj6NzvUqh1ub8A2/wAwu39JKqtSUsf1pnu/Ay3+9dP6OTCGTHkXO+AjQXaiIgIiICIiAiIgysIiAiIg1G1m0jMOo5amUZhGBZoNi5xIa1oPK5IUS2M2lrJqcVdY4XqCXQwNaBHFCDo4+85zjzJOg7V8b/ad78HcWC4ZNE59hf1fWbfuzOao5iG8ikhw2nfDIx0gpoo2wj2mSMYGkPb7rQRe54hXRa+4lGHbVRVon9IpoXPp55IXOeGuaQyzmu9Yaeq4X7QVGMa3qUUZ6OlpIqh4vpDAwsH3i038AVrd3mxc1XSH0jPlqJnTPYCWmVpADekdyYTmdbnorbwHYyClaAyNjfssblb483eKubRDFB4nNPKBizKVtOIJhC9jGlmZuUEktsBwfluAOPYr02D2jbVU7QHXs0Fp+sw8PEcCorvZppaO9VEzpaSZoirIeWnqxzt+q61mk9jQVWuwe2Iw6rEYfmge7NE86ZQ73X9QPsnqIuuLXpxFw0VW2WNr2cHAEf0XMg847/dm/RsQbUx3AqRmJAsGyMytNj1kWcrb3W7btxLD2PkcOmhGSYXF7tGkhHU4a3679S2e3eyTMUopKd9g4jNG4+5IB6p7uR7CV5UE9Vhk8sYc+CUB8MgBtdp0c08iDyPcQglO2OIf/wBnGpDm/Yxktzcmwxe0fE38wrA3G4VnM1W4WD5HObys0XYwdwGdVFhuIRNpegjdklqZA2aR9g1kQPAHqPE+PYrdw3belpqJtFhuaeUtF+jByNHD1pDoNOJ7TxKDS746k187nG4pqKJ5B/xJZCAAPJnh3qTbh6Lo6UHm5hefvP0+ACgW1eKelyR0EBDnPc3pnN1azLqQD2WJPcArz2LwAUlO0WsS1ot9VjRZjfL5oJAiIgIiICIiAsrCIMrCyiDCLKIOKppmyscyRocx4LXNcLhwOhBHMKJUe6HC4pulZStzB2YBz5HsB7GOcW+YUyWEGGMA0AAHYLLKyiDiqqVsrHMkaHMe0tc06hzSLEHwXmLedupmwyR0sIMlI5xLXC5MVzoyX5B3A969RL4liDmlrgHNIsQQCCDxBB4hB5l3eb5Z8Mb0MzOngvcDNaSP+Bx4jhofMK18O37YdKLuc+M9TwLj428l0Nrtw1FPnmpnOpjYuLGAPiJGujTq3uBt2LzxW0/RyPZe+Vxbfhexsg9GbU77KRsWSheZpX6AMab3PIHhftVN4rCyYSGa8tdO8FscRzCEDg1x4HTiNbWHDVbjdduwZirXvfO+IN0IY0EuBvcZidOHUVeeye7Wiw0Xp4ryc5JDnkPjwb4AIKSw3cFXzRtkbJAy4BtI6RrgezKx1x26KQUW4Ovd6tTXsbH1RmV/wcGhXqiCFbHbp6TDhcXlkNrvfoTbXgOXYpqiICLKwgIiICIiAiyiD//Z">
            <a:extLst>
              <a:ext uri="{FF2B5EF4-FFF2-40B4-BE49-F238E27FC236}">
                <a16:creationId xmlns:a16="http://schemas.microsoft.com/office/drawing/2014/main" id="{4A9CFB77-C60B-6E4A-8F6D-7BDD9ED63006}"/>
              </a:ext>
            </a:extLst>
          </p:cNvPr>
          <p:cNvSpPr>
            <a:spLocks noChangeAspect="1" noChangeArrowheads="1"/>
          </p:cNvSpPr>
          <p:nvPr/>
        </p:nvSpPr>
        <p:spPr bwMode="auto">
          <a:xfrm>
            <a:off x="168275" y="-169863"/>
            <a:ext cx="304800" cy="29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21511" name="AutoShape 26" descr="data:image/jpeg;base64,/9j/4AAQSkZJRgABAQAAAQABAAD/2wCEAAkGBhQQERUSExQVFBAWFSAWGBcXFhQdGBYaGhgdGBocGBMYHicgGB4vGxwXIC8gIzMqLC0sGB8xNTUqNSYrLCkBCQoKDgwOGg8PGiwkHyQsNSksLCwpLCwsNSwvLCksLiwpMS0wLDEpLSwsNSksKSwyKSkpLiw1LCwpKSwsKTYsLP/AABEIAHgAcgMBIgACEQEDEQH/xAAcAAABBQEBAQAAAAAAAAAAAAAAAgQFBgcDAQj/xAA9EAACAQIDBgQDBgMHBQAAAAABAgMAEQQSIQUGIjFBURNhcYEyQpEHFCOhscFicoIzQ1JTktHwJKKzwuH/xAAZAQADAQEBAAAAAAAAAAAAAAAAAgMBBAX/xAAqEQADAAIBAwIEBwEAAAAAAAAAAQIDESEEEjFR8EFhcYETIjJCQ6HBFP/aAAwDAQACEQMRAD8A3GiiigAooooAKKKo+9O2JMTNFhcOzJEJS2IkV1Vikd+BOLOQZBlZgOQNLVKVtjTLp6Q+3rx8s8TQYKcQy5srzZS2S17qnQvewJ+XXrpSMPtzFQxIrRxzFVVWfxZM7m1i2QQm1zc89K9jQKAAAABYAcgOwFKrzn1V74O9dNOuR3sXeY4iTwzHkbLmZTnuNF1BZVDC5Km3Ir5ip+qdi8LnysDlljbPG/VGtb3Ui6svUEjtaw7D2p94iDEZZASkiXvkddGF+o5EHqCD1rsw5lkXzOTLieN/IkKKKKuRCiiigAooooAKKKKACvCar+9W+sOAAU/iYhhdYlOtuWZ2+Rb9Tz6A1le296sTjLiWT8M/3SXWP3HN/wCon0FMpbFdJGobb+0HCYVT+IJZL5QkZDEseQLDhXzJOlV7djHHE+PiSAhkmICKTlUIB0OmYszMzWBbTsKzXELw6C5UhgO9jew9r1Jbv7cfDSZkdfBk+NXvkzDQOSOJNOEsAbWBKmxtPqMLqNSPhyqb3Xg1SimEW11A/FUwn+KxT2mW6EeZtT5WBAINweRHI+hGhrxqipemj1pubW5YxwGPYnw5hkntmAsMri5/syGOa2l+R5GwBqR2IcmLYD4ZYrkdM0RAv65HA9EXtXDE4ZZFKOoZTzB/5ofMaiqXupvFNgsYseKdmVR4L5nVzGHCureINW+W+Y3sT2rp6We69o5+orU6ZsdFeA0Xr0jgPaKTJKFFyQB3JAH1NKoAKKKKACoLfHeMYLDlxYzNwxqeRbuR1AGp9h1qbdwASTYDUk9KwneLb742dpmPBciJf8Md+HTuRxHzPkKaVti09Ij55mkdpHYtI5zMx5sfP20A5AAAUiiirkQrjLAb5kOVuvVW/mH7jX15V2ooAebL3sxGFUKoVox/duWyj+SZNUHkwt5Cp7B7x4ZyDkMEjdYplS59DkRj9aqtIeEHmP2/MUrlPyZrna4NDfGOBlSecSMQqrNhgdSbA5vDAIHMm9rCqNvJs98PiznOfxbEsTfxCwa7EfJxIeDkMxANrU1wzzQ/2MzoO12A+q2/MGuW19qSzPG0zFiCqg5RyDE/GgsdW6gaUk45l7SG7rfFPaJfZu9mMiuq4qayWADFWGW11+IHpp7Uyk2lNLPLJJLI0jFTmDspF1tZchAUcI0HemjArMp6MhU+qkMPyLV0w7XZ/JwPoq/uTT6QbZo+C2k2JwsDz4gzQkpmQRRsC/QSlQTYNYm4GoF6Vgd5sgQ4eZVJOU4OY8RIPwxgccbaaWzJ5W1plu+RhcKGYZFlhjlRspysREEZbgWzXQGx1IfrrXbd2FjLhYWuyMxckTowYKrSAhVAkyhwtibAWA1vY+Y1Svy/Ovsd6qWta+G/uaYrXANreXaivaK7DnKx9o+0/AwDgfFKRCP6zxf9gascrTfteiYwQNY+GkxLHopMbKpJ6C5IuepFZfFMri6kML2uCCLj0qseCV+RTuBz7ge50Fe1xxI0X+df1rtVBAoorwtb35UAe0UUUAFJlW6keVKooAbYg38MgE/iLyBJ4gV5DU6kURTqoJY5SSz2bhNrnXK1jawFSe7cmXEYUnkMRF/5VH71vOK2fHKAJI0kANxnVWse4zA2NJVaY6nZE7JgMez8PGdGEUa287Cn2zMIiPKVRVLPqVVQT6kDXW/OuuO1KDu/6a0bPNwx7uaz9hP+X37+I7oooqR0kBvnvKMDBmFjM5yxjztcsR2A1+g61hMmDtqhs3M3J1ubniGo1J7jyq8fajiy+OCfLHCAB5uxZj9BH9KqNWhcEqfIwvJcKRmIKvqU5XI+IWudD06U68c/4H+g/Y0mWMhs6kagAhtAbXtZuh1PQ13wcckrFEikZwuYgAHhBAvcHuQK1tLlipb4Rw+9/wAEn+kf715KrNlygAhr8foRyX1rrNIUZkZHV0NmUqbqSAwvbyIPvSDOx+FDfu3CPfr9BWp7DWhWGnDqGFjcdDex6j610pjHsyygZrnuUT100v8AnXn3B+jgenij8s5FAD+vGawJ7a00+7y/5n6/7VH4GJnaz9BlvdjnNg+ZgdASCf8ASfKjYaJ/Y+HMs8MKaymSPhGpGWRWJIGoAAJJPQV9Disl+x+ER4uZR80AN9NMr8gBYfNr6CtbqVvkrPgZzn8Vf4VLftS9nD8NfPX6m9MpZLtM3YCMettfzP5VJwpZQOwtWv8ASQx82379P8F0UUVM6TE9/Js20J/Iqv0jWoCtK3r+zeSeaTEQyKWkOYxuLWIULwyC/YaEe9U/EbmY1DY4aQ+a5GH1DVaaWiLT2J3dwQK4jESBWjjj8NQwBUsRnckHsuQf1NV72TsSLCqViQLc3Ygase5P6DkByqE3f2e/3KPgbiZ2YEa/ERZl/K3lXZNgMNFWZBlygRtIoCk5rKo0Xi10/TSo9TgrKlpk+l6uMeSu5DHaezDjg8g8NGWVkVvCGZQjlCrOGDNcDkeVxYaVBYjdrEIrNZGCgngc3IGpsrKPper7DsyRVJYM7uwLER5b2XKCQul7AXPWw5WApptvCyLhpbKVeQeCmbQZpOHn0738qbFPZKRTJfdW0zOUYEAjkRceh1Fe1ygmUqLaW0sea26GliUEE3FhzNxp69qsKJxCkqwX4iCB62pmkLK4FviIa/MKFY6E98pA+vapHDo0hyxpI5sTwRStoOZBC62uOXepbC7j4thEywyN4yGQ5rKIjnZQrZyMt4/Da3O+asbRqTJ77Jz/ANXJ38D/AN1rVHawJPIC9UfcfcabBzmeV47GMpkXMSblTcsQALZeQvz51bNrPwZBzchPY8/yvUq5Y7fbOxrhVusYPN2Mrel7j9qmKZYJbszfKOBfQf8A2ntbXoJhWlsKKKKQuFN9o4jw4pHHNUZv9Kk/tTikugIIIuDoQeR9qAMyTeQwYdFYhZliLZXIXMc+ReJuZY8Vx0NSCbzHOESQOxkEfDlNiVL626ZdfcVP7R3QRwBE5hA5LkjeP2jkByjyUioiTcWQWNsJLY3F4WiI/qUuPoBXjZ+k6l13Rb19X7/sSZheYX1O8232uoVwbqWGg1AIF/zH1pvtNGxaRBpGUDNJePKCeHIpuQR8x965y7rS583gENly3jxJtYG9rOFsL602GEDqQhZG4IV8CUlYY0YsxaS2QubsLLmPK552bpcWfFld5qfb6bNqe/8ALjWn9Bxs/AphVESZhF0u7Mb9bsTc/wDO1cdm4+NXnQyIr/eZOEuob5bcJIJ0tTfE4qLDmYTmd9A8WeYrFlCDNmkuoBDhiV1axFgeVMN2d5I5iiwhfGhbOqTZQ0oZSJGFszC92JNiQbXBFex+OqScnN/yVDatlx2Hiw+JXKc48N7spzKuqWBcaAnXTnoatNZbu39pjiaRZ4gqPJdRGbhVJI4f806ZjaxIuQL6HQtk7wYfFqWgmSQLo2Vhdf5l5r71tJ75KYant0n4JCofEymSay/KMo9T8R9hp713xu1LcEfHK3IDkPMntXXZ2zxEvdjzPc9a1fl5Ytv8V9s+PixzDEFUKOQFLoopDoS1wgooooNCiiigArw17RQBk2P2ft2SbNIgljVj+Ek0aQONRYgMHK6j4r+Y6U4+87XuFXZ0agaW8RSPYiQWHlaiikqJv9SGm6nwxO2NnbXxGHkhODgHioUJE4uAdCbE2JtVLf7NtohiThXIJvYNAdbW5h9QBew/iPevaK2JUcSjKp35FYH7PtoLIirh5YlLgEkxlVUkBiBn0sLnTtatEg+zOZGDri18UcnOHIY+TFJhmHkedFFV769SFYMdeUXPZezfBQXIaWwzuFtmPUhbnKL9LmntFFJvZSZUrSCiiigYKKKKAP/Z">
            <a:extLst>
              <a:ext uri="{FF2B5EF4-FFF2-40B4-BE49-F238E27FC236}">
                <a16:creationId xmlns:a16="http://schemas.microsoft.com/office/drawing/2014/main" id="{C44C0CA9-A218-2548-9B05-ED45F8EC1E9A}"/>
              </a:ext>
            </a:extLst>
          </p:cNvPr>
          <p:cNvSpPr>
            <a:spLocks noChangeAspect="1" noChangeArrowheads="1"/>
          </p:cNvSpPr>
          <p:nvPr/>
        </p:nvSpPr>
        <p:spPr bwMode="auto">
          <a:xfrm>
            <a:off x="168275" y="-169863"/>
            <a:ext cx="304800" cy="29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21512" name="AutoShape 28" descr="data:image/jpeg;base64,/9j/4AAQSkZJRgABAQAAAQABAAD/2wCEAAkGBhQQERUSExQVFBAWFSAWGBcXFhQdGBYaGhgdGBocGBMYHicgGB4vGxwXIC8gIzMqLC0sGB8xNTUqNSYrLCkBCQoKDgwOGg8PGiwkHyQsNSksLCwpLCwsNSwvLCksLiwpMS0wLDEpLSwsNSksKSwyKSkpLiw1LCwpKSwsKTYsLP/AABEIAHgAcgMBIgACEQEDEQH/xAAcAAABBQEBAQAAAAAAAAAAAAAAAgQFBgcDAQj/xAA9EAACAQIDBgQDBgMHBQAAAAABAgMAEQQSIQUGIjFBURNhcYEyQpEHFCOhscFicoIzQ1JTktHwJKKzwuH/xAAZAQADAQEBAAAAAAAAAAAAAAAAAgMBBAX/xAAqEQADAAIBAwIEBwEAAAAAAAAAAQIDESEEEjFR8EFhcYETIjJCQ6HBFP/aAAwDAQACEQMRAD8A3GiiigAooooAKKKo+9O2JMTNFhcOzJEJS2IkV1Vikd+BOLOQZBlZgOQNLVKVtjTLp6Q+3rx8s8TQYKcQy5srzZS2S17qnQvewJ+XXrpSMPtzFQxIrRxzFVVWfxZM7m1i2QQm1zc89K9jQKAAAABYAcgOwFKrzn1V74O9dNOuR3sXeY4iTwzHkbLmZTnuNF1BZVDC5Km3Ir5ip+qdi8LnysDlljbPG/VGtb3Ui6svUEjtaw7D2p94iDEZZASkiXvkddGF+o5EHqCD1rsw5lkXzOTLieN/IkKKKKuRCiiigAooooAKKKKACvCar+9W+sOAAU/iYhhdYlOtuWZ2+Rb9Tz6A1le296sTjLiWT8M/3SXWP3HN/wCon0FMpbFdJGobb+0HCYVT+IJZL5QkZDEseQLDhXzJOlV7djHHE+PiSAhkmICKTlUIB0OmYszMzWBbTsKzXELw6C5UhgO9jew9r1Jbv7cfDSZkdfBk+NXvkzDQOSOJNOEsAbWBKmxtPqMLqNSPhyqb3Xg1SimEW11A/FUwn+KxT2mW6EeZtT5WBAINweRHI+hGhrxqipemj1pubW5YxwGPYnw5hkntmAsMri5/syGOa2l+R5GwBqR2IcmLYD4ZYrkdM0RAv65HA9EXtXDE4ZZFKOoZTzB/5ofMaiqXupvFNgsYseKdmVR4L5nVzGHCureINW+W+Y3sT2rp6We69o5+orU6ZsdFeA0Xr0jgPaKTJKFFyQB3JAH1NKoAKKKKACoLfHeMYLDlxYzNwxqeRbuR1AGp9h1qbdwASTYDUk9KwneLb742dpmPBciJf8Md+HTuRxHzPkKaVti09Ij55mkdpHYtI5zMx5sfP20A5AAAUiiirkQrjLAb5kOVuvVW/mH7jX15V2ooAebL3sxGFUKoVox/duWyj+SZNUHkwt5Cp7B7x4ZyDkMEjdYplS59DkRj9aqtIeEHmP2/MUrlPyZrna4NDfGOBlSecSMQqrNhgdSbA5vDAIHMm9rCqNvJs98PiznOfxbEsTfxCwa7EfJxIeDkMxANrU1wzzQ/2MzoO12A+q2/MGuW19qSzPG0zFiCqg5RyDE/GgsdW6gaUk45l7SG7rfFPaJfZu9mMiuq4qayWADFWGW11+IHpp7Uyk2lNLPLJJLI0jFTmDspF1tZchAUcI0HemjArMp6MhU+qkMPyLV0w7XZ/JwPoq/uTT6QbZo+C2k2JwsDz4gzQkpmQRRsC/QSlQTYNYm4GoF6Vgd5sgQ4eZVJOU4OY8RIPwxgccbaaWzJ5W1plu+RhcKGYZFlhjlRspysREEZbgWzXQGx1IfrrXbd2FjLhYWuyMxckTowYKrSAhVAkyhwtibAWA1vY+Y1Svy/Ovsd6qWta+G/uaYrXANreXaivaK7DnKx9o+0/AwDgfFKRCP6zxf9gascrTfteiYwQNY+GkxLHopMbKpJ6C5IuepFZfFMri6kML2uCCLj0qseCV+RTuBz7ge50Fe1xxI0X+df1rtVBAoorwtb35UAe0UUUAFJlW6keVKooAbYg38MgE/iLyBJ4gV5DU6kURTqoJY5SSz2bhNrnXK1jawFSe7cmXEYUnkMRF/5VH71vOK2fHKAJI0kANxnVWse4zA2NJVaY6nZE7JgMez8PGdGEUa287Cn2zMIiPKVRVLPqVVQT6kDXW/OuuO1KDu/6a0bPNwx7uaz9hP+X37+I7oooqR0kBvnvKMDBmFjM5yxjztcsR2A1+g61hMmDtqhs3M3J1ubniGo1J7jyq8fajiy+OCfLHCAB5uxZj9BH9KqNWhcEqfIwvJcKRmIKvqU5XI+IWudD06U68c/4H+g/Y0mWMhs6kagAhtAbXtZuh1PQ13wcckrFEikZwuYgAHhBAvcHuQK1tLlipb4Rw+9/wAEn+kf715KrNlygAhr8foRyX1rrNIUZkZHV0NmUqbqSAwvbyIPvSDOx+FDfu3CPfr9BWp7DWhWGnDqGFjcdDex6j610pjHsyygZrnuUT100v8AnXn3B+jgenij8s5FAD+vGawJ7a00+7y/5n6/7VH4GJnaz9BlvdjnNg+ZgdASCf8ASfKjYaJ/Y+HMs8MKaymSPhGpGWRWJIGoAAJJPQV9Disl+x+ER4uZR80AN9NMr8gBYfNr6CtbqVvkrPgZzn8Vf4VLftS9nD8NfPX6m9MpZLtM3YCMettfzP5VJwpZQOwtWv8ASQx82379P8F0UUVM6TE9/Js20J/Iqv0jWoCtK3r+zeSeaTEQyKWkOYxuLWIULwyC/YaEe9U/EbmY1DY4aQ+a5GH1DVaaWiLT2J3dwQK4jESBWjjj8NQwBUsRnckHsuQf1NV72TsSLCqViQLc3Ygase5P6DkByqE3f2e/3KPgbiZ2YEa/ERZl/K3lXZNgMNFWZBlygRtIoCk5rKo0Xi10/TSo9TgrKlpk+l6uMeSu5DHaezDjg8g8NGWVkVvCGZQjlCrOGDNcDkeVxYaVBYjdrEIrNZGCgngc3IGpsrKPper7DsyRVJYM7uwLER5b2XKCQul7AXPWw5WApptvCyLhpbKVeQeCmbQZpOHn0738qbFPZKRTJfdW0zOUYEAjkRceh1Fe1ygmUqLaW0sea26GliUEE3FhzNxp69qsKJxCkqwX4iCB62pmkLK4FviIa/MKFY6E98pA+vapHDo0hyxpI5sTwRStoOZBC62uOXepbC7j4thEywyN4yGQ5rKIjnZQrZyMt4/Da3O+asbRqTJ77Jz/ANXJ38D/AN1rVHawJPIC9UfcfcabBzmeV47GMpkXMSblTcsQALZeQvz51bNrPwZBzchPY8/yvUq5Y7fbOxrhVusYPN2Mrel7j9qmKZYJbszfKOBfQf8A2ntbXoJhWlsKKKKQuFN9o4jw4pHHNUZv9Kk/tTikugIIIuDoQeR9qAMyTeQwYdFYhZliLZXIXMc+ReJuZY8Vx0NSCbzHOESQOxkEfDlNiVL626ZdfcVP7R3QRwBE5hA5LkjeP2jkByjyUioiTcWQWNsJLY3F4WiI/qUuPoBXjZ+k6l13Rb19X7/sSZheYX1O8232uoVwbqWGg1AIF/zH1pvtNGxaRBpGUDNJePKCeHIpuQR8x965y7rS583gENly3jxJtYG9rOFsL602GEDqQhZG4IV8CUlYY0YsxaS2QubsLLmPK552bpcWfFld5qfb6bNqe/8ALjWn9Bxs/AphVESZhF0u7Mb9bsTc/wDO1cdm4+NXnQyIr/eZOEuob5bcJIJ0tTfE4qLDmYTmd9A8WeYrFlCDNmkuoBDhiV1axFgeVMN2d5I5iiwhfGhbOqTZQ0oZSJGFszC92JNiQbXBFex+OqScnN/yVDatlx2Hiw+JXKc48N7spzKuqWBcaAnXTnoatNZbu39pjiaRZ4gqPJdRGbhVJI4f806ZjaxIuQL6HQtk7wYfFqWgmSQLo2Vhdf5l5r71tJ75KYant0n4JCofEymSay/KMo9T8R9hp713xu1LcEfHK3IDkPMntXXZ2zxEvdjzPc9a1fl5Ytv8V9s+PixzDEFUKOQFLoopDoS1wgooooNCiiigArw17RQBk2P2ft2SbNIgljVj+Ek0aQONRYgMHK6j4r+Y6U4+87XuFXZ0agaW8RSPYiQWHlaiikqJv9SGm6nwxO2NnbXxGHkhODgHioUJE4uAdCbE2JtVLf7NtohiThXIJvYNAdbW5h9QBew/iPevaK2JUcSjKp35FYH7PtoLIirh5YlLgEkxlVUkBiBn0sLnTtatEg+zOZGDri18UcnOHIY+TFJhmHkedFFV769SFYMdeUXPZezfBQXIaWwzuFtmPUhbnKL9LmntFFJvZSZUrSCiiigYKKKKAP/Z">
            <a:extLst>
              <a:ext uri="{FF2B5EF4-FFF2-40B4-BE49-F238E27FC236}">
                <a16:creationId xmlns:a16="http://schemas.microsoft.com/office/drawing/2014/main" id="{4BF9FAD5-306C-7A49-893E-121DC5E9A746}"/>
              </a:ext>
            </a:extLst>
          </p:cNvPr>
          <p:cNvSpPr>
            <a:spLocks noChangeAspect="1" noChangeArrowheads="1"/>
          </p:cNvSpPr>
          <p:nvPr/>
        </p:nvSpPr>
        <p:spPr bwMode="auto">
          <a:xfrm>
            <a:off x="168275" y="-169863"/>
            <a:ext cx="304800" cy="29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21513" name="AutoShape 30" descr="data:image/jpeg;base64,/9j/4AAQSkZJRgABAQAAAQABAAD/2wCEAAkGBhQQERUSExQVFBAWFSAWGBcXFhQdGBYaGhgdGBocGBMYHicgGB4vGxwXIC8gIzMqLC0sGB8xNTUqNSYrLCkBCQoKDgwOGg8PGiwkHyQsNSksLCwpLCwsNSwvLCksLiwpMS0wLDEpLSwsNSksKSwyKSkpLiw1LCwpKSwsKTYsLP/AABEIAHgAcgMBIgACEQEDEQH/xAAcAAABBQEBAQAAAAAAAAAAAAAAAgQFBgcDAQj/xAA9EAACAQIDBgQDBgMHBQAAAAABAgMAEQQSIQUGIjFBURNhcYEyQpEHFCOhscFicoIzQ1JTktHwJKKzwuH/xAAZAQADAQEBAAAAAAAAAAAAAAAAAgMBBAX/xAAqEQADAAIBAwIEBwEAAAAAAAAAAQIDESEEEjFR8EFhcYETIjJCQ6HBFP/aAAwDAQACEQMRAD8A3GiiigAooooAKKKo+9O2JMTNFhcOzJEJS2IkV1Vikd+BOLOQZBlZgOQNLVKVtjTLp6Q+3rx8s8TQYKcQy5srzZS2S17qnQvewJ+XXrpSMPtzFQxIrRxzFVVWfxZM7m1i2QQm1zc89K9jQKAAAABYAcgOwFKrzn1V74O9dNOuR3sXeY4iTwzHkbLmZTnuNF1BZVDC5Km3Ir5ip+qdi8LnysDlljbPG/VGtb3Ui6svUEjtaw7D2p94iDEZZASkiXvkddGF+o5EHqCD1rsw5lkXzOTLieN/IkKKKKuRCiiigAooooAKKKKACvCar+9W+sOAAU/iYhhdYlOtuWZ2+Rb9Tz6A1le296sTjLiWT8M/3SXWP3HN/wCon0FMpbFdJGobb+0HCYVT+IJZL5QkZDEseQLDhXzJOlV7djHHE+PiSAhkmICKTlUIB0OmYszMzWBbTsKzXELw6C5UhgO9jew9r1Jbv7cfDSZkdfBk+NXvkzDQOSOJNOEsAbWBKmxtPqMLqNSPhyqb3Xg1SimEW11A/FUwn+KxT2mW6EeZtT5WBAINweRHI+hGhrxqipemj1pubW5YxwGPYnw5hkntmAsMri5/syGOa2l+R5GwBqR2IcmLYD4ZYrkdM0RAv65HA9EXtXDE4ZZFKOoZTzB/5ofMaiqXupvFNgsYseKdmVR4L5nVzGHCureINW+W+Y3sT2rp6We69o5+orU6ZsdFeA0Xr0jgPaKTJKFFyQB3JAH1NKoAKKKKACoLfHeMYLDlxYzNwxqeRbuR1AGp9h1qbdwASTYDUk9KwneLb742dpmPBciJf8Md+HTuRxHzPkKaVti09Ij55mkdpHYtI5zMx5sfP20A5AAAUiiirkQrjLAb5kOVuvVW/mH7jX15V2ooAebL3sxGFUKoVox/duWyj+SZNUHkwt5Cp7B7x4ZyDkMEjdYplS59DkRj9aqtIeEHmP2/MUrlPyZrna4NDfGOBlSecSMQqrNhgdSbA5vDAIHMm9rCqNvJs98PiznOfxbEsTfxCwa7EfJxIeDkMxANrU1wzzQ/2MzoO12A+q2/MGuW19qSzPG0zFiCqg5RyDE/GgsdW6gaUk45l7SG7rfFPaJfZu9mMiuq4qayWADFWGW11+IHpp7Uyk2lNLPLJJLI0jFTmDspF1tZchAUcI0HemjArMp6MhU+qkMPyLV0w7XZ/JwPoq/uTT6QbZo+C2k2JwsDz4gzQkpmQRRsC/QSlQTYNYm4GoF6Vgd5sgQ4eZVJOU4OY8RIPwxgccbaaWzJ5W1plu+RhcKGYZFlhjlRspysREEZbgWzXQGx1IfrrXbd2FjLhYWuyMxckTowYKrSAhVAkyhwtibAWA1vY+Y1Svy/Ovsd6qWta+G/uaYrXANreXaivaK7DnKx9o+0/AwDgfFKRCP6zxf9gascrTfteiYwQNY+GkxLHopMbKpJ6C5IuepFZfFMri6kML2uCCLj0qseCV+RTuBz7ge50Fe1xxI0X+df1rtVBAoorwtb35UAe0UUUAFJlW6keVKooAbYg38MgE/iLyBJ4gV5DU6kURTqoJY5SSz2bhNrnXK1jawFSe7cmXEYUnkMRF/5VH71vOK2fHKAJI0kANxnVWse4zA2NJVaY6nZE7JgMez8PGdGEUa287Cn2zMIiPKVRVLPqVVQT6kDXW/OuuO1KDu/6a0bPNwx7uaz9hP+X37+I7oooqR0kBvnvKMDBmFjM5yxjztcsR2A1+g61hMmDtqhs3M3J1ubniGo1J7jyq8fajiy+OCfLHCAB5uxZj9BH9KqNWhcEqfIwvJcKRmIKvqU5XI+IWudD06U68c/4H+g/Y0mWMhs6kagAhtAbXtZuh1PQ13wcckrFEikZwuYgAHhBAvcHuQK1tLlipb4Rw+9/wAEn+kf715KrNlygAhr8foRyX1rrNIUZkZHV0NmUqbqSAwvbyIPvSDOx+FDfu3CPfr9BWp7DWhWGnDqGFjcdDex6j610pjHsyygZrnuUT100v8AnXn3B+jgenij8s5FAD+vGawJ7a00+7y/5n6/7VH4GJnaz9BlvdjnNg+ZgdASCf8ASfKjYaJ/Y+HMs8MKaymSPhGpGWRWJIGoAAJJPQV9Disl+x+ER4uZR80AN9NMr8gBYfNr6CtbqVvkrPgZzn8Vf4VLftS9nD8NfPX6m9MpZLtM3YCMettfzP5VJwpZQOwtWv8ASQx82379P8F0UUVM6TE9/Js20J/Iqv0jWoCtK3r+zeSeaTEQyKWkOYxuLWIULwyC/YaEe9U/EbmY1DY4aQ+a5GH1DVaaWiLT2J3dwQK4jESBWjjj8NQwBUsRnckHsuQf1NV72TsSLCqViQLc3Ygase5P6DkByqE3f2e/3KPgbiZ2YEa/ERZl/K3lXZNgMNFWZBlygRtIoCk5rKo0Xi10/TSo9TgrKlpk+l6uMeSu5DHaezDjg8g8NGWVkVvCGZQjlCrOGDNcDkeVxYaVBYjdrEIrNZGCgngc3IGpsrKPper7DsyRVJYM7uwLER5b2XKCQul7AXPWw5WApptvCyLhpbKVeQeCmbQZpOHn0738qbFPZKRTJfdW0zOUYEAjkRceh1Fe1ygmUqLaW0sea26GliUEE3FhzNxp69qsKJxCkqwX4iCB62pmkLK4FviIa/MKFY6E98pA+vapHDo0hyxpI5sTwRStoOZBC62uOXepbC7j4thEywyN4yGQ5rKIjnZQrZyMt4/Da3O+asbRqTJ77Jz/ANXJ38D/AN1rVHawJPIC9UfcfcabBzmeV47GMpkXMSblTcsQALZeQvz51bNrPwZBzchPY8/yvUq5Y7fbOxrhVusYPN2Mrel7j9qmKZYJbszfKOBfQf8A2ntbXoJhWlsKKKKQuFN9o4jw4pHHNUZv9Kk/tTikugIIIuDoQeR9qAMyTeQwYdFYhZliLZXIXMc+ReJuZY8Vx0NSCbzHOESQOxkEfDlNiVL626ZdfcVP7R3QRwBE5hA5LkjeP2jkByjyUioiTcWQWNsJLY3F4WiI/qUuPoBXjZ+k6l13Rb19X7/sSZheYX1O8232uoVwbqWGg1AIF/zH1pvtNGxaRBpGUDNJePKCeHIpuQR8x965y7rS583gENly3jxJtYG9rOFsL602GEDqQhZG4IV8CUlYY0YsxaS2QubsLLmPK552bpcWfFld5qfb6bNqe/8ALjWn9Bxs/AphVESZhF0u7Mb9bsTc/wDO1cdm4+NXnQyIr/eZOEuob5bcJIJ0tTfE4qLDmYTmd9A8WeYrFlCDNmkuoBDhiV1axFgeVMN2d5I5iiwhfGhbOqTZQ0oZSJGFszC92JNiQbXBFex+OqScnN/yVDatlx2Hiw+JXKc48N7spzKuqWBcaAnXTnoatNZbu39pjiaRZ4gqPJdRGbhVJI4f806ZjaxIuQL6HQtk7wYfFqWgmSQLo2Vhdf5l5r71tJ75KYant0n4JCofEymSay/KMo9T8R9hp713xu1LcEfHK3IDkPMntXXZ2zxEvdjzPc9a1fl5Ytv8V9s+PixzDEFUKOQFLoopDoS1wgooooNCiiigArw17RQBk2P2ft2SbNIgljVj+Ek0aQONRYgMHK6j4r+Y6U4+87XuFXZ0agaW8RSPYiQWHlaiikqJv9SGm6nwxO2NnbXxGHkhODgHioUJE4uAdCbE2JtVLf7NtohiThXIJvYNAdbW5h9QBew/iPevaK2JUcSjKp35FYH7PtoLIirh5YlLgEkxlVUkBiBn0sLnTtatEg+zOZGDri18UcnOHIY+TFJhmHkedFFV769SFYMdeUXPZezfBQXIaWwzuFtmPUhbnKL9LmntFFJvZSZUrSCiiigYKKKKAP/Z">
            <a:extLst>
              <a:ext uri="{FF2B5EF4-FFF2-40B4-BE49-F238E27FC236}">
                <a16:creationId xmlns:a16="http://schemas.microsoft.com/office/drawing/2014/main" id="{0F5F9CEB-2AE6-5340-AFF1-85CE0C7679CF}"/>
              </a:ext>
            </a:extLst>
          </p:cNvPr>
          <p:cNvSpPr>
            <a:spLocks noChangeAspect="1" noChangeArrowheads="1"/>
          </p:cNvSpPr>
          <p:nvPr/>
        </p:nvSpPr>
        <p:spPr bwMode="auto">
          <a:xfrm>
            <a:off x="168275" y="-169863"/>
            <a:ext cx="304800" cy="29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21514" name="AutoShape 32" descr="data:image/jpeg;base64,/9j/4AAQSkZJRgABAQAAAQABAAD/2wCEAAkGBhQSEBQUEhQWFBQUGB0aGRYVFxcVIBwYIBgYIBsaGBwXHiYeHxkmGxcYIC8gJScuLSwtGyExNTwqNSYrLCkBCQoKDgwOGg8PGjUlHyIpLTApLSkpLC0pLCkpLC0sLC4sKSwsKSwsLikpKi0vLiwvLCw0LjUpKSwsLCktLSopLP/AABEIAHgAggMBIgACEQEDEQH/xAAcAAABBQEBAQAAAAAAAAAAAAAAAwQFBgcBAgj/xAA9EAACAQMCBAMGAwQJBQAAAAABAgMAERIEIQUTMUEGIlEUMmFxgZEHI6FCUmLBM0NTcoKSsbLwJWOiwtH/xAAZAQADAQEBAAAAAAAAAAAAAAAAAgMBBAX/xAArEQADAAIBAwEFCQAAAAAAAAAAAQIDESEEEjFBMmGh8PETFCJCQ1GBksH/2gAMAwEAAhEDEQA/ANxooooAKKKKACuXoJqj+KOMNqZotLAWSMSXnkWRY2KJldI/MJCpkUIzKOmQvS1SlbZqTp6Q+8UcSlnjeHQziKQHF58S4TY3VOxkvYGx8u/cWpLT8b1UMSK0cc5UKDJzps3Pdiq6YgXO9r7ClI4woCqAFUWAGwA9AO1eq859Ve+DvXTTrkW4H4qM8ojaLltiSytncABbkFkUMAxKG3Qj0IvYwap2t0fMC74vGc45LXKOBYMPUWJVl/aUkd9p/wAP8V58V2UJKhKSoLnGRbXAJ3KkEMp7qynvXZhzLIvecmXE8bJOiiirkgooooA5ei9M+L6wwwSyqpcxozBB1YgE2FgTvb0qscB8XSyaoRM2n1ETtisumD2B5TSG5LOGC4hW6WMkfdiAAXSiiigAoooNABXL1XvFXjSLRAAgyTMLrEpsbfvO1jgl9sje+9gxBFZVxvxPqNXcTSHA/wBUl0jt6EdX/wAZI+A6UynYrpI0/jf4iaTTqbSCaS4URwkOSxNgCw8q79STtUD4W4gdR7RqCAnMmKiNC2KhFXex2LszsWewLeW4FhWa6hDhsLlSGCja5Ug2HzAsKkuA8dfTyZRuvJktzA4ONxYCQ4+ZCAMGYA2ABZWxNTz4XUakfDlU3tmqUCo9OMKADMrQHbdyGj6dRMl48fQkr8h0p+pBAIsQehG4PyI2NeNUVPlHrRkm/ZYw4fxBywjnURzG5UC2Li5/oyGbIqAL9G3BxAOz/hDcvXbdJ4TcfxxMLNb1wkK39EUdhXjUaZJFKSKGQ9VYXHz+Y7EbjtaqP4c8RzaPWqmrdmWP8pw7rJgsgjZXDgXYAYXyJOOXpY9XTLuvaObqK1OmbNRXlTtXa9E4TtFeJZQqkkgAdybAfO9egaAGnF+byJeRbnYNy72tnY43vt19arnBmm9oixOtKebne2CMLjg1sMR7/Mw93bHL4VO+IIc9LOvMEQaJxzCbBLqfMTcWA61U+CcP0q62H2cwRSjJ5FjLG35AX2eE4KpiDNzit7ht8fMSAC/UUUUAFQPjLxJ7Hpi62MrHGNT0LepA3KqNz67C4vepx2ABJ2A6k7bVg/H+PNrJ2mY3UkiIdMYr+Xb1Yec9/Nb9mmlbYtPQynnZ3Z3Yu7m7M25J9T/oANgAALAWpOiirkQpKSE3yRsW79SD/eHW/wDECD8+lK0UAPuD+LNRpRioBQdI3yKD15UkfmQb+6y4/AVN6TxJpW83L9ndupgnWK5+N+VGx+YYmqtXh4Qe3XuNv9O3wpXKfkzXquDQpNY48qajUCRiFRNRpQ12JAF25SgqL3JysACb1SPEvDXg1hMjZ86xLk3zLZgtaww80ajDcLkcSVOzPSmWH+gmeMfugso+8ZH6qw+Hr54vxWaV4jOxcqUAYoOgky96MAE3PRlG3rSTjmXtIbut+Xsk+HeKNXF5E1UwEdgqsyuMCoxFnB2Fiv8AhprNxOabUyySyuzth5g7RkAqQVXllQq+QGw9Seppo62lQ9mVlPzFmX/3+9KaZryP8GUfZFJ/306SNbZoHDtWdTooG1GpaeEmMPHyo5fOGFllKKWxDhSwIvsL7E3V0fiNYgvs0yxMGxOhnPUg2wjRbyIx7GPNO1jbZl4YkXT6VWdcFmhidXCGzuqMjpcCxkuqsATduZtexpTgmbvo4WJZJXZyV1KuroEaS6oo5uAkVQPdCnEb3xPnaru/n4HYqnWvd8TQeJ6bnaZ0KZcxMWQtgbMLMMgDZgCbdr+nWoHgfBsJk5smpJWR5UjljiCiV1fNs4FsTaSTYm13Pe1raKzvwXrI31EZMmmeQtJf/qEsk17Se9p7cvK3UA4ixI6AV1ETR6KKKAKr+JXEuVw+RR705WEfJzZ//APWPVpX4vxnkad98EmJZuykxSKpY9hdrXO1yKzOKZWF1IYdLqQRfuNu9VjwTs6zgde5A+pNhXaS1I2X++n+4UrVCYUUVwsBa5AvsL+v/AftQB2iiigArzIl1I9QRXquigBrOSwiIBJMidASfNdTsNzu42FEM6rkWYKSzPZ/IbX2NnsbWUG9qfcBkxm0rHos8H29piFb5rOGxTKFmjSQAggSKrgEdwGBF/jU6rTHS2iE4BAY+F6ZDsRFGPTqF2/WpLh2ijWWZkRVLN5iqqpY23LEC7HfqaW1++A9XH6b13h5vmfV2/lWfkJ/q/Pp9R0RVQ4M2r9pj5ntF8n5/MEfICYthyCN758u3fEtlvVvNVHh/AJYZ9OHMeETylZUErSSl0kLCby4oDfMsWIZkS2OwqZ0lwooooArvjTxKNHp7rYzSXWIHfzWuWI/dUbn6DvWGSaO26GzfEkXubnzLuNzfoRudvS7fifqy/EAtzaGFVA9C7FnI+YWEfSqnVpXBKnzoY5SXCkZEYtuU6ZEe8AtzsdsR8TTgzn+zf7Kf9GrkkZDF1K7gAq5sDYtazD3W8zDoQfh1pfRxySPgsMpcKWKqA3lBAJuDa12A+N6ZvXkXW+EI+0/9uT/ACj/AO1yVWbHFQCGB/M+RHRN+/qKUmcozI6SK6EBlKG4JUEXtcdGB+tefaD+yjfN/IPr1P2FG01wGtM7pZc1BG+29t7HoQfqD1pSmScLsAMgSO5jjO5JJttkNz+9XPYH7OB8ucv6CUj9KAH1DGwv6C9NRp5f7QfUE/fuaj9HEXa0npjldmzYjMMwY2uVv9iPSxsNEzoIDJJFAhBlZ4wFB8wPMRiSBuAApYnsFJr6KFZF+EcQTXSKP2oD6C2MibDEAb5b/IfGtdqNeSk+BpqDeVP4QzfyrvDB+Up9bn7kn+dNJZvNO3ZVCD52uf1YVIwJioHoLUzf4SMc5G/n9v8ACP8AE7qNM5fmEXQKImwcyGRBGFNxYmQoN9t99r1X+AaOXTTQJqDOA91jJ1Z1KFxGzYSgxpZsFdhYFfL1va9m43pElgdXDsLX/L2fJSGUp/GGUEfECqx4d1DzS6eSVdbJbIoZ44YkivGwLnlgZOR5Ae2Z6b1M6S70UUUAYj46my4lqPgyr9o0qCrSPFX4cSTTyTwSKTIQxjkBWxCgeV1vt5RsV7nftVPn8Ha1GsdLKfimDj7hqtNLRGk9nPD2kXHU6iRVZIYyihwpBdlzkYhuyoIx/iar7wrgUWlUpEgW587BQCzC9i1h03Nl2ABsAKg/D2hf2GMYN53kZgRvfNhZh62FiKWj8PECyrNGApUCJ5IwFJyKoFNlGQDbDt6bVHqcFZZXayfS9XGPJXcvlDHiXDDrBJJ+WjJKyI3JGSqjlCrurhmDBSSrbAMtgLAmDm8L6hQxxjfEE2SQ5GwubK6LvYdL1fYeHSKpLZO8hUseWEviuIJCbZEAXba9hsAAA041p5F00oClXlAhjy8ozkOI37AXufQCmxLslIpd9z2ZwjggEbggEH4EXH6Gu0jFOttvLbbE9VsNge3QDv0sa9DUJYkMpA6nIWHzN7D61bYp2ZSVYL7xBt87G362pmkDBhtbLE+oUJJfcjqeWQo9TfsCafwKZDaNJJLgnyRSPsPetZbG1x0v+tS2l8F6xhGyQyNzwz2bycsiRgobOxXKLlNbrcN61jaNSJv8Kre3PfryGt/nS/8AKtXZrC9UPwV4En0up58rxgCNkCJkxORU7sQALY9ADe/UW3t/F3PLxHWQhB9ep/y3qVPbHb7Z2NNIuSID1lcyH5XJF/0qZAploVu5bsowX5Dr+tP62uOCeCdLZ5NZ94b4gg1MSxLqlid2x5mpQpZk1DC0SktuYXshAxsemIB0FqzjhnGlj1MMsg8zPKsiDQuohU5teKVYsjk+IJJIfMtta1IdBpNFJByen/P1ooAVptxLUcuKR/3EZvspP8qc14lQEWIuD2O+31oAzCPxJyNNGjkJMkJbFyseTZYr5nsCXY5XG1mJ9KlF8RnPCOTmHmCPyYtZihcXt2wF/qBU5r/B6sAIZGhA6JjHKnwskqkKPgpFQ8vgWUYkrop8TcX07acg+oZWlAPyUV4+fo+odOot/wBn9PiJMwvMjqbjrXUK48ylhsNwCASNunmH3FIcSVtSkIaVlALSAxYA+7gpF1Ybcwnp1FNtR4cmD5ezNlbG8OruAtwbASiOwuL9Otvo1igEgIizjI5cK+zylliiSQtIXe3LMpydcVDG4AJvfHelxZ8WV3mp9uvVo2krXbjWmP8Ah2iXSqI4y4j7ZOzm/csWNyfj6fKkOHcUjWTUo00aye0yXVpERvdjxNmIJ8oH0AprrNVHp2mGoOocEBos5zFEQEGYaS6gMJAzFTdipBUHpTDwz4iSblpBbnQMHVJ7Ay3RxI4xycZXckgFlONwQSK9j7dVKcnL91uG+9lv4Rrlk1ceDczySAsh5gX+j6uLgEkdL3P0q11lnAPxLkWeVdRCAryXURnIBCxU4H+tby52ABYXsLgKdA4P4j02qVm08yShdmxO6n+IHcdD1FbSe+SuGlrW/BJ3qG1kpeay/seUf3j7x+i7fM0vruKgWSIZyN7oHT5k+gpThnDeWu5yY9T8T1/WtXHLEt/avtnx6sdaeEKoUdBStFFIdKWlpET4nmCaZ2LhMcSGZHk3EilQEjdGZi1lChtyQN+hrnCeGGHXw82QZSKzL+Tq0DEo10DPq5EEgF2KlOgNulxbOMcMGoiMZYobqyutrq6OrowvsbOimx2NqYafgs7TRyameOQQksiRQmEZlGTNy0jk2R3AAsPMTvtYNJyiiigArhFFFAABRaiigDJddwzjsk2UqiVFY/kpMkULjfawZZCu498m9gCDuKcDWcYuFXhkahQBbmKVsOgUiVQAB2Aoopbib9pDTTnwHFdHxibTywnRQATRshK6ixUMCCbFiCbE7XAqmTfhzxEMSdI7AtewaA72sLnmbqBew/iPrRRWxKjwjKbryzxo/AfEFdFTTTxAsoN8CoFwC1uYALC52IBtatGg/DSdXD+2RtIvSQ6Zlb5Myahcge4a9+9FFP3shWGK5aLnwnhfKQZEPKR55AuGR7kLc4j4XNSFqKKUpMqVpBaiiigYKKKKACiiigD/2Q==">
            <a:extLst>
              <a:ext uri="{FF2B5EF4-FFF2-40B4-BE49-F238E27FC236}">
                <a16:creationId xmlns:a16="http://schemas.microsoft.com/office/drawing/2014/main" id="{E65283AF-718A-0345-B4A9-58E8D2889508}"/>
              </a:ext>
            </a:extLst>
          </p:cNvPr>
          <p:cNvSpPr>
            <a:spLocks noChangeAspect="1" noChangeArrowheads="1"/>
          </p:cNvSpPr>
          <p:nvPr/>
        </p:nvSpPr>
        <p:spPr bwMode="auto">
          <a:xfrm>
            <a:off x="168275" y="-169863"/>
            <a:ext cx="304800" cy="29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21515" name="AutoShape 42" descr="data:image/jpeg;base64,/9j/4AAQSkZJRgABAQAAAQABAAD/2wCEAAkGBhQQDxQUExQSFRQSFxcUFRcVFRYVEhQSHxQVHBcXFRUXHSYeGhojGhgeKy8gIycqLCwsFx4xNzE2QSYwLzUBCQoKDgwOGA8PGjMkHyUzLC41KTUzKjEuNSk1Ly82NTAsLS81NSwsKSw0LzUvMC4qLCwvLCw1LCwsLCopLCwsLP/AABEIAEwAeAMBIgACEQEDEQH/xAAcAAEAAQUBAQAAAAAAAAAAAAAABAEDBQYHAgj/xAAxEAACAQMDAgUDAwQDAQAAAAABAgMABBESITEFEwYiQVFhBxSBI3GRMjRCoTOi8CT/xAAbAQEAAgMBAQAAAAAAAAAAAAAAAQQCAwYFB//EACIRAAICAgIBBQEAAAAAAAAAAAABAgMEESExBRJBkbHwcf/aAAwDAQACEQMRAD8A7jSlKAUpSgFKUoBSlKAUpSgFKVF6l1JLeJ5ZMhIxqYgZOPgDmnRKTk9IlUrRLj6w2a/0pcP+yKo/7MK23onV0u7eOaPOmRdQB5Bzgg49QRWEbIy4iyzdiXURUrItJk6lKVmVRSsZ4lvpILOaSFdciISgxnzbDOPjOfxXOpPHcrK3Zkumm/wDtZmP5zHHudgcD3xWudiiW8fElctppf390dYpWDsuoXLW0bNHpk7avJq3GrQCVVFOck+/HzwZSXk3JjyG3UAgMo9n1HkjfI98Y2yc0zQ62vdfJkTVmzuxKuoZxkjcYzg4z+x5HwahXM07qRGgQ45kI3+F0E4xzk+3ztFhaRQyQ7CNix4OQCAsYztkhTk+gI98iN8mSr2uzOSPgEngbn9q8WtwJI1dc4dQwyCDgjIyDwcHisXfTTyRsqRYyCDrZd1O2AFOzb5322+ajxTyshEeQIGYnTjVI3cY9sA7AaP2yWXcYOWyFXuO9mwE1ZtbtZY1dCCjqrqfdSAQf4NY6e8uCvkgwcE+aROMcDHD8c7D3qFBbuy9lGKi2zvkgFwxMSnG+nAyw9ivzU7Cr2ttmcu79Il1SOiLxl2CjPoMsQM1pP1A8VQPZTRxzwszqVwrqxO44xmoP1duHayiDJp/WG+oNk9uTbAArkmKpZF7i3BI6XxHiYXQjkSlyn1x7FdVdP8Ap94+tbKwWKZnDh5GwqFti2RvxXLhVcVSrslW9xOozcKrLgoW9dn0N4b8cwdQd0h1gxgMdahcgkjbf02/kUrm/wBGduoSfMDf6lhNK9WmbnDbPn3k8avGyHXX1x9HaWGRVqO3Aq9Stx5+xSlKEFDUWwtDHryQS7s23sTsPwMVLpQnfGihqF0+yMXcyQdcjyD4DHOKnUoNvWjyTUW2swjysCcysGOeAQirt+F/2al4qmKBPRjet9KjuYikiI4B1AMoYZ333+Ca5P418HQwwmRIwjKQfLkDnHGfmu0MtYTxB0BbmJkbOG9ufStc4epMt4uQ6rIt9Jo+ditZzw74LN1EZN95HXYn0xW3XX0t38rn8gVt3hTw2LOARZLeZnJOOWO/HpVOrHlB8nR+Q8vVfWlXtPZa8B+CY7MmXDdwqVyScBSQTtxyB/FK2+3TAqtXorS0jlbrHZL1Sey7SlKyNQpSlAKUpQClKUApSlAKoVqtKAtNAKCDFXaUBQClVpQFDXP7d7QNm4GrqP3RACnF7/cHtaMnV2O1pzjyadWd810BztXn0/8Ae9AcvteuNbkhXihDSqjytGpKxv1LqgbJPoNIxnZSSfU1J6t40njtQyTKSPuzE4jiCXaw6O2QXYDDasaYgWfBK4AroF1YpLo1jPbcSLuRhxkA7c8mr9AaH1/rE0sd46XIjhga0KGMJ/S/27u7Sn/DSx9hgnJxx5vjaF7v70g3Os/bk/3Bh7a9n7LG+c5/4t9ec1v2KrigNN8Is6XNy906iZhZxMCEGJTaxlkVgMka2bC5xkk+tRLbxZMbeSQTxvL2leSEQkmycyorh9Jz+mrMSj+Y9okbVvgquKA0m163PM0cUdyrK9y8K3Kxxt3YhZtKSoH6ZKyDTqAx5DtzVvpHX7iaHEkgZrm0s5oyqhO1LcGZWCY5ChNQyScg7+g3oCvJoDSLnqMydUtoxHcRwI8kESKoEEii3bEjMrbgEDAx5VUnk7YeHqUwtiYJpXkNojXuqR37F0ZoQ+eTCwQz5VQMCMEDYV1D2oOPxQHO7W9HaRJJ/wD5FumSS4S4mWB0+2LppmeRnRO7gH9QjUuM74rIQTTG26a7SzDNwqsM470R7vbMuRqJKBTjIyTuK3QcUAoD0tKLVKA//9k=">
            <a:extLst>
              <a:ext uri="{FF2B5EF4-FFF2-40B4-BE49-F238E27FC236}">
                <a16:creationId xmlns:a16="http://schemas.microsoft.com/office/drawing/2014/main" id="{335F9F29-E329-8A46-9225-EC3BC3EB6856}"/>
              </a:ext>
            </a:extLst>
          </p:cNvPr>
          <p:cNvSpPr>
            <a:spLocks noChangeAspect="1" noChangeArrowheads="1"/>
          </p:cNvSpPr>
          <p:nvPr/>
        </p:nvSpPr>
        <p:spPr bwMode="auto">
          <a:xfrm>
            <a:off x="168275" y="-169863"/>
            <a:ext cx="304800" cy="29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21516" name="AutoShape 44" descr="data:image/jpeg;base64,/9j/4AAQSkZJRgABAQAAAQABAAD/2wCEAAkGBhQQDxQUExQSFRQSFxcUFRcVFRYVEhQSHxQVHBcXFRUXHSYeGhojGhgeKy8gIycqLCwsFx4xNzE2QSYwLzUBCQoKDgwOGA8PGjMkHyUzLC41KTUzKjEuNSk1Ly82NTAsLS81NSwsKSw0LzUvMC4qLCwvLCw1LCwsLCopLCwsLP/AABEIAEwAeAMBIgACEQEDEQH/xAAcAAEAAQUBAQAAAAAAAAAAAAAABAEDBQYHAgj/xAAxEAACAQMDAgUDAwQDAQAAAAABAgMABBESITEFEwYiQVFhBxSBI3GRMjRCoTOi8CT/xAAbAQEAAgMBAQAAAAAAAAAAAAAAAQQCAwYFB//EACIRAAICAgIBBQEAAAAAAAAAAAABAgMEESExBRJBkbHwcf/aAAwDAQACEQMRAD8A7jSlKAUpSgFKUoBSlKAUpSgFKVF6l1JLeJ5ZMhIxqYgZOPgDmnRKTk9IlUrRLj6w2a/0pcP+yKo/7MK23onV0u7eOaPOmRdQB5Bzgg49QRWEbIy4iyzdiXURUrItJk6lKVmVRSsZ4lvpILOaSFdciISgxnzbDOPjOfxXOpPHcrK3Zkumm/wDtZmP5zHHudgcD3xWudiiW8fElctppf390dYpWDsuoXLW0bNHpk7avJq3GrQCVVFOck+/HzwZSXk3JjyG3UAgMo9n1HkjfI98Y2yc0zQ62vdfJkTVmzuxKuoZxkjcYzg4z+x5HwahXM07qRGgQ45kI3+F0E4xzk+3ztFhaRQyQ7CNix4OQCAsYztkhTk+gI98iN8mSr2uzOSPgEngbn9q8WtwJI1dc4dQwyCDgjIyDwcHisXfTTyRsqRYyCDrZd1O2AFOzb5322+ajxTyshEeQIGYnTjVI3cY9sA7AaP2yWXcYOWyFXuO9mwE1ZtbtZY1dCCjqrqfdSAQf4NY6e8uCvkgwcE+aROMcDHD8c7D3qFBbuy9lGKi2zvkgFwxMSnG+nAyw9ivzU7Cr2ttmcu79Il1SOiLxl2CjPoMsQM1pP1A8VQPZTRxzwszqVwrqxO44xmoP1duHayiDJp/WG+oNk9uTbAArkmKpZF7i3BI6XxHiYXQjkSlyn1x7FdVdP8Ap94+tbKwWKZnDh5GwqFti2RvxXLhVcVSrslW9xOozcKrLgoW9dn0N4b8cwdQd0h1gxgMdahcgkjbf02/kUrm/wBGduoSfMDf6lhNK9WmbnDbPn3k8avGyHXX1x9HaWGRVqO3Aq9Stx5+xSlKEFDUWwtDHryQS7s23sTsPwMVLpQnfGihqF0+yMXcyQdcjyD4DHOKnUoNvWjyTUW2swjysCcysGOeAQirt+F/2al4qmKBPRjet9KjuYikiI4B1AMoYZ333+Ca5P418HQwwmRIwjKQfLkDnHGfmu0MtYTxB0BbmJkbOG9ufStc4epMt4uQ6rIt9Jo+ditZzw74LN1EZN95HXYn0xW3XX0t38rn8gVt3hTw2LOARZLeZnJOOWO/HpVOrHlB8nR+Q8vVfWlXtPZa8B+CY7MmXDdwqVyScBSQTtxyB/FK2+3TAqtXorS0jlbrHZL1Sey7SlKyNQpSlAKUpQClKUApSlAKoVqtKAtNAKCDFXaUBQClVpQFDXP7d7QNm4GrqP3RACnF7/cHtaMnV2O1pzjyadWd810BztXn0/8Ae9AcvteuNbkhXihDSqjytGpKxv1LqgbJPoNIxnZSSfU1J6t40njtQyTKSPuzE4jiCXaw6O2QXYDDasaYgWfBK4AroF1YpLo1jPbcSLuRhxkA7c8mr9AaH1/rE0sd46XIjhga0KGMJ/S/27u7Sn/DSx9hgnJxx5vjaF7v70g3Os/bk/3Bh7a9n7LG+c5/4t9ec1v2KrigNN8Is6XNy906iZhZxMCEGJTaxlkVgMka2bC5xkk+tRLbxZMbeSQTxvL2leSEQkmycyorh9Jz+mrMSj+Y9okbVvgquKA0m163PM0cUdyrK9y8K3Kxxt3YhZtKSoH6ZKyDTqAx5DtzVvpHX7iaHEkgZrm0s5oyqhO1LcGZWCY5ChNQyScg7+g3oCvJoDSLnqMydUtoxHcRwI8kESKoEEii3bEjMrbgEDAx5VUnk7YeHqUwtiYJpXkNojXuqR37F0ZoQ+eTCwQz5VQMCMEDYV1D2oOPxQHO7W9HaRJJ/wD5FumSS4S4mWB0+2LppmeRnRO7gH9QjUuM74rIQTTG26a7SzDNwqsM470R7vbMuRqJKBTjIyTuK3QcUAoD0tKLVKA//9k=">
            <a:extLst>
              <a:ext uri="{FF2B5EF4-FFF2-40B4-BE49-F238E27FC236}">
                <a16:creationId xmlns:a16="http://schemas.microsoft.com/office/drawing/2014/main" id="{577F55A5-A8FC-AA4D-B6B0-67CF8AE77761}"/>
              </a:ext>
            </a:extLst>
          </p:cNvPr>
          <p:cNvSpPr>
            <a:spLocks noChangeAspect="1" noChangeArrowheads="1"/>
          </p:cNvSpPr>
          <p:nvPr/>
        </p:nvSpPr>
        <p:spPr bwMode="auto">
          <a:xfrm>
            <a:off x="168275" y="-169863"/>
            <a:ext cx="304800" cy="292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9" name="Group 3">
            <a:extLst>
              <a:ext uri="{FF2B5EF4-FFF2-40B4-BE49-F238E27FC236}">
                <a16:creationId xmlns:a16="http://schemas.microsoft.com/office/drawing/2014/main" id="{A864B8DE-F7EC-8B48-AF50-2A1A5CA9107C}"/>
              </a:ext>
            </a:extLst>
          </p:cNvPr>
          <p:cNvGraphicFramePr>
            <a:graphicFrameLocks noGrp="1"/>
          </p:cNvGraphicFramePr>
          <p:nvPr/>
        </p:nvGraphicFramePr>
        <p:xfrm>
          <a:off x="225425" y="1187450"/>
          <a:ext cx="6407150" cy="7316788"/>
        </p:xfrm>
        <a:graphic>
          <a:graphicData uri="http://schemas.openxmlformats.org/drawingml/2006/table">
            <a:tbl>
              <a:tblPr/>
              <a:tblGrid>
                <a:gridCol w="1979685">
                  <a:extLst>
                    <a:ext uri="{9D8B030D-6E8A-4147-A177-3AD203B41FA5}">
                      <a16:colId xmlns:a16="http://schemas.microsoft.com/office/drawing/2014/main" val="20000"/>
                    </a:ext>
                  </a:extLst>
                </a:gridCol>
                <a:gridCol w="4427465">
                  <a:extLst>
                    <a:ext uri="{9D8B030D-6E8A-4147-A177-3AD203B41FA5}">
                      <a16:colId xmlns:a16="http://schemas.microsoft.com/office/drawing/2014/main" val="20001"/>
                    </a:ext>
                  </a:extLst>
                </a:gridCol>
              </a:tblGrid>
              <a:tr h="483534">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600" b="1" i="0" u="none" strike="noStrike" cap="none" normalizeH="0" baseline="0" dirty="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Comic Sans MS" pitchFamily="66" charset="0"/>
                          <a:cs typeface="Times New Roman" pitchFamily="18" charset="0"/>
                        </a:rPr>
                        <a:t>CHECKLIST</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600" b="1" i="0" u="none" strike="noStrike" cap="none" normalizeH="0" baseline="0" dirty="0">
                        <a:ln>
                          <a:noFill/>
                        </a:ln>
                        <a:solidFill>
                          <a:schemeClr val="tx1"/>
                        </a:solidFill>
                        <a:effectLst/>
                        <a:latin typeface="Comic Sans MS" pitchFamily="66"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600" b="1"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600" b="1" i="0" u="none" strike="noStrike" cap="none" normalizeH="0" baseline="0">
                          <a:ln>
                            <a:noFill/>
                          </a:ln>
                          <a:solidFill>
                            <a:schemeClr val="tx1"/>
                          </a:solidFill>
                          <a:effectLst/>
                          <a:latin typeface="Comic Sans MS" pitchFamily="66" charset="0"/>
                          <a:cs typeface="Times New Roman" pitchFamily="18" charset="0"/>
                        </a:rPr>
                        <a:t>WHEN &amp; WHO COMPLETED FOR?</a:t>
                      </a: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5947">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Name band</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All patients as soon as they arrive on the ward (including red, </a:t>
                      </a: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blue, green &amp; orange where applicable)</a:t>
                      </a:r>
                      <a:r>
                        <a:rPr kumimoji="0" lang="en-GB" sz="400" b="0" i="0" u="none" strike="noStrike" cap="none" normalizeH="0" baseline="0" dirty="0">
                          <a:ln>
                            <a:noFill/>
                          </a:ln>
                          <a:solidFill>
                            <a:schemeClr val="tx1"/>
                          </a:solidFill>
                          <a:effectLst/>
                          <a:latin typeface="Comic Sans MS" pitchFamily="66" charset="0"/>
                          <a:cs typeface="Times New Roman" pitchFamily="18" charset="0"/>
                        </a:rPr>
                        <a:t>)</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omic Sans MS" pitchFamily="66"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86582">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Clinical observations</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All patients as soon as they arrive on the unit (including neuro where applicable)</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11329">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Check blood glucose levels</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All patients, for baseline</a:t>
                      </a:r>
                      <a:r>
                        <a:rPr kumimoji="0" lang="en-GB" sz="400" b="0" i="0" u="none" strike="noStrike" cap="none" normalizeH="0" baseline="0">
                          <a:ln>
                            <a:noFill/>
                          </a:ln>
                          <a:solidFill>
                            <a:schemeClr val="tx1"/>
                          </a:solidFill>
                          <a:effectLst/>
                          <a:latin typeface="Comic Sans MS" pitchFamily="66" charset="0"/>
                          <a:cs typeface="Times New Roman" pitchFamily="18" charset="0"/>
                        </a:rPr>
                        <a:t>. </a:t>
                      </a:r>
                      <a:endParaRPr kumimoji="0" lang="en-GB" sz="400" b="0" i="0" u="none" strike="noStrike" cap="none" normalizeH="0" baseline="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86582">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Check NOK details, valuables, Allergy status</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All patients as soon as they arrive on the unit </a:t>
                      </a: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(HRM1 form to be checked and signed)</a:t>
                      </a:r>
                      <a:endParaRPr kumimoji="0" lang="en-GB" sz="1000" b="0" i="0" u="none" strike="noStrike" cap="none" normalizeH="0" baseline="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1329">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Nursing admission document</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All patients  </a:t>
                      </a:r>
                      <a:endParaRPr kumimoji="0" lang="en-GB" sz="1000" b="0" i="0" u="none" strike="noStrike" cap="none" normalizeH="0" baseline="0" dirty="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11422">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Risk assessments</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All patients  within 4 hours of arriving (including dementia         assessment as per policy)</a:t>
                      </a:r>
                      <a:endParaRPr kumimoji="0" lang="en-GB" sz="1000" b="0" i="0" u="none" strike="noStrike" cap="none" normalizeH="0" baseline="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86582">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Pressure areas</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All patients  within 4 hours of arriving, if grade 2/+ AIR                          to be completed, swab wound, refer to TVN and photographs taken.</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11329">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Weight &amp; height</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All surgical patients  within 4 hours of arriving </a:t>
                      </a:r>
                      <a:endParaRPr kumimoji="0" lang="en-GB" sz="1000" b="0" i="0" u="none" strike="noStrike" cap="none" normalizeH="0" baseline="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11329">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MSSU/CSU</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All patients  at earliest time</a:t>
                      </a:r>
                      <a:endParaRPr kumimoji="0" lang="en-GB" sz="1000" b="0" i="0" u="none" strike="noStrike" cap="none" normalizeH="0" baseline="0" dirty="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11329">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Routine Bloods</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All patients on admission, some may be completed in A&amp;E </a:t>
                      </a:r>
                      <a:endParaRPr kumimoji="0" lang="en-GB" sz="1000" b="0" i="0" u="none" strike="noStrike" cap="none" normalizeH="0" baseline="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486582">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Dietary needs</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All patients on admission and as this changes                                    (diabetic, Halal, NBM, CFO, low salt, etc.)</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66183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MRSA screen / covid swab</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All patients known to be MRSA positive or previous – on admission,                                                  all other patients within 12 hours of arriving. Covid swabs are taken on day 1, day 3 and day 5 of admission</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11329">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Intentional rounding charts</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All patients  within 4 hours of arriving </a:t>
                      </a:r>
                      <a:endParaRPr kumimoji="0" lang="en-GB" sz="1000" b="0" i="0" u="none" strike="noStrike" cap="none" normalizeH="0" baseline="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11329">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Care plans</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All patients</a:t>
                      </a:r>
                      <a:endParaRPr kumimoji="0" lang="en-GB" sz="1000" b="0" i="0" u="none" strike="noStrike" cap="none" normalizeH="0" baseline="0" dirty="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486582">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Cannula &amp;/or catheter care pathway</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All patients  with cannula &amp;/or catheter </a:t>
                      </a:r>
                      <a:r>
                        <a:rPr kumimoji="0" lang="en-GB" sz="1000" b="0" i="0" u="none" strike="noStrike" cap="none" normalizeH="0" baseline="0" dirty="0" err="1">
                          <a:ln>
                            <a:noFill/>
                          </a:ln>
                          <a:solidFill>
                            <a:schemeClr val="tx1"/>
                          </a:solidFill>
                          <a:effectLst/>
                          <a:latin typeface="Comic Sans MS" pitchFamily="66" charset="0"/>
                          <a:cs typeface="Times New Roman" pitchFamily="18" charset="0"/>
                        </a:rPr>
                        <a:t>insitu</a:t>
                      </a:r>
                      <a:r>
                        <a:rPr kumimoji="0" lang="en-GB" sz="1000" b="0" i="0" u="none" strike="noStrike" cap="none" normalizeH="0" baseline="0" dirty="0">
                          <a:ln>
                            <a:noFill/>
                          </a:ln>
                          <a:solidFill>
                            <a:schemeClr val="tx1"/>
                          </a:solidFill>
                          <a:effectLst/>
                          <a:latin typeface="Comic Sans MS" pitchFamily="66" charset="0"/>
                          <a:cs typeface="Times New Roman" pitchFamily="18" charset="0"/>
                        </a:rPr>
                        <a:t> </a:t>
                      </a:r>
                      <a:endParaRPr kumimoji="0" lang="en-GB" sz="1000" b="0" i="0" u="none" strike="noStrike" cap="none" normalizeH="0" baseline="0" dirty="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66183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Referral to appropriate specialities &amp; discharge checklist</a:t>
                      </a:r>
                    </a:p>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All patients  on arriving, ensuring smooth running of the assessment     unit and patients seen at earliest time.</a:t>
                      </a:r>
                      <a:endParaRPr kumimoji="0" lang="en-GB" sz="1000" b="0" i="0" u="none" strike="noStrike" cap="none" normalizeH="0" baseline="0" dirty="0">
                        <a:ln>
                          <a:noFill/>
                        </a:ln>
                        <a:solidFill>
                          <a:schemeClr val="tx1"/>
                        </a:solidFill>
                        <a:effectLst/>
                        <a:latin typeface="Calibri" pitchFamily="34" charset="0"/>
                        <a:cs typeface="Times New Roman" pitchFamily="18" charset="0"/>
                      </a:endParaRPr>
                    </a:p>
                  </a:txBody>
                  <a:tcPr marL="24893" marR="2489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bl>
          </a:graphicData>
        </a:graphic>
      </p:graphicFrame>
      <p:sp>
        <p:nvSpPr>
          <p:cNvPr id="22586" name="Rectangle 1">
            <a:extLst>
              <a:ext uri="{FF2B5EF4-FFF2-40B4-BE49-F238E27FC236}">
                <a16:creationId xmlns:a16="http://schemas.microsoft.com/office/drawing/2014/main" id="{7B17DFDC-6F01-F348-B93C-03E12DD05019}"/>
              </a:ext>
            </a:extLst>
          </p:cNvPr>
          <p:cNvSpPr>
            <a:spLocks noChangeArrowheads="1"/>
          </p:cNvSpPr>
          <p:nvPr/>
        </p:nvSpPr>
        <p:spPr bwMode="auto">
          <a:xfrm>
            <a:off x="0" y="0"/>
            <a:ext cx="6858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endParaRPr lang="en-US" altLang="en-US" sz="2400"/>
          </a:p>
        </p:txBody>
      </p:sp>
      <p:sp>
        <p:nvSpPr>
          <p:cNvPr id="22587" name="Rectangle 4">
            <a:extLst>
              <a:ext uri="{FF2B5EF4-FFF2-40B4-BE49-F238E27FC236}">
                <a16:creationId xmlns:a16="http://schemas.microsoft.com/office/drawing/2014/main" id="{19425305-431E-4B4E-9549-EA4059F01E93}"/>
              </a:ext>
            </a:extLst>
          </p:cNvPr>
          <p:cNvSpPr>
            <a:spLocks noChangeArrowheads="1"/>
          </p:cNvSpPr>
          <p:nvPr/>
        </p:nvSpPr>
        <p:spPr bwMode="auto">
          <a:xfrm>
            <a:off x="620713" y="395288"/>
            <a:ext cx="417671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4000" b="1" u="sng">
                <a:solidFill>
                  <a:srgbClr val="0070C0"/>
                </a:solidFill>
                <a:latin typeface="Comic Sans MS" panose="030F0902030302020204" pitchFamily="66" charset="0"/>
              </a:rPr>
              <a:t>On Admission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4" descr="data:image/jpeg;base64,/9j/4AAQSkZJRgABAQAAAQABAAD/2wCEAAkGBhQSEBQUEhQWFRUVGBYXGBYUGBcUFhcZFhgXHxUXFhoYHiYeGBwjGhgYHy8gIycqLS0uFx4xNTAqNSYrLCkBCQoKDgwOGg8PFy8kHyQpKSwwMSwpLCosLSwsLCwsLCoqLCwtLCksLywsLC8sLiwqLCkpMCwsLCwsLCwsLCw2M//AABEIAOUA3AMBIgACEQEDEQH/xAAcAAEAAwADAQEAAAAAAAAAAAAABQYHAgMEAQj/xABFEAACAQMBBQQIBAQEBQIHAAABAgMABBEhBQYSMUETIlFhBxQyQlJxgZEjM2KhQ4KSsSRTcsE0Y3OiwtHhFRY1VHSTs//EABsBAQACAwEBAAAAAAAAAAAAAAABBQIDBAcG/8QALBEAAgIBAwIFAwQDAAAAAAAAAAECAxEEEiExQRNRYXGxIjLwBYGRoTPR4f/aAAwDAQACEQMRAD8A3GlKUApSlAKUpQClKUApSlAKUpQClKqO+O9To4tLPBunGWc6pbRnnLJ5/CvX5cwOrene6TtjaWRXtVHFNOw4kt1PIY9+Q9F+9V1oZ178V/d9qNQ0rK8TEcg0XDwhSfDXWudnZpBGIo8kZLO7avK59qRz1JNV3ebeYqTDASZCQrMveKk8kQe9IfDpzNZYIyajuXvct7EwYBLiE8E0QOeFh7y+KNzB+nSrHWC2Oz32dGLxZRHcJqVJLRsp5wNjVyx97nxa6Yq5/wDzxtCZQ8cFvbIRp6w0ksh/lThC/I1GCTR6Vmi7zbTH8S0byaKVR91fNey29I1xH/xVmWXrJav2n17N8N9iT5VAL/SonYO9NteKTbyhyPaT2ZE/1o2GX7VLUApSlAKUpQClKUApSo/a+3oLVQ1xMkQJwONgMnyHM/SgJClRt9vHbQwiaWeNYmGVcsMPkZHBj2/kM1W29L+z84EkjD4lhk4fnyzUZMoxlLoi7UqH2Hvba3n/AA86SEalQeFwPEo2Gx54qYqTEUpSgFKUoBSlVTe7fAwt6ragSXbjIB9iFT/FmPQeC8z8qA+73b3mFhbWoEl3IMgH2IV6yzeAHQdaq1lYrAjKrF3c8U0zavM55sT4eA5UsbEQKwDGSWQ8U07e3K3X5KOg8Kr+828hQmGEnj0DOo4ihbkiD3pT0HTmaySIbPm828xQmGAkyEhWZdSpPJEHvSHw6czXLYWwktIzPOQHAJJJysSnmAfeY9W5k6DSmwtiLaxme44VYAnU5ESn2hn3nb3m6nQV79m7Na9YT3ClbZTmKFuch6SSD+y/Ws4Qc3hGqyxVx3SOi32RLfOlw7NBBGcwqVDO5/zGDaL5cyBUhc7ElZiwu5V/TwxlQPIEf71OSSZ+XQVwqyjpoJcopLNbbJ/S8FfbZd6nsXEUvlLFwf8AdGf711Nt1oji7haEf5intYfq6jK/zAVZa+MoIIIyDoQdQR4GolpYPpwZV6+yP3ckHc7MjmKyoxSQapPCeFx4EMPaHkcg1PbC9IRhIh2myqcEx3IHDHKFGocfw5MdOR6edH3iuE2a6tAwxITxWpzw9fxEx+XrjI5GuWxN1GlYXW0cu7axwHRVHQuOg/T96rbIOEtrLqqxWQU0bBsbeu1uyRbzxykalVbvAePCcHGvPGKlqym52ej8JVVhkQ5iliRUeJhyI4QOJehU5BGRVz3R3q9aDRSgJdQ47VAdGB9mWPxjbn5HQ+es2ljpSlAKUpQCsg9IVw1ttCWe4iMiyRolq2OJMgd+L9DFjxHxFa/WTemO8LXVrD7qJJKR0LMQin6AN/VWM5bYtnRpafHujV5vBS9iwQoS9wpdhkoi/lrxEllQE4UZ++tSj7eXkIEx9M/2qHpVPKTk8s9Iq0VNS2xXHueu77CTDqGhlXVXTQg+II1FaD6OvSA8zi0uyDNjMUvLtgOasOQkA105j5HOZ11yhhhkPDIhDow911OVP3rdTa4PD6HB+pfpVeorcoL6109fRn6UFfaid1duC8s4bgadoveHwuujr9GBFS1Wh58KUqp73b2PG/qtnhrplyzHWO2Q/wAWXz+Fevy5gN7d8Gjf1WzAku2XJJ/Lt1P8SU/2Xr8qrFjZLArKrGR5DxTTPq8rnmSeg8BSyslgQqhLFzxSyvrJM55s5/sOlQG8u8vZ5ihP4mgZwOLs+Lkqj3pT0XpzOgrJIhsbzbymPMUGsmgZgOLg4vZVR70h6L05nlTYWw1tk7e4IDgE6nKxA+1qfac+83XkNK69i7GS1Q3FyQrKCQCeLsw3tEn35W6t9BpUps7ZT3jCe5UpApDRQNzY9JJR1PgvTrWyEHN4RpssjWt0j5s3ZxvXE86lbZDmKJtDIekkg8PhX6mrLJJnyA5CkkmfIdBXCrWqpQXBQX3ytllilKVtOcVAb171pZpphpW9hP8Ayby/vXZvRvOlpHnRpG9hM/8AcfBRURuru23H67e9+Z+9FGw9gdHcdP0r058+XJffs+mPUsNJpPF+uf2/J93Y3XcP65fd+d+9HG3ueDuOh8F6fPlLbY20IsDBkmkPcjX2nPj+lR1Y6Cvm2NrlCqovazykhEzz8WY+6g6mu/Yuw+xLSSN2k8mOOTHLwSMe6g8K46qnYyy1GojRH17Ii7iwvI4zOZuORe81uoHZFB7SJ73EBybOpFelh2yxXNrJwSqOKKQcsHnHIPeQ8itRe8u8Xa5hiyY+LgYocNO45wxEclHvycgNPnE7D236o+GINvIW1UYVGB77xLqTCDheI8yMjrWm62pWbIfjJ0rtcc2dzat0N7VvI2DDs7iLAmhzqp6MvxI3MH6VYayK6t340uLZwk8Yyjc1kU6mOT4kb9tDWhbqb0Jew8ajgkQ8EsTe1E45qfEdQeorA6ybpSlAKyr0zWBWa1uPdIeBj4EkNH9++PtWq1HbwbCjvLeSCYd1xzHNSNVZfAg61jKO5NG/T3Oi2Nq7PJ+f6V37d2JPs+Ts7pe6TiOdfy5B0191vFTr89DXmVgeRqonBweGemabV1amG+t5+V7nKlKVgdJofoY2lj1q2PussyD9Mgw/04l/etOrBdytri12lBIxwkuYHPQdpgxk/J1XXwJrehVvTLdBM81/VaPA1U49m8r9+f8Ah8NY9utfiaK4cn8ZriVpwdG9rEY/0hdAOmK2I1me+3owladrzZr9lO2S8eeFZCeZUnQE9QdCddDmtpWlb3k3j7PMURw4wHcDi7Pi9lVHvSt7q/U6V07F2KlshuLnCsoJAJ4uz4uZJ9+VurfQaVDbCuktp3W/VopogSocEAHGXfXUyN8R0OgHSrBbWSzAXF8Rg96OB2xHGp5FwfbfHPPjWWfIxx5nHZt5BcsLm7mjSFDmKFnXQ9JJdccfgp5VbIdpxzaxSI69OBg39jUfE0TjudmwHILwkAfIcq8l1u3byHJiUN8SZjb+pMGumq/w1jBxX6TxXncT9KrYguoNYpPWEH8Kc4kx+iUc/kw+1SGy94o5m7M8Ucw5xSDhf5r0ceYrurvhPjuVV2ksq5ayvQlKi94dvpaxF21Y6IvVj4fLxNenae00giaSQ4VR9T4AeJNUrYezG2lObu6BFuhwidHI9wfp+I9eXyi+7w1hdTLSabxpZfRHo3W2C07+v3ne4jmGM8mxyYjpGvQdefhU9trbHZAadpLIeGOMc3b/AGUcyegrt2xtdYkMj+Sqi82J0VEFdWwtkMrG4uMGdxjHMRJ0jT/c9T+9fVW7ZfJcX3xoh8I7Nh7E7LiklPHPJ7b9B4Rp4IP3517toWnaxPHxFeNWXiXQjI5ivRSrZQUVtR89KyUpb2+TKXt3jkaCVfxFAThXCiSPXhSI/wAOHALyPzOoPWvqtnwcOM/Asoj5f9K0jx/OR9tA3i3eju4+FtHGeB+qnqD8SnkV61n00TpI8U6gSDvPxflyBfZkdgABboMcMa8zpjpXzes0bpe6P2/H5+dmr7TalXLnqSO7e3fV2WF2JgfWN2HCVyQOIr7kTMTw51q1TGS3mW7thmVRiSPkJ4+qH9Q5qfHSqHKoYMGOjDjYy6ZBGBcXAHIa4jhHl9bFunts59WlJ4lGYy+ONk91XAPdcLg454I8Kii3ctr6nYbPsTbUd3Ak0JyjjI6EHqrDowOhHlXvrK9h7U/+H3gOcWt04WQdIpm0SUeAf2W88GtUreSKUpQHReWaSoUlRXRhgq4DKfmDpVD2p6F7VyTbyS2xPuqe0j+ivqPv9q0OlQ0n1M4WSre6DafpwZDP6Gbtfy7uJ/J42U/cE/2qB2ruPtC2BZ4BKg5vbt2mPMqQH/at8r4RWp0QfYsKv1bV1vixv35PzDNciQcCjidzwhT3SD+rquMZrV9z/SPwdnbbRYK+Asdxn8OXHIP8D+Z0PlnFR3pt2ZGGs2RFSWWUo0qKBIV4RoSPa59az+3DhpHuI2ljRVjaThJWMOMjjHulh15edZV1qtYRr12unrJqc0lhY4P0wDX2sY3W3zmsgApa5tPgzmaEf8on21/Qfoa1fYu3oLuIS28gkU88aFT8LKdVPka2HAVH0wbNie0ileMMyTwjjx3lRnAZc+DaDB01rLLG3E1zDLcd/tkkI4tVDBhhFB0GE0rft49ird2ssDHAkXAbqrDVGHmGAP0rCbGwde0sbj8K4t2LRt4a5DJ4jX6q1SCUm3ahJyq9m3xR/ht91x++aJd3dvz/AMTH4NhZR8mGj/XWvtntnDCK4Ajl6Z0ST9UbcvpzFSlSQctl7dinyEOHHtRuOGRfmp/uNK+7ZsYZIyZhomofPCyY6qw1BqN2hsaOXBIww9l1PCyn9LDUVBbxXVysPZSkSIWA7T2XPUI45HOMcQ8aA47MtJtpyhJJXNtDqzsAG4fdzj2pGGg8BqavtzcRxRdI4Yl0HRVH9z/evLu/bJHZW6x4IZFkZh77uMsT445eWMV5LyET3sUL/lohnK9JGDcKA+IXnjzFZxTnLHdmqbjVBvHCOexLFp5BdTjH+REfcU/xGHxsPsKsVKjNv3rpGqQ/nTOIo88gzc3Pkq5b7VafRp63J8JLLPnpSnqLPVnXfbew5igTtpVGX7wSKIeM0h0X5c6hJd4j3uK9QcILN6pavMiKDjJkk0YZOOIaVJ7pbpi9bAyLCCQY1Rxdyxv+M1wp7x4umdAK0/Z+wYIY1jjiUKqlAD3iEZuIplsnh4tcZqhlfqdT9e9wi+iWM49W0+fRJY82X1WjpqWHHc/NmSWm3pePgSaG4cc4JUeyuOWcLx9xjgjTSu7aFtFtGIhcx3EJ0Ei4eJxrwyKeakjzHXpitJ3h3Ot7yNlkjXJJfiwR+J2ZRXfhILYBHM+6Ky3aOzp7Wdkcu89snHDO6hTeW6KpnhbU8RTiJUk50qVqbaOLpb63w8pZWe/GE158JrryRZpIS+qpbZLp5Mqqsw4hJ3HjbMnHlwj9ZpCfzpGORGg0A18aTIQNCY2jIYZJJjc6jtMazXMmMFOSg+Wln3t2cJI0voOaqGYqAWaJh7a50DqCSD018KrUTjCldAO6vZ98oz6mOE/xbh8jik5Ln5Vo1VD09nHTqvz8/wB5UXK2O7v39y6Wky3toQ4xxqySL1Rxow+YbUfStB3B2q1xs+F5DmRQ0Uh8XiYox+vDn61jG7e0+wnkiWMv2uCkUAZ/xV0MYY+2eH2n5ZBraNxdiSWtkkc2O1ZpJZADkK8rl2UHrjOM+VdUZbopnQWGlKVIFKUoBSlKAq/pA3QN/bqsbhJonEkbNnh4hoVbGoBHUcsCuO4u6T2cEguGSSWd+KQrlkwFComWALAKOZA51aqUBmm83orKlp9mkRtza3JxE/j2ZP5Z8vZ+VUiwvXjnLRF7S7TR1IxxfplQ6Op/9wa/QVVze7ceC/QcfcmUfhzJ7a+R+Jf0n6YoDw7oekFblhBcKIbnoufw5cc2hY8/NTqPOvbvduTFfKrEmKeP8udPaXyYe+vkfE4xk1k21Nny20gtr9cEnMUyEhX4eTxtzVx9x5ir7uXvywdLW9bLNpBcHQTf8uToso+zfPmBUtu2ctsCm0IAY+kyL2kD+GesTHHJsa9eVQmz7hTgWtwUPSC4yV/lJ1H8pNfoaSMMCCAQdCDqD8xVE3i9D9rPkwf4ZzrhRxQk+cZ0X5oVqcgow26Y9LmNov1jvxH+Yar9RXpvbVLiEjIZWGhUg/Ig+PWvBtTYe0dmZMidtAObKTIgHzPfj+TAr59a7NgbRt3BEIEbN3mj0Bz4gDQjzFSQReydsy2D9jLloScgDXHi8f8A5J9RVsvrEXCxywycMi96KVdRrzBHvIeoqubYK3MvZ5xHF3pXGneA0QHpjmT9Ki939uvaMOIM0EhJGmpGfzEHRsaleo1FM4DWVyX/AGNt3tWMUy9ncIMsnRh8cZ95T+3WvLt+Qi5UjnHaXsq/6wiqMefCzVH7cuUnCrAC8qgSpMrBEgB5SPK2iqfh615hOS8d0zy3SR8SXEyJwWiQyrwOIs4L4JDFh8Plo110rdJOvGXj+fT9+hxU6NV3qyL4JzY3ouMljBPY3skMrorHgaRYXbGD141OmCddQcDGlQ+073bWz8LNPOsbZAkBS6BZeQVipZQc8mAJx86vno020VRrGdmaW2xwu/AEeFjiAxEEFhwheY5nn0F6xWqMlZFSi+H0LOE9j5Sfv+Z/sx2w9N08OFvbYd0AOVJilyAMuUcBdeeAetc9tb4WV/d7PltSDL2wjkDsyyLG6uGTs9UZTxZLKTjAHWtdeIHmAfmM1kG9e3oprs3EAjaK0TEbonC8t1MOGOHJ9rhPe05Y18ufWf4JrzTS9W+Ev5ZCabWFg7tzxmxjU6gdomvVRI4H0xpVLOyJBeNaQAtJxFI+9hhE/e4U0/DXU8cnPAwOdXOF/UrWCEL2kxAjjjXnJKdWx4LxEknoKu+526XqqtLMRJdTYMsnQeEUfgi/vzNWuqjF1xhLqsFPo1J2Tmvtbfyde5G4cWz486POww8mMADpHGD7CDw5nmc1aqUrlLQUpSgFKUoBSlKAUpSgFKUoCO27sGG8haGdOJDr4MpHJlPNWHjWMbX2M9lMbO7/ABIpPyZeXGo5a+7Iun7dDW8VEb0btR31s0MumdUce1G49l18x+4JHWgK9uFvazn1S6bimUcUUp09YjHU/wDMXkw+vjV4rA0imSRreU9ndWzho5B0YexKvijDAPkdeVa9upvSt1ads+I3TKTqTgRyJ7YJPIe8D4EUBOkViPpJ2JZm8VLHKXAbinMWkUfgTj2ZT4LjxNTG+fpaV8w2UnCp7rXOMsfFbZObN+vGB0zzqkpFK0ZSJTAhyWklOZGz7TY55PiTUg88t3Bxra8YSJcmVyfaI1KZ8T1P0r37RuPWU7OGLEf+bICigDkY15nHQ6V0bJ2SrMEtonu5UGOLQxx657znuRjJJ8dSaj0We8J7RuziUkNw44e7zAPvddScUBJejO2tJLvsrpOMsBwBiTGZVzxKy8nJGSucjnpWq7ybxRW6iBYxNLIpC264A4MatIeUcQHNj05VjUeyTI+bMFUXH4jEgcaHuvGR3sjx5V6NjMZJuzu3bEjESY0aSXOVSd88TKRqoyFPhmgPVb3a8aQsxm9XxJHPajie1PHngTtM+sQqcfLp4Vatn+kG6QALeWVwBIWZpma2mKnP4bRsuI8ZGCMnSuramx+4jW4CSwaxYGAfijOPdYaV7tndhdRJL2anI1DAEqw0ZT5g1rr0O5vwrHF9cYTXvjqv2aXc5r9U6cOUcr+yJ2rvXNcdye8QgSmRYtmh5J+oWMyjhRFAJGTnOflX22tBCi3FyqwxwA9hbJ3+AtpxMecs7cs+f2sccEcSnhCooBJIAUAdSa5bn7GN9Mt7MCLeM5tYz77dblh+yD610R0cdO1bbJzkumcJL1SXy8vtk5VqJ6t7ILbHv5+xKbkbrurG8u1/xEgwkZ1FvEeUY/WebH6eNXKlK1ttvLLGMVFYXQUpSoMhSlKAUpSgFKUoBSo/a28FvarxXE0cQ/WwBPyHM/QVVL30uQcraGe4PRgvZR/1SYOPMKaAvdKye99I9++eBbe2XxbincfXuoftVa2jvbK5xPtGY59yFhCPkBEA370Bul7tKKEcUsiRjxkZUH/cRVavPSns9CQsxmYe7Ajy/uo4R9TWVWWwpJjxQbPnlJ/iTKVB8y0x1+Yqy2Xo82lIBxer2y+GWlYfIKOH96Ait/N5hdSR3MNrLEYch5JGRWeI81Makk4OoOdNdNdITbsasEkZ3WCXhEwRiFYgHsXcDQ6ErnHh41pNt6HlP/E3k8ueaxhYEPjoOJv3qjNsgxm6siTmF3jQnng96Bs/VfsakHZsHdqeXHqVmVU/x5wYkx4gt33HyFXfZfolQ4a/mac8+yTMUA+YB4n+ZI+Qq2bo7Y9asYJz7TovF/rGj/LvA1TPSPvUZXaxt2IAH+JkU4IU8oVI95h7XgNOpxAIbereVJ1a1swsNhFkSPGAgmI9pE4eUYPNve+XOsbY2LdPYetpGEtEZQIzlWkTP5hA5R5wMeeasu5O6Qv5A7rixgOFUcp3Tp/01PPxOnjWvXFmjxNGygoylCuNCpGCMeGNKAxzZVykkKNHgKRoB0xzH0OlQ29GycgyqDoMOBzZRrkfqU94HyIpYW7WF7NZyHu8ZCE+OMxn+ePH1U+NWNlyMHrWRB07sbWM8PfIMiYVyPe0yjjyZSD9657M/BvpI/cuF7ZR4SKQJcfMEN96re7x9Xvuz90lovoR2kP276/XyqwbQsJbq8t4LVuGZeNncDIiikXhZ28z7o6ms657JKRqvq8WDiStps47SuDCM+qQkesOP4rjUW6nw6ufp1rUI4woAUAAAAAaAAcgK8exNjRWsCQwrhEGNdST7zMerE6k+de6ossdktzJpqjVBRiKUpWs2ilKUApSlAK4TTKilmIVQMksQAAOZJOgqC3r30hsVAbMkz/lwJjjfzPwr4sdPnWRbzbfuLph603aM35dpGSIV/VJ1fHVm+lAXreP0y20IItka5bOOJe5FxeAcjLnyUH5iqhd73bSugWmnFpFz4IAEbHm5yV+9RVrZdm6DhM91J3URBr/AKYxyRB1b51oW7/orDYl2iwlfmLdCRAnk3WU+Z08jzqQUDZll2zn1O3kupM96Y5YA+LTSaZ+RzVusfRhfS63FxHbj4IVMr/IsxAHzGa1KC3VFCooVV0CqAqgeAA0FdlQCj2fofsl1m7a4P8AzpDg/wAqcIqzbM3dtrf8iCKPplEUN9Wxk/U1JUoBSlKAVkO/UHZ7Ycj+LbxyfVHZM/aterLPSV/9Tg//ABn/AP61KB07F3tNlsydI8Gf1uaKBT8UoWXiP6UWTJ+QHWq9sjYT3U62cbNl8yXM3NghPfYn43Og+flUazLHPczNklCqqvmyJnh82wo+lbH6Pd1zZ2uZB/iJyJJj4EjuxjyQafPPjQFhsLBIYkiiUKiKFVRyAHKvRSlQCh+k/cRryMTW4/xEQxjOO0QHIXPR1bvKfEkdaznZm9QAKXIZJE7rHhbmPjUaxt4g/Sv0FULtrc20u2DTwIzj3xlH/qUgmgMLthNdbQX1SIu5ZSoYFQFRWHaSfAuW68wNOYrcd0d1lsoSOLtJpDxzSnnI/wDso5AdBXr2Ju5b2iFbaJYwxy3DzY+LMdW+pqSoBSlKAUpSgFKUoBVZ333xFlEAgD3EuRDH0yObv4IvXx5VObT2ilvDJNKeFI1LMfIDp4npisMvtqSzSPdSKWnnKpFFzKhjiGFfuCfEk0B4Nq7VMTszMZ7ubHEx1OT7Ix7q9FUeFd1laPHwgAzXc5ChRzZvhHwovMnlpmiWaRyuWYMtvxB5Okk4H48g/Sn5a+SnqTnSvRnuvwR+uzL+NOO4D/ChOqKPBm9pj5gdNZBKblblLZIXciS5kH4sv9o4x7qD9+Z8rRSlQBSlKAUpSgFKUoBWS7/zce1iB/CtkU+RkkZv7CtarD9qbQEl5e3BOV7VlB/Rbrw6fVXI+dSgc/RzsI3e0ppXH4NtLx+TTBVWMfy8Jb548q22qv6Ntldhs2DIw8o7aQ+Ly97J+hA+lWioApSlAKUpQClKUApSlAKUpQClKUBnfpZ2lxer2Y5SsZZf+nERwqfJnI/oNU61nKNc3X/2UfDEPG6uO7GR48CnP186kt7bjtNrXJ6RLDCvl3S7j7sK8EiY2XYjreXUt03msYbs/tiL7VIOjZWxBLLaWXNXYGQ9THF35ST+o4Gf1Ct4VcDFZb6NLXj2lPJ/kwIg8jMxYn+lBWp0YFKUqAKUpQClKUApSlAQ29+2vVLGef3kQ8Hm7aRjz7xFYxabKLrbWY9qd0jYjnw+1O39IbXzFXP0pbV7W4gs19mP/ES/MZECn68TfQV1+jPZfbXk1yR3LcdhH5yPgzMPkvCv8x8KkGnxoFAAGANAByAHIVypSoApSlAKUpQClKUApSlAKUpQClKUBhu8D4vdpnwmY/a3ir2bfjCwbEUcvVZz5ZKWx++prhvVbcO1b1DykEUo8+OPhb91r5tOTj2Tsif/ACna3fyLKyEf1RqPrUgsfonH41+f1W4+0bYrR6zH0WXHDe3kfxxwSj+XjRv3IrTqgClKUApSlAKUpQCvJtbaaW8Ek0pwkalmPkPDzPL6166yz0kbe9ZuBZxnMUJV5yOTSDWOHz4faP8AL4UBU57+RhLcuMz3L8QQanifCwRD5DhGPn51s26GwBZ2cUHNlGXb4pG1kbz7xP7Vnm4ex/W7/tSMw2Z08HnYaDz4FOfmwrXBUgUpSoApSlAKUpQClKUApSlAKUpQClKUBmHpXsezurS6HsuGt3Phnvxfvxj7VCbHtzPa3+zh7Z/xlsPFgQXRfPjUf/sJrT98t3he2UsHJiOKMn3ZF1Q/cY+RNYxYbQlUxzouLm1c8SHQkr3ZYm/1DI+ePKpB69294BDcWt4ThPypv0pLgFj/AKHCn5ZrdlasJ2/bRI4uIu9Y3+WHhFM2e1if4cnJ+eR0q2+j/fTsuCyu35aW8zHSRfdic9JF5DPtDHXmBpVK+Zr7UAUpSgFK+Zqpb2+kGK1zFCBPdHlEp7qfqmYewPLmf3oDlv7vh6pGIocNdTAiNefAOsrjoq9PE6eNZda2MhZLW3y9xMSeNtcZOZJ5D4DOfM4FdF/tBlkLyE3F3OQAANWJ0RFUeyg5Af71q/o/3NNnEZJiGupsGVuYUe7En6V/c6+FSCa3d2BHZ2yQReyg1Y+07HVnbzJ1qTpSoApSlAKUpQClKUApSlAKUpQClKUApSlAKy70l7qNDKdoWy5UgesxqNcDlMoHPA0b5A+NajXwigMH2XtVI0kDJ29jcazwjVo2/wA+HwbkSBzwCOVdG1Nl+rxcRIu7CT8u4XvcI6LMBqjDx0+h0Fz3q9FzK7T7NwpOr2xPCjHqYjyQn4Tp8qotttF7eZgGks5z7cbL+HJ49pE/dceY+9SCwbv77XdsoEbrdwjlHM2JVHgkvUeTj61bLX0uW+B28FzCev4far9GjJJ+1Zhc24c8SwIjn3rKXslY+JhlDKvyUgV4zcXqHCozjxYKD9cMfvQGyt6Wdn9JJSfAW9xn94wK8F36XEx/h7S4kPjIFgT55Yk/tWYpe3x/gqP9TAf71ycT4zLcRxD9Ayfuf/Q0BZNt743lwp7adLWI80tzhiPBpW739IH1qqNtNUQi2QKhP5rAniY/AD3pXNenY+773bj1WF7ps6zTkiBfPJ7p+QBOlavul6N47ZhPcN6xcjkxGI4vKFOn+o6/KgIf0X+jwwH127BNw/5aPq0Sn3m8JCOnujTqa0ulKgClKUApSlAKUpQClKUApSlAKUpQClKUApSlAKUpQHw14tq7EguU4LiJJV8HUNjzB5qfMUpQFPvPQ1ZsSYXng8kfjUfISBv71Hv6HWHs38uPOJCf2IpSgO2H0Mg47S+nYeCrGn74Jqa2X6LNnwniMRmYe9cMZf8AtPd/alKAtkcYUAKAAOQAwB8gK50pQClKUApSlAKUpQClKUApSlAKUpQClKUApSlAKUpQH//Z">
            <a:extLst>
              <a:ext uri="{FF2B5EF4-FFF2-40B4-BE49-F238E27FC236}">
                <a16:creationId xmlns:a16="http://schemas.microsoft.com/office/drawing/2014/main" id="{61EC8094-C886-7543-A916-3419EA1FE2E2}"/>
              </a:ext>
            </a:extLst>
          </p:cNvPr>
          <p:cNvSpPr>
            <a:spLocks noChangeAspect="1" noChangeArrowheads="1"/>
          </p:cNvSpPr>
          <p:nvPr/>
        </p:nvSpPr>
        <p:spPr bwMode="auto">
          <a:xfrm>
            <a:off x="168275" y="-168275"/>
            <a:ext cx="30480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23555" name="Rectangle 5">
            <a:extLst>
              <a:ext uri="{FF2B5EF4-FFF2-40B4-BE49-F238E27FC236}">
                <a16:creationId xmlns:a16="http://schemas.microsoft.com/office/drawing/2014/main" id="{380DF791-6743-554C-8EA8-7B3AC98559EE}"/>
              </a:ext>
            </a:extLst>
          </p:cNvPr>
          <p:cNvSpPr>
            <a:spLocks noChangeArrowheads="1"/>
          </p:cNvSpPr>
          <p:nvPr/>
        </p:nvSpPr>
        <p:spPr bwMode="auto">
          <a:xfrm>
            <a:off x="1484313" y="479425"/>
            <a:ext cx="38163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4000" b="1" u="sng">
                <a:solidFill>
                  <a:srgbClr val="0070C0"/>
                </a:solidFill>
                <a:latin typeface="Comic Sans MS" panose="030F0902030302020204" pitchFamily="66" charset="0"/>
              </a:rPr>
              <a:t>Observations</a:t>
            </a:r>
          </a:p>
        </p:txBody>
      </p:sp>
      <p:sp>
        <p:nvSpPr>
          <p:cNvPr id="23556" name="Rectangle 6">
            <a:extLst>
              <a:ext uri="{FF2B5EF4-FFF2-40B4-BE49-F238E27FC236}">
                <a16:creationId xmlns:a16="http://schemas.microsoft.com/office/drawing/2014/main" id="{213FA228-B7DC-6442-B4A6-50A1DBF09671}"/>
              </a:ext>
            </a:extLst>
          </p:cNvPr>
          <p:cNvSpPr>
            <a:spLocks noChangeArrowheads="1"/>
          </p:cNvSpPr>
          <p:nvPr/>
        </p:nvSpPr>
        <p:spPr bwMode="auto">
          <a:xfrm>
            <a:off x="1160463" y="1547813"/>
            <a:ext cx="5005387"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US" altLang="en-US" sz="1400">
                <a:latin typeface="Comic Sans MS" panose="030F0902030302020204" pitchFamily="66" charset="0"/>
              </a:rPr>
              <a:t>These are of paramount importance in monitoring our patients. Early recognition of deterioration in condition means better care for patients at reduced risk of further complications. This further enhances the</a:t>
            </a:r>
            <a:r>
              <a:rPr lang="en-GB" altLang="en-US" sz="1400">
                <a:latin typeface="Comic Sans MS" panose="030F0902030302020204" pitchFamily="66" charset="0"/>
              </a:rPr>
              <a:t> following pathways of care:</a:t>
            </a:r>
            <a:r>
              <a:rPr lang="en-US" altLang="en-US" sz="1400">
                <a:latin typeface="Comic Sans MS" panose="030F0902030302020204" pitchFamily="66" charset="0"/>
              </a:rPr>
              <a:t> Sepsis 6 Care Bundle and the Acutely Unwell Adult Collaborative.</a:t>
            </a:r>
          </a:p>
        </p:txBody>
      </p:sp>
      <p:sp>
        <p:nvSpPr>
          <p:cNvPr id="23557" name="Text Box 2">
            <a:extLst>
              <a:ext uri="{FF2B5EF4-FFF2-40B4-BE49-F238E27FC236}">
                <a16:creationId xmlns:a16="http://schemas.microsoft.com/office/drawing/2014/main" id="{FA443017-84FA-1343-A9E5-536C981707F3}"/>
              </a:ext>
            </a:extLst>
          </p:cNvPr>
          <p:cNvSpPr txBox="1">
            <a:spLocks noChangeArrowheads="1"/>
          </p:cNvSpPr>
          <p:nvPr/>
        </p:nvSpPr>
        <p:spPr bwMode="auto">
          <a:xfrm>
            <a:off x="762000" y="3563938"/>
            <a:ext cx="5260975" cy="469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1800" b="1" i="1">
                <a:latin typeface="Comic Sans MS" panose="030F0902030302020204" pitchFamily="66" charset="0"/>
              </a:rPr>
              <a:t>We monitor and record the following:</a:t>
            </a:r>
          </a:p>
          <a:p>
            <a:pPr algn="ctr" eaLnBrk="1" hangingPunct="1">
              <a:spcBef>
                <a:spcPct val="50000"/>
              </a:spcBef>
              <a:buFontTx/>
              <a:buNone/>
            </a:pPr>
            <a:endParaRPr lang="en-GB" altLang="en-US" sz="800" i="1">
              <a:latin typeface="Comic Sans MS" panose="030F0902030302020204" pitchFamily="66" charset="0"/>
            </a:endParaRPr>
          </a:p>
          <a:p>
            <a:pPr eaLnBrk="1" hangingPunct="1">
              <a:spcBef>
                <a:spcPct val="50000"/>
              </a:spcBef>
              <a:buClr>
                <a:srgbClr val="0070C0"/>
              </a:buClr>
              <a:buSzPct val="150000"/>
              <a:buFont typeface="Wingdings" pitchFamily="2" charset="2"/>
              <a:buChar char="ü"/>
            </a:pPr>
            <a:r>
              <a:rPr lang="en-GB" altLang="en-US" sz="1200">
                <a:latin typeface="Comic Sans MS" panose="030F0902030302020204" pitchFamily="66" charset="0"/>
              </a:rPr>
              <a:t> </a:t>
            </a:r>
            <a:r>
              <a:rPr lang="en-GB" altLang="en-US" sz="1400">
                <a:latin typeface="Comic Sans MS" panose="030F0902030302020204" pitchFamily="66" charset="0"/>
              </a:rPr>
              <a:t>Manual blood pressure, </a:t>
            </a:r>
          </a:p>
          <a:p>
            <a:pPr eaLnBrk="1" hangingPunct="1">
              <a:spcBef>
                <a:spcPct val="50000"/>
              </a:spcBef>
              <a:buClr>
                <a:srgbClr val="0070C0"/>
              </a:buClr>
              <a:buSzPct val="150000"/>
              <a:buFont typeface="Wingdings" pitchFamily="2" charset="2"/>
              <a:buChar char="ü"/>
            </a:pPr>
            <a:r>
              <a:rPr lang="en-GB" altLang="en-US" sz="1400">
                <a:latin typeface="Comic Sans MS" panose="030F0902030302020204" pitchFamily="66" charset="0"/>
              </a:rPr>
              <a:t> Pulse rate, </a:t>
            </a:r>
          </a:p>
          <a:p>
            <a:pPr eaLnBrk="1" hangingPunct="1">
              <a:spcBef>
                <a:spcPct val="50000"/>
              </a:spcBef>
              <a:buClr>
                <a:srgbClr val="0070C0"/>
              </a:buClr>
              <a:buSzPct val="150000"/>
              <a:buFont typeface="Wingdings" pitchFamily="2" charset="2"/>
              <a:buChar char="ü"/>
            </a:pPr>
            <a:r>
              <a:rPr lang="en-GB" altLang="en-US" sz="1400">
                <a:latin typeface="Comic Sans MS" panose="030F0902030302020204" pitchFamily="66" charset="0"/>
              </a:rPr>
              <a:t> Pain levels,</a:t>
            </a:r>
          </a:p>
          <a:p>
            <a:pPr eaLnBrk="1" hangingPunct="1">
              <a:spcBef>
                <a:spcPct val="50000"/>
              </a:spcBef>
              <a:buClr>
                <a:srgbClr val="0070C0"/>
              </a:buClr>
              <a:buSzPct val="150000"/>
              <a:buFont typeface="Wingdings" pitchFamily="2" charset="2"/>
              <a:buChar char="ü"/>
            </a:pPr>
            <a:r>
              <a:rPr lang="en-GB" altLang="en-US" sz="1400">
                <a:latin typeface="Comic Sans MS" panose="030F0902030302020204" pitchFamily="66" charset="0"/>
              </a:rPr>
              <a:t>Temperature, </a:t>
            </a:r>
          </a:p>
          <a:p>
            <a:pPr eaLnBrk="1" hangingPunct="1">
              <a:spcBef>
                <a:spcPct val="50000"/>
              </a:spcBef>
              <a:buClr>
                <a:srgbClr val="0070C0"/>
              </a:buClr>
              <a:buSzPct val="150000"/>
              <a:buFont typeface="Wingdings" pitchFamily="2" charset="2"/>
              <a:buChar char="ü"/>
            </a:pPr>
            <a:r>
              <a:rPr lang="en-GB" altLang="en-US" sz="1400">
                <a:latin typeface="Comic Sans MS" panose="030F0902030302020204" pitchFamily="66" charset="0"/>
              </a:rPr>
              <a:t>Oxygen saturation levels,</a:t>
            </a:r>
          </a:p>
          <a:p>
            <a:pPr eaLnBrk="1" hangingPunct="1">
              <a:spcBef>
                <a:spcPct val="50000"/>
              </a:spcBef>
              <a:buClr>
                <a:srgbClr val="0070C0"/>
              </a:buClr>
              <a:buSzPct val="150000"/>
              <a:buFont typeface="Wingdings" pitchFamily="2" charset="2"/>
              <a:buChar char="ü"/>
            </a:pPr>
            <a:r>
              <a:rPr lang="en-GB" altLang="en-US" sz="1400">
                <a:latin typeface="Comic Sans MS" panose="030F0902030302020204" pitchFamily="66" charset="0"/>
              </a:rPr>
              <a:t> Pressure areas</a:t>
            </a:r>
          </a:p>
          <a:p>
            <a:pPr eaLnBrk="1" hangingPunct="1">
              <a:spcBef>
                <a:spcPct val="50000"/>
              </a:spcBef>
              <a:buClr>
                <a:srgbClr val="0070C0"/>
              </a:buClr>
              <a:buSzPct val="150000"/>
              <a:buFont typeface="Wingdings" pitchFamily="2" charset="2"/>
              <a:buChar char="ü"/>
            </a:pPr>
            <a:r>
              <a:rPr lang="en-GB" altLang="en-US" sz="1400">
                <a:latin typeface="Comic Sans MS" panose="030F0902030302020204" pitchFamily="66" charset="0"/>
              </a:rPr>
              <a:t> Strike through on dressings,</a:t>
            </a:r>
          </a:p>
          <a:p>
            <a:pPr eaLnBrk="1" hangingPunct="1">
              <a:spcBef>
                <a:spcPct val="50000"/>
              </a:spcBef>
              <a:buClr>
                <a:srgbClr val="0070C0"/>
              </a:buClr>
              <a:buSzPct val="150000"/>
              <a:buFont typeface="Wingdings" pitchFamily="2" charset="2"/>
              <a:buChar char="ü"/>
            </a:pPr>
            <a:r>
              <a:rPr lang="en-GB" altLang="en-US" sz="1400">
                <a:latin typeface="Comic Sans MS" panose="030F0902030302020204" pitchFamily="66" charset="0"/>
              </a:rPr>
              <a:t> Stool movements,</a:t>
            </a:r>
          </a:p>
          <a:p>
            <a:pPr eaLnBrk="1" hangingPunct="1">
              <a:spcBef>
                <a:spcPct val="50000"/>
              </a:spcBef>
              <a:buClr>
                <a:srgbClr val="0070C0"/>
              </a:buClr>
              <a:buSzPct val="150000"/>
              <a:buFont typeface="Wingdings" pitchFamily="2" charset="2"/>
              <a:buChar char="ü"/>
            </a:pPr>
            <a:r>
              <a:rPr lang="en-GB" altLang="en-US" sz="1400">
                <a:latin typeface="Comic Sans MS" panose="030F0902030302020204" pitchFamily="66" charset="0"/>
              </a:rPr>
              <a:t>Alcohol withdrawal levels,</a:t>
            </a:r>
          </a:p>
          <a:p>
            <a:pPr eaLnBrk="1" hangingPunct="1">
              <a:spcBef>
                <a:spcPct val="50000"/>
              </a:spcBef>
              <a:buClr>
                <a:srgbClr val="0070C0"/>
              </a:buClr>
              <a:buSzPct val="150000"/>
              <a:buFont typeface="Wingdings" pitchFamily="2" charset="2"/>
              <a:buChar char="ü"/>
            </a:pPr>
            <a:r>
              <a:rPr lang="en-GB" altLang="en-US" sz="1400">
                <a:latin typeface="Comic Sans MS" panose="030F0902030302020204" pitchFamily="66" charset="0"/>
              </a:rPr>
              <a:t>Venflon sites using cannulae patways,</a:t>
            </a:r>
          </a:p>
          <a:p>
            <a:pPr eaLnBrk="1" hangingPunct="1">
              <a:spcBef>
                <a:spcPct val="50000"/>
              </a:spcBef>
              <a:buClr>
                <a:srgbClr val="0070C0"/>
              </a:buClr>
              <a:buSzPct val="150000"/>
              <a:buFont typeface="Wingdings" pitchFamily="2" charset="2"/>
              <a:buChar char="ü"/>
            </a:pPr>
            <a:r>
              <a:rPr lang="en-GB" altLang="en-US" sz="1400">
                <a:latin typeface="Comic Sans MS" panose="030F0902030302020204" pitchFamily="66" charset="0"/>
              </a:rPr>
              <a:t>Respiration rate –incl. any odd/abnormal sounds/patterns </a:t>
            </a:r>
          </a:p>
          <a:p>
            <a:pPr eaLnBrk="1" hangingPunct="1">
              <a:spcBef>
                <a:spcPct val="50000"/>
              </a:spcBef>
              <a:buClr>
                <a:srgbClr val="0070C0"/>
              </a:buClr>
              <a:buSzPct val="150000"/>
              <a:buFont typeface="Wingdings" pitchFamily="2" charset="2"/>
              <a:buChar char="ü"/>
            </a:pPr>
            <a:r>
              <a:rPr lang="en-GB" altLang="en-US" sz="1400">
                <a:latin typeface="Comic Sans MS" panose="030F0902030302020204" pitchFamily="66" charset="0"/>
              </a:rPr>
              <a:t> Neurological observations using GCS and AVPU,</a:t>
            </a:r>
          </a:p>
          <a:p>
            <a:pPr eaLnBrk="1" hangingPunct="1">
              <a:spcBef>
                <a:spcPct val="50000"/>
              </a:spcBef>
              <a:buClr>
                <a:srgbClr val="0070C0"/>
              </a:buClr>
              <a:buSzPct val="150000"/>
              <a:buFont typeface="Wingdings" pitchFamily="2" charset="2"/>
              <a:buChar char="ü"/>
            </a:pPr>
            <a:r>
              <a:rPr lang="en-GB" altLang="en-US" sz="1400">
                <a:latin typeface="Comic Sans MS" panose="030F0902030302020204" pitchFamily="66" charset="0"/>
              </a:rPr>
              <a:t> Fluid balance; incl. Drains, catheters, stomas, orally…</a:t>
            </a:r>
          </a:p>
        </p:txBody>
      </p:sp>
      <p:sp>
        <p:nvSpPr>
          <p:cNvPr id="23558" name="Text Box 2">
            <a:extLst>
              <a:ext uri="{FF2B5EF4-FFF2-40B4-BE49-F238E27FC236}">
                <a16:creationId xmlns:a16="http://schemas.microsoft.com/office/drawing/2014/main" id="{A78241D4-7D8A-3547-9568-5A26753EADC5}"/>
              </a:ext>
            </a:extLst>
          </p:cNvPr>
          <p:cNvSpPr txBox="1">
            <a:spLocks noChangeArrowheads="1"/>
          </p:cNvSpPr>
          <p:nvPr/>
        </p:nvSpPr>
        <p:spPr bwMode="auto">
          <a:xfrm>
            <a:off x="4000500" y="4208463"/>
            <a:ext cx="28844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endParaRPr lang="en-GB" altLang="en-US" sz="1600" i="1">
              <a:latin typeface="Comic Sans MS" panose="030F0902030302020204" pitchFamily="66" charset="0"/>
            </a:endParaRPr>
          </a:p>
          <a:p>
            <a:pPr algn="ctr" eaLnBrk="1" hangingPunct="1">
              <a:spcBef>
                <a:spcPct val="50000"/>
              </a:spcBef>
              <a:buFontTx/>
              <a:buNone/>
            </a:pPr>
            <a:endParaRPr lang="en-GB" altLang="en-US" sz="800" i="1">
              <a:latin typeface="Comic Sans MS" panose="030F0902030302020204" pitchFamily="66" charset="0"/>
            </a:endParaRPr>
          </a:p>
        </p:txBody>
      </p:sp>
      <p:sp>
        <p:nvSpPr>
          <p:cNvPr id="23559" name="AutoShape 14" descr="data:image/jpeg;base64,/9j/4AAQSkZJRgABAQAAAQABAAD/2wCEAAkGBggGBQkIBwgKCQkKDRYODQwMDRoTFBAWHxwhLB8cHh4jJyYqIyUvLikeNDssLzMyODg4ISo9QTw2QTI3ODUBCQoKDgwOFg4PGiwkHxwsLDYpKSksKSkpKSwpNTYsKSwpLCwpLCkpLCwpKTYsKSwsKSkpKSw2KTUsKSkpLCkpKf/AABEIAEAAQAMBIgACEQEDEQH/xAAbAAADAAMBAQAAAAAAAAAAAAAEBQYAAwcCAf/EAEEQAAEDAQQFAxIFBQEAAAAAAAECAwQFAAYREhMhMUFRB0JhFBYiMjU3UlRVgYKDo6Sys9HSF3GhscEkM1Nj8RX/xAAXAQEBAQEAAAAAAAAAAAAAAAABAgAD/8QAGBEBAQEBAQAAAAAAAAAAAAAAAAERAjH/2gAMAwEAAhEDEQA/AOp0ug0+VTm3Xo+ZascTnUN54GxXW1S/FfaL+tkqr0uUpyl0uNCTKkS0OOdm9owlIKtfaqx6dmGI42XXorl4HY50cV+nxEJxddiSmi4fOUkgfkPzIFjRsVfW1S/FfaK+tvvW1S/FfaL+toG79drUCc4wKm5UUgaRCZpB0iexOGYDFJwUnXrG3Eb7X9GrsastL0eZqQ1gHo7mAW3jsx4g7lDEG21pdfOtql+K+0X9bZ1tUvxX2i/rZnbLJLOtql+K+0X9bT1/6XFpNyKhLgtlmQ2EBLgWokZnEg7TwJtaWleVDvdVP1XzUWzD49Ih1igR25rIXkKihYJSts5jrSoawfytATZdVZEukypbAS0vI488UoWBjqzDHfqIKR2QOGo4kdLofcdn0viNgbyXPp15dG9IaQiawDoJQTipHQfCTxSfNgddiwWagKelTkl16MFJJAjMZhrzHIkY9KUoBPAkjcbParFcizEyorpQplOZLjWt5gbyU89s7x/0aXHWruwZsuawrqumtE9SNgBCEHUFN4bUK8M6xrBwIIMBd6TUbxXwTOjukTc2nel4lKI7f7FGGoJO3b0iHN2i795UVXCNKCGZwRnypVih5PhtneniNox17iXloCp01AbE2AToM2nHU5xU0dzrRGPnGxQx6QaC7l4//RwhzS2maEZ0qR/bkI8NH6Yp3Y7wQTcq+etP7SvKh3uqn6r5qLVVpXlQ73VT9V81FlR3Q+47PpfEbH2Aofcdn0viNj7Zi2s0ZFVZQpK9DKZxLL+XNlx2pI5yDvTv6CARHR6BEYgSqVGhs0yXpEvvsAFTb2B1Hito7N2GwgHUeh2Aq9HaqrKMVqYkskqYkIAzNn+Qd6TqIsWJs1P0eAunRFpcUjSOuqeUhrENtFXNQNyf3JJ1Y4WX1al9S/1MYrbaSvSktdvGX/lR0bcydmBO4kWaMyXW5RhVBtLMxIKgE9o8kc9sndxTtTvxGBJVocvK33cr4qrKo8nIiewkFxKO1cSdjiOKT+h1dJX8qHe6qfqvmosoqUJykyG50BQZSyorQojsWFHaD/qVsI5pwI6Cb7Vdqs8lVSfbQWnEqbQ8yo9k0sOoxSf4O8EHfa5XXm6qaH3HZ9L4jY+0TTuUu60KCiO/VUhxsqCglh1Q7Y7CEkHzWJ/FW6Plb3Z77LKlbbLSX4q3R8re7PfZbPxVuj5W92e+y2ZRVKmR6rF0MlJ1ELQtByrbUNikncRx/i0+tcilSURaoQQ4crEtIyodO5KhzF9GxW7wR5/FW6Plb3Z77La5PKZcuZHWxJqSHmnBlWhcR0hQ4EZLFmizW+VMTHkRmFsPOdUqUjOhvMhvBJJKzzRaar8Jtvk9r86I3ooUnqZLAxPZhDo7MA7EnHBPQkHYRbcL0XIKg29eGZIhpOIiOsuqQRuCjo8ykjgpRHHG3i/XKBdusXKmwKdUQ7Id0eRvQOJxwcSTrKQBqBsSYnnnH//Z">
            <a:extLst>
              <a:ext uri="{FF2B5EF4-FFF2-40B4-BE49-F238E27FC236}">
                <a16:creationId xmlns:a16="http://schemas.microsoft.com/office/drawing/2014/main" id="{FE1FF147-A1FD-B24E-99A1-C5A6559FA59A}"/>
              </a:ext>
            </a:extLst>
          </p:cNvPr>
          <p:cNvSpPr>
            <a:spLocks noChangeAspect="1" noChangeArrowheads="1"/>
          </p:cNvSpPr>
          <p:nvPr/>
        </p:nvSpPr>
        <p:spPr bwMode="auto">
          <a:xfrm>
            <a:off x="168275" y="-168275"/>
            <a:ext cx="30480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23560" name="AutoShape 18" descr="data:image/jpeg;base64,/9j/4AAQSkZJRgABAQAAAQABAAD/2wCEAAkGBhQSERUUExQVFRMUGRoZFxcYFRwUFhwfHRcaFRwXGBgXHCYfGBokJRwYHy8gJCcpLC0sGh4yNTAqNSctLSkBCQoKDgwOGg8PGiwkHyAqLCwsLC4qKSwqLywtKiwtLCwsLCkpKSwpKSwsLCwsKSosLiksNSksLCwsLCksKSksKf/AABEIAIgAagMBIgACEQEDEQH/xAAbAAACAgMBAAAAAAAAAAAAAAAABQYHAQMEAv/EAD8QAAIBAgQCBwQHBwMFAAAAAAECAwARBBIhMQVBBhMiUWFxgQcyQpEUI1JygqGxQ2KSorLB0RWD8BYzc+Hx/8QAGQEAAwEBAQAAAAAAAAAAAAAAAAIDBAEF/8QAJREAAgIBBAEDBQAAAAAAAAAAAAECEQMSITFBEyIycQQUUWGR/9oADAMBAAIRAxEAPwC8aKKKACiii9ABWCa5MRxSNNzUW6X9N2jidcNG7yDIHdQpEWdgi3DEB5TcZU8QTYHXtMA6W9KZDKMJg9Z20Zha6aXyqSCA1iGZiCEUqbFmRTyR+yhHGaeZ3mOpYKpAPg0weQ+Za/lTfoV0WGGQu5DYiT3zmz5QTm6sMdW1JZn0LsSx0yhZRRdcCab5K5TiWK4VIExDGbCt7r9pittSVzEsGAuTExbMAxRhbJU+wGNSVBJG6ujaqykMpHgRoa5ePcJGIgkjNrsAVJGYBlIdCQdwGUH50lwXFhFOXnQYUSJ2oywZpHB7Uiql+wo06w2uCL2y0MZKiW0V5Rri4r1XDoUUUUAFFFFABS3jnEOqjJ5mmVQz2j47qorm9gNhuSTYKO8k2A8SKeCuW40VbId0g6TlATftG+UE723JPJRuT5W1IpP0ax8rqWdyyrKXRSAO06qxdrDVtbKDfKNOQrVwvCmV+vlsdRkHw6HQj91Tqvebud1Ax0eORpITuDcelkP5CNvJxWurkm+CvaJvw/pO6EXJqVcP6Vqw7VVxWVcjY2p5YoyGcEy2hxWMj3hSniZIl+kYfLJJkySRE5esUEsoVyDlYEta+hzEG2hEBGOf7RrZHxNxzqP2/wCxPGTX2fcdGIwoXZ4jlK3vZT2oyCbEjLYbbqw3BqUVUHRbi5h4hJbRZQ1x4kJL/U0x/wByraw84dQwrPOGkir7NtFFFIAUUVgGgDNVt7X3JiUDkyf1WB9CVPpU84hxJYlJO/dVUdKukMUrMrsGuCCi9piCLbLcjzNqtjhdtjxVnHw9wYoyNsi28LKNPMUv4xhmRhOm6Wz91hoCbcrEq3gVPwVycB4plORzZGJKsdrkkXuNCrHmCQHzC/aWpGf+f8Na1WSJZepGjB4xZVDL5Ecwd7Hx2PiCCNDWMfjREhc620A5sTso/PypTxHBCBs0UgRj+zJ1IveyCzZlv8LKQNbFNa4YuJLNMv0kusaq2kSAyZu4jMyoSNL35WsLkhJZXFU+TjnXyc+Mxst1lEriQuFIB+rANzlCnQgWOp1pvg+kLZTmQMB+0BEaX7mZuyD925/dNI8RMv0krGnYbtJ1p650AXxulybnUNYHQ10PHcgsSzAWBY5iPAX0UeAAHhWaOSUd7M+ufRIOCPmYzZgdTa3ecoJy7oLKiqrdqwzGxawt7ovic0du6qAW6nMpKsOamx/9jwN6mHRj2iPhyFmUuv24x2vxR8/wn0FNKalGuxk1pouqil3BOPQ4uPrIZFddjlOx7mG6nwNjTGoCinpD0liwcXWTHTZVGrsbE5VHfoSSSAACSQKg0/STimMXrIETC4c+67e8R3hmUlvwR2/eNeuE4QcV4pNNKM2Fwh6uNDqrHMbabEXXrD33hGy086acQt2RTwjqdDRVsrnH8Mllb6/FSS9+5HoHcj+UViDgMSj3c1uTar/AAF/KmFK8ZxqzZIl6x9jvlBG4FtWI57Ac2G1btEIF6UTrxmAWVbMNtiNxpbTTUW0IIIIpeODzKMqTkJ+MW9A1h5AgUdbjN8qeWVP7yf3rMPHCrBZ0yHvsQPPKSbgd6s1udcbi3vaOOjRjOFRwxO7EuxFtdFJOgJAN2tv2i21KBZF7lUeVrU26W4jsxLfRmuTe+mgv/MfnUfxUmclfgXWQ/ounM1lzUpUiU+aPXBkzSM7blb+WY6D5C/rTcxUv4W91JBBLEswB22AHoABXaslSEMNFWopXUHrKxhjYbmgCXeyjFGOeccmWEnz+sH6W+VW8DVM9A9Gdxs72H3UugPzzn5Vbkcug8qeUaSGapIhPsYA+hSH4jL2vPqo65ulsl5T5166ESfQ+JYvAtosjdZD3HQsAPNCAP/C/dWzpjh7SE+NU+n9w2Pkh3GMWY4mKmzEhVPcWPveOUXNvCvHBsCI4xpZmAJ5m24W/hz7yWJ1JrR0nQmFbfbt6lHQfmRTWNwQCNiAR5EXFalvP4Rbs9VpxWFWRSrDTe/MEbMp5MORFbqKpydI5h8EHLYeQkNHfIy6Ee6TbS2Ugq4HI5wLACuWfgckA7Kh0HNBr5styfUXHlTTGC2MiI3Ki/oZFH5Fqc1nWKMrT6J6UyANBG5uOy3epynyuNCfPWvYxEqe8BKveOy/+D8ql+P4PHNcstmPxjRvU/F6ikOL4DNFqh61O7Zh5i/8AST5VCWGUeNxHBo5sNjkk0VrN9luy356NXXI5XKl8skpCrce6CQC5HhelQw4nbJ1d5P4beJO4HmP1pq3A1geAZmd2kUZm3ADxnKPC9/mO6lhBvfoVR7JV7OQTeM7wtltvpc2+RDL+G/OrhSHQeVVV0Hg6virodpoRIPMEA/nnPrVs0ZXvX4CT6Ij086JNiVSfDnLi4NUINiwBzZQToGB7Sk6XuDozUgh6Srjo8kg6vFpcPGQVzZbXZFbUEfEh7S+Isxs4iox0q6AwY3t6xT6WlUXJt7uddM1rmxuGHIikjLS7OJ0VvxLBmSNk2Y+6e5gQyn5gfnXJwDF54wp0ZNLHcC5AH4bFD3ZfEXYcX4FxDCH6xBiI+Trdj6kDrAfvK/3jUVxXFQJRIgKPftqWW17e9qQTcABlsL2UizKL6/KvcW1rkltF6SjpTHYdlsxHu5k/XPr5gV4fr8Tpl6uI73vr53Clh+6Aq97EaGvkXW4+pdHrAv12JaUe4gsp8gQtvvEu3lk+0KdMbC5NgNzy051qwuFWNQq7b3O5PefH/A2sK8YvDCV4IT7k0qo/K6BXkZfDNkt60eyLbDhGMIcRiBmw2HzR8pZJBCjeKAgsy/vWAoxEs0DKuKhMIc5UkDiWEk7LnFsrHuYetTfqUP0hpBM0WFyIIcPmDsTFHKTaMhmAEiqqggAKTrfTSuBVsTNgJC0mHmhDgSHM6BiFyknXQlWF9QQ3LbJ553ZDyMi4HPmd9P78/wD7XFHh+ux+HjGuQFz6XI/NVHyrPCJCYFzm5UMrMeeRimb1y39TTX2awiXFS4g7McieQsf0EfrmrTOXp2KTew7fCdVxrAgbnDyg/KRqsSoK31vSEW2w2F182O3ycVOqwN3uQM0UUVwDRjMOHQgiqo4tCFlYHbuOv61a2PxyQxtJIwWNFLMx2AAuSaqyeGXGSmQBoUJ0S6o9jYjrpHV8jkEN1UaMyhhmI2q+LIoXY8JUR/G8EBOeI9XJe+lwpNrXOWxVraZl1OxuK5/9Wlh0njJH2xb+q2RvM9WfDnUmn6OSoCVLNYEkB+vNgzLfq2hjdtVb3GY6XCnYrhjFAuzKLW1zDL2hcFWNgVYag89dAQQLxlGT9LplE0+Dg/6lhtft/IfqWy/nW7CY1ZY+tWQrPFIGhhCZrspDK8shNhGykg2I3NsxFdEaRMbqIye9QhPzAv31vp3GUlTf8Gab7HWE4kkz9Zh8S2FxJVVkjORiQL5RJFJo+W5tIvI7kaDW3EI8J1rJN9Jx8wtmJDZdLBpSnZijS7NkGpJPMg0hxrRhfrcmXlnUMPRWGp8hSz/UGl+rwy5E2L2CKPIAWB/m7gDqIPAk+Sbgk9zzjDZVwkOrWs7HWwtds1u+9287fHpLOisi4dlANkQak9w1LHvvuaS8O4csK2GpPvMdCf8AA3sPEkknWtfEllkjdYgMmdInYntFnItDEv7R7WZgNlJ7za0qjG5DvZWyd+zSMzPisewI+lSkJf7CaD+yf7VTyl/BMCkMEUUY7CKFHjYbnxOpvzvTCvPM4UUUUART2jG+GiXdXxMCuORHWBgh8GZVB860dGSwjjKxdYDGj5jMo7TrmZgpFwZLliSdfSpDx7hK4mB4mJXMBZh7yspDI635qwB9KrzC8dkwDiHEJkYXy5Sq3vv1ZlKriIdSVXMJI8xUqQA1AE2EkksbfSIRAAJD1gmVylgyhwbaHKSb8qrPia5eMQIBkDYpcy75c0KTsAe4O7P5zN3094z7RVC2sSxuAJcsUdyXAuis0swysBkVTfLuL3rPR72e/So5ZccJA05uq36uUDMJGkfL/wBt3YL2B7iIi3JvQAt6dYeUYuMQFTeAZi3LLKwFr3t71R88OxLe/OF+6pJ+YVP1q0uD+zbB4VmaFGVnFmJdnJF7/Ea7Z+iUbbfpWmGSKVMpFpFRwdHowbtmkY82O/oNSPA3ofiJPYw6K+XQuTkhU81Fh2iOYXbvqR9PuGLhxFCps+ILXI3EaC7keJuqfirgwsCqoCgAAWAGwHcPD/NNLKltA65pe0jvFXxyRMwMRW1iYwcy+V2386cdEejkuMwiEECy/UBicgJctM3YN7PquY3cEEj4RWziM6xQTu3uhCPMn3QB31Yns54EcNw7DpILSZMzA8i7GQr6ZrVByb5E1N8jfgHBlwsCRLsoN+4kksxA+EXJsBoBpTKsWrNTFCiiigArRisIkilXVXU7qwDKfQgg1migDjwHR3DQNmhw8MTd8cSRn5qAaZUUUAFFFFAFb+1rg0xMGKiRpFhDpKqAswVypDhRuAVAPgb8qhGC6RI5CoJJHPwRxO7/AMIGnrpRRXbAmvRnoNLPIk+NTq4oiGiw18zFtxJORpcckGl7X2tVkiiiuAZooooA/9k=">
            <a:extLst>
              <a:ext uri="{FF2B5EF4-FFF2-40B4-BE49-F238E27FC236}">
                <a16:creationId xmlns:a16="http://schemas.microsoft.com/office/drawing/2014/main" id="{A7C5AC93-868B-AC42-BAF9-EC8178926EB8}"/>
              </a:ext>
            </a:extLst>
          </p:cNvPr>
          <p:cNvSpPr>
            <a:spLocks noChangeAspect="1" noChangeArrowheads="1"/>
          </p:cNvSpPr>
          <p:nvPr/>
        </p:nvSpPr>
        <p:spPr bwMode="auto">
          <a:xfrm>
            <a:off x="168275" y="-168275"/>
            <a:ext cx="30480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23561" name="AutoShape 28" descr="data:image/jpeg;base64,/9j/4AAQSkZJRgABAQAAAQABAAD/2wCEAAkGBhQSERQUEhQUFBIWFRoYGBcYGBkbGhgcGBUYFRgZGBcYHCcfGhwjHRgZIC8sIyc1LC8sHB4yNTA2NSYrLCkBCQoKDgwOFw8PGikcHhwpLCkpKSksKSwpKSwsKSkpKSkpKSkpKSkpNCwpLCksKSkpKSwpKSksLCkpLCkpKSwpLP/AABEIAH8AiAMBIgACEQEDEQH/xAAbAAABBQEBAAAAAAAAAAAAAAAAAgMEBQYBB//EAEAQAAIBAgQEAwQHBgQHAQAAAAECEQADBBIhMQVBUWETInEGMoGRI0JScqGx8BQzYoKSwXOz0dJDU2OissLxB//EABkBAQADAQEAAAAAAAAAAAAAAAABAgMEBf/EACARAQEAAgICAwEBAAAAAAAAAAABAhEDITFBEiJRYSP/2gAMAwEAAhEDEQA/APcaKK4TQdoqPjMclpC9xgiDdmMCqQf/AKBgpjxo7lHj5xUXKTymS3w0dFMYXGpdUNbZXU7MpBHzFPE1KHaKRbvBhKkEdRS6AooooCiiigKKKKAooooCiiigKS50pVIvLII6iPnpUUeJe0HtBcxd0uzHJPkSfKo5GNs0c96q6AI/XSli3PMfOK8jK3K9vVxkkmk/gXtBdwlzPaOh95D7r+oGx6Ea/lXqHAvbbD4qFB8O6f8AhvoSeYU7N+favH3SDBrmQwT0Bj1G0fGK14ubLG/FlycWOXb2kDwMQI0tXzr/AA3N5/nE/EVcivPr1zE27GS7nICKc5m6AyAHNmEXUIIPvZh3FaXhvtVbdFLzbJG7Rknn5wSo9GivTeeva4a4DNdNBW8J4z47XIWFXIQeZDrm1HKrOsz7HrBujotn/LNaagKKKKAooooCiiigKQzjr3pRNUmKHjrmJ+hDKVE6PFwS7dV00Gx1PMVFuh59huB+JdvWQAUki2+nMlrbKTyPON1B60x7P+xl3ENmuRbsSQSRLPEg5AeU8zoehre2sMAHtkZXbzho1YrClpO7KQD6EcjpJw2KB8rQrjl17r2/LnXLePHbsxzumZxnsZblLdpWtgfXLZwQImQQQpM8vlT3BvZvDhvEE3bqMR5mzZGDEDyLCg6dPSrji165AW0jG4x8pkBJGpDmZiJ2HSqG1eW4wIfw75J8l36M5vrLavIPLr9VxvyrXjxx3vTHmts1K1ANUvDuEI1pWANtzPnQwT5j73JviDSrfFbltgl5WzcgQFudyBPh3Y09wg/w9X+A3QbKgbrIKkEEeY7qdR8a6pZXFqxBPj4Uysm19q3AAP8AHYbyx3QjXpVxgPasE5binMNygaRz81ph4ifI+tPfr9daiX8Ap3Rbi6Qp0Kf4TjVfukx0jnW4rY5/o9izo/8Ah2P8qa04NYu1wPKx/ZbhziJS4St0ACABcHvKNgGBXvUuz7S3LRyX0M7DNCMfQz4b/Ag9qq1aqioWC4vbu6I3m5odGH8p1juNKmBqDtFFFAUUUUFbiWNxvCHuj94exGiDuw36D1FSrlkFSsaEQR2iKi4O8oUsT7zsfXzEAAbnan/2xdNYn7QK/mKwyu6sQ2EFxQLgMqdCDBBGgZSNQf8AWkW+EJJLlrh2GeNBvpAGvffvTgulWAbVTseh+yfXlUmqpikvWPDtkjNnDqhaSTlLLMSea8huarPaXgJNkXQA10KPGBI86ganaCy/iNPsxoeKAhMygFgyGNphgN+W9V13Ftebw3AtAQWQmWaDpqNMmnKZ2052ls7JPl0yVnH3LY8JxnSJ8C9LLHI221IG8MpI7Vw4wC5KllH1VcnMn8Nu+upXtr3Gla7F8LS4CGAgmSCFInmwBHlbqVIrOcR9mLqSbYF5PsHR/hmMOOxM9DWsylTeOxLwvHyCFchz0lQ5jmI8lz4EN1U1NXjGclbKNcZfenyZZ5MGGYHtFZfB4zJ5TbVwPes30IZf6hmXsdV6Va2PCukeE5t3R7tm8x+Vm+NR6SfQVpMmFwi1TFBmFu9byNuskEHqUYRB9NamMWjKYuofqXBm+TRPzBqhx+IuhSl1WzjVM2VXDDUZW0t3emhBE6g1b8Px6XkDKQTAzLzUncEHbWYnfkamaql3ijXeDWngW2ay31bdzzoY+w0yp+4084rq4/E4X94pa2OZl0jtdUZk/nU+oqwe2GEMAQdwdR1rti/ct+6c6fZY6j7rn8mn1FRcVpyT2ewXtNaeJPhk7ZiMpn7Lg5T86tc1Z27w3DXjAmxdbcCFzdZQjJc76Gov7DisN+7OdByQSPjZYyP5GHpVWjXUVWcE4v46mYDqYZROnqGAK+h1ooEcLf3gRBVmAPLL4jRHTofQVIuhhM5WXmDAI7dD8arcQ2RmbQi25zLp7tyH1J5HvsQDsDTti8wE2yXt9DJZZ1jeYgzz9Kxs7WPC/by5fMAeWVj38uWfURtVNx32mZLdu3ZBbFXRCiNVM5WaNpnYH1Ogq6t3ydVtoTz8yiPWQCPiJqNewKWn/aGC5tnMbBiJKncaxPUegqs/ofxGf9nUPHikIpjbOSASO0yamYrBLcADDbYjQqeqnlUS6pvXBlYhLZMsseZtVygkbLrJHPTkakHAA7tc/rb+xq0skENsLeTkLq9iFf4g+U/P4U2MZyZLin7ub/wmp54bbO6z6lj+BNVr4NDeueRRlCAZRlI0ZtCsEb1H1aY5ZXo3fxFi4Mtwoez6EemYAiqwezli6Tku5k5qGRo7SZI+OvetLw66SWRzmy5YJ3IIMSNpBB156U7i8NZgm6qQObACPif9avMeuqi5+rGex2GS2FQ2y1uNSzk7RlXM8gnUwGgfLWm4Rh1uSqXALiN5FclcysfKbVxQGQ+UgjWYJgVqMStoKzJbuZVUnOpKiIJ0zEZvlFZNuDFlIUrfdlW49tQAygjMAq+4wGefLB12nWrSWK5ZTJbLxK7aYLeUzyzQrH7rD6O58CD2qzw2LV/dMxuNQy+qnUfqJrL4PjdxAbbRetjRrV6ZHaWGdT2aR061Ps2rN8jwHNu7ys3SQe/hXVMgdYJHUCtJkwvH+LjFuMjyAYUmCAQYUttz2qyscOZVGS4w0GjedTp0YyPgayuIxN22Ql5TMECYBYEH3WHkuR6g9q1nCeJJcRcrSwUZlOjKY+sp1FMrtOEsLtNcBGZFM7lT/ZhP4mipYNFVXZ/FWGzteUEksVYCdQp8h01Ea6jadiJpeHsqkDMFQybbgpCz5jbMeUjcjlv2Jn8LnwkJ3IzH1fzH8/wpVzDwSVRDOpnSTvOx171halDuccW2POc0mAVVoJ6Zm8gP81N52ukM4yoDKpvJHNjzjkBp1nlJxOJdRLC2oOmrEz6ALJPbnVLaVpzpFsMYVQoAfzAMzICQqiQojWSPMdKaXx1PK0sK6DKjLlAhQVmB0kOJA2604MTeH/Kb4Ov92pq0LrKGAtsDOzMDvHNa4FvHe2i9y8/ktQ0+iQMbc5pb/rP+yoZt3M7v9GMwXQ5jBURvA30qRawNxgCbqgH7C/8As5P5VFxWCbOQtxyVCkhmIBksN0jLt0PpQnx30dwt97QdnVWZtSVbQQIAhoMDffmab4XjvEcm6Fa4qjLlIZV5HVSwVy089QNOddTh7XE0cMpMFLyK8EHYlcu3KZ5a1I4M2RVRoAVY2jVTBj5flW2MY569EcYUsnhvc8NXBzPAMRELJ0Wdde1R+HYZAEdWyuQwACSGGeJyhZAMBoB51dMZB2n+3L51XcStypIHmTzAdvrr6EVbyoY4ng7d1suJtgEaLeQkFZ6ndQe8r13qg4p7JXbclR49vfQAOI2lNmPdde1ai5czIre9oQZ5yJ10G43jSpnDP3YB+qSuvRSQJ7xFCMFgvaC4qlGi/Z2Nu7qR2DNqD2cHblVhYtWbzD9nuG1dGotXCQR18Nx5gPulh1FaXivs9ZvmXWH5XF0f58x2aR2rIcU9lr1qfL49veVXzCNibY1nunyFEtZwK9e8yXwwZSIJA1Bn6y6N6wDtIoqP7G4kvh5Ll4cgEmTAjSdzHfWigm4NPEsqplSIVspiCnlMRykfKlJw8ifpbpHQsPwMTTePu+CTcAlD7w6HQBvjseQ8pOkmptm6GAKmQf18xXPlNVZBxOBUQoBLucpYkkhfr6mY8sjTrSL+HIcvGiKCo5aAhFA+8Sf6elWRQTPOCPnH+g+VdNNhvDWciKv2VA+Qj9etJxeKCKTudgBux5Adz+tqMRiwumpY7KNSfhyHc6U1YwpLZ7kFuQGyA9Op6n5QKgO4O1kRVO4Gp5TuY7TNV9u7nuXWnTOEH8gg/wDczfKk8T4xB8K0Ge6feyKW8MHmTsG6A+p0rnDuGXAmU/Rj72d/9q/jrVpjavjZO03hY1unln/EIob8RSMbgTJZZIO4G89R19PjvU/D4cIoVdANv11504a1smtVle7tQ2sSy7HMBoe09RuvoadHEJIzRp/8IqyvYNW1O/JhoR6GoLcIYz5kHfJr8pyk/CO1cd4OTG/55dNPnj7iDgcSotspMhWgacwYC7nUjYADnV5grBVADvqT6kkn84pGH4aqkNqzDYtrHZRsvwAqUK7Md6+zN2iiirBtLQBMACTJjmep60U5RQIe3IiqK7hXs3D4VxVRiMqXBKTHuAjVT030MRpFaCkPbBEEAjoRNRZvyKSzxRmkXGCRu1tSyaf9UyF+IHrVmLihfe8se9m/HNTOMcWW8Q6JlytHKDKn4ajTqOlV+JxuEYK5KwJIIQgljsQcoIO/TlVLxp2m2Loj6C3mB3Y+VT3zGS/wBpq+jSfHLZOQthsp7OVBf8QKsMCGyLn96Oe8TpJGhMRPepEVaYyG1JatW1yixOYMJyqQpBaTnEZdBz321q6UaV2K7VkCiiigK5FdooCiiigKKKKAooooP//Z">
            <a:extLst>
              <a:ext uri="{FF2B5EF4-FFF2-40B4-BE49-F238E27FC236}">
                <a16:creationId xmlns:a16="http://schemas.microsoft.com/office/drawing/2014/main" id="{3FBDCFAB-9044-724A-8D53-F0887BE480C1}"/>
              </a:ext>
            </a:extLst>
          </p:cNvPr>
          <p:cNvSpPr>
            <a:spLocks noChangeAspect="1" noChangeArrowheads="1"/>
          </p:cNvSpPr>
          <p:nvPr/>
        </p:nvSpPr>
        <p:spPr bwMode="auto">
          <a:xfrm>
            <a:off x="168275" y="-168275"/>
            <a:ext cx="30480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23562" name="AutoShape 30" descr="data:image/jpeg;base64,/9j/4AAQSkZJRgABAQAAAQABAAD/2wCEAAkGBhQSERQUEhQUFBIWFRoYGBcYGBkbGhgcGBUYFRgZGBcYHCcfGhwjHRgZIC8sIyc1LC8sHB4yNTA2NSYrLCkBCQoKDgwOFw8PGikcHhwpLCkpKSksKSwpKSwsKSkpKSkpKSkpKSkpNCwpLCksKSkpKSwpKSksLCkpLCkpKSwpLP/AABEIAH8AiAMBIgACEQEDEQH/xAAbAAABBQEBAAAAAAAAAAAAAAAAAgMEBQYBB//EAEAQAAIBAgQEAwQHBgQHAQAAAAECEQADBBIhMQVBUWETInEGMoGRI0JScqGx8BQzYoKSwXOz0dJDU2OissLxB//EABkBAQADAQEAAAAAAAAAAAAAAAABAgMEBf/EACARAQEAAgICAwEBAAAAAAAAAAABAhEDITFBEiJRYSP/2gAMAwEAAhEDEQA/APcaKK4TQdoqPjMclpC9xgiDdmMCqQf/AKBgpjxo7lHj5xUXKTymS3w0dFMYXGpdUNbZXU7MpBHzFPE1KHaKRbvBhKkEdRS6AooooCiiigKKKKAooooCiiigKS50pVIvLII6iPnpUUeJe0HtBcxd0uzHJPkSfKo5GNs0c96q6AI/XSli3PMfOK8jK3K9vVxkkmk/gXtBdwlzPaOh95D7r+oGx6Ea/lXqHAvbbD4qFB8O6f8AhvoSeYU7N+favH3SDBrmQwT0Bj1G0fGK14ubLG/FlycWOXb2kDwMQI0tXzr/AA3N5/nE/EVcivPr1zE27GS7nICKc5m6AyAHNmEXUIIPvZh3FaXhvtVbdFLzbJG7Rknn5wSo9GivTeeva4a4DNdNBW8J4z47XIWFXIQeZDrm1HKrOsz7HrBujotn/LNaagKKKKAooooCiiigKQzjr3pRNUmKHjrmJ+hDKVE6PFwS7dV00Gx1PMVFuh59huB+JdvWQAUki2+nMlrbKTyPON1B60x7P+xl3ENmuRbsSQSRLPEg5AeU8zoehre2sMAHtkZXbzho1YrClpO7KQD6EcjpJw2KB8rQrjl17r2/LnXLePHbsxzumZxnsZblLdpWtgfXLZwQImQQQpM8vlT3BvZvDhvEE3bqMR5mzZGDEDyLCg6dPSrji165AW0jG4x8pkBJGpDmZiJ2HSqG1eW4wIfw75J8l36M5vrLavIPLr9VxvyrXjxx3vTHmts1K1ANUvDuEI1pWANtzPnQwT5j73JviDSrfFbltgl5WzcgQFudyBPh3Y09wg/w9X+A3QbKgbrIKkEEeY7qdR8a6pZXFqxBPj4Uysm19q3AAP8AHYbyx3QjXpVxgPasE5binMNygaRz81ph4ifI+tPfr9daiX8Ap3Rbi6Qp0Kf4TjVfukx0jnW4rY5/o9izo/8Ah2P8qa04NYu1wPKx/ZbhziJS4St0ACABcHvKNgGBXvUuz7S3LRyX0M7DNCMfQz4b/Ag9qq1aqioWC4vbu6I3m5odGH8p1juNKmBqDtFFFAUUUUFbiWNxvCHuj94exGiDuw36D1FSrlkFSsaEQR2iKi4O8oUsT7zsfXzEAAbnan/2xdNYn7QK/mKwyu6sQ2EFxQLgMqdCDBBGgZSNQf8AWkW+EJJLlrh2GeNBvpAGvffvTgulWAbVTseh+yfXlUmqpikvWPDtkjNnDqhaSTlLLMSea8huarPaXgJNkXQA10KPGBI86ganaCy/iNPsxoeKAhMygFgyGNphgN+W9V13Ftebw3AtAQWQmWaDpqNMmnKZ2052ls7JPl0yVnH3LY8JxnSJ8C9LLHI221IG8MpI7Vw4wC5KllH1VcnMn8Nu+upXtr3Gla7F8LS4CGAgmSCFInmwBHlbqVIrOcR9mLqSbYF5PsHR/hmMOOxM9DWsylTeOxLwvHyCFchz0lQ5jmI8lz4EN1U1NXjGclbKNcZfenyZZ5MGGYHtFZfB4zJ5TbVwPes30IZf6hmXsdV6Va2PCukeE5t3R7tm8x+Vm+NR6SfQVpMmFwi1TFBmFu9byNuskEHqUYRB9NamMWjKYuofqXBm+TRPzBqhx+IuhSl1WzjVM2VXDDUZW0t3emhBE6g1b8Px6XkDKQTAzLzUncEHbWYnfkamaql3ijXeDWngW2ay31bdzzoY+w0yp+4084rq4/E4X94pa2OZl0jtdUZk/nU+oqwe2GEMAQdwdR1rti/ct+6c6fZY6j7rn8mn1FRcVpyT2ewXtNaeJPhk7ZiMpn7Lg5T86tc1Z27w3DXjAmxdbcCFzdZQjJc76Gov7DisN+7OdByQSPjZYyP5GHpVWjXUVWcE4v46mYDqYZROnqGAK+h1ooEcLf3gRBVmAPLL4jRHTofQVIuhhM5WXmDAI7dD8arcQ2RmbQi25zLp7tyH1J5HvsQDsDTti8wE2yXt9DJZZ1jeYgzz9Kxs7WPC/by5fMAeWVj38uWfURtVNx32mZLdu3ZBbFXRCiNVM5WaNpnYH1Ogq6t3ydVtoTz8yiPWQCPiJqNewKWn/aGC5tnMbBiJKncaxPUegqs/ofxGf9nUPHikIpjbOSASO0yamYrBLcADDbYjQqeqnlUS6pvXBlYhLZMsseZtVygkbLrJHPTkakHAA7tc/rb+xq0skENsLeTkLq9iFf4g+U/P4U2MZyZLin7ub/wmp54bbO6z6lj+BNVr4NDeueRRlCAZRlI0ZtCsEb1H1aY5ZXo3fxFi4Mtwoez6EemYAiqwezli6Tku5k5qGRo7SZI+OvetLw66SWRzmy5YJ3IIMSNpBB156U7i8NZgm6qQObACPif9avMeuqi5+rGex2GS2FQ2y1uNSzk7RlXM8gnUwGgfLWm4Rh1uSqXALiN5FclcysfKbVxQGQ+UgjWYJgVqMStoKzJbuZVUnOpKiIJ0zEZvlFZNuDFlIUrfdlW49tQAygjMAq+4wGefLB12nWrSWK5ZTJbLxK7aYLeUzyzQrH7rD6O58CD2qzw2LV/dMxuNQy+qnUfqJrL4PjdxAbbRetjRrV6ZHaWGdT2aR061Ps2rN8jwHNu7ys3SQe/hXVMgdYJHUCtJkwvH+LjFuMjyAYUmCAQYUttz2qyscOZVGS4w0GjedTp0YyPgayuIxN22Ql5TMECYBYEH3WHkuR6g9q1nCeJJcRcrSwUZlOjKY+sp1FMrtOEsLtNcBGZFM7lT/ZhP4mipYNFVXZ/FWGzteUEksVYCdQp8h01Ea6jadiJpeHsqkDMFQybbgpCz5jbMeUjcjlv2Jn8LnwkJ3IzH1fzH8/wpVzDwSVRDOpnSTvOx171halDuccW2POc0mAVVoJ6Zm8gP81N52ukM4yoDKpvJHNjzjkBp1nlJxOJdRLC2oOmrEz6ALJPbnVLaVpzpFsMYVQoAfzAMzICQqiQojWSPMdKaXx1PK0sK6DKjLlAhQVmB0kOJA2604MTeH/Kb4Ov92pq0LrKGAtsDOzMDvHNa4FvHe2i9y8/ktQ0+iQMbc5pb/rP+yoZt3M7v9GMwXQ5jBURvA30qRawNxgCbqgH7C/8As5P5VFxWCbOQtxyVCkhmIBksN0jLt0PpQnx30dwt97QdnVWZtSVbQQIAhoMDffmab4XjvEcm6Fa4qjLlIZV5HVSwVy089QNOddTh7XE0cMpMFLyK8EHYlcu3KZ5a1I4M2RVRoAVY2jVTBj5flW2MY569EcYUsnhvc8NXBzPAMRELJ0Wdde1R+HYZAEdWyuQwACSGGeJyhZAMBoB51dMZB2n+3L51XcStypIHmTzAdvrr6EVbyoY4ng7d1suJtgEaLeQkFZ6ndQe8r13qg4p7JXbclR49vfQAOI2lNmPdde1ai5czIre9oQZ5yJ10G43jSpnDP3YB+qSuvRSQJ7xFCMFgvaC4qlGi/Z2Nu7qR2DNqD2cHblVhYtWbzD9nuG1dGotXCQR18Nx5gPulh1FaXivs9ZvmXWH5XF0f58x2aR2rIcU9lr1qfL49veVXzCNibY1nunyFEtZwK9e8yXwwZSIJA1Bn6y6N6wDtIoqP7G4kvh5Ll4cgEmTAjSdzHfWigm4NPEsqplSIVspiCnlMRykfKlJw8ifpbpHQsPwMTTePu+CTcAlD7w6HQBvjseQ8pOkmptm6GAKmQf18xXPlNVZBxOBUQoBLucpYkkhfr6mY8sjTrSL+HIcvGiKCo5aAhFA+8Sf6elWRQTPOCPnH+g+VdNNhvDWciKv2VA+Qj9etJxeKCKTudgBux5Adz+tqMRiwumpY7KNSfhyHc6U1YwpLZ7kFuQGyA9Op6n5QKgO4O1kRVO4Gp5TuY7TNV9u7nuXWnTOEH8gg/wDczfKk8T4xB8K0Ge6feyKW8MHmTsG6A+p0rnDuGXAmU/Rj72d/9q/jrVpjavjZO03hY1unln/EIob8RSMbgTJZZIO4G89R19PjvU/D4cIoVdANv11504a1smtVle7tQ2sSy7HMBoe09RuvoadHEJIzRp/8IqyvYNW1O/JhoR6GoLcIYz5kHfJr8pyk/CO1cd4OTG/55dNPnj7iDgcSotspMhWgacwYC7nUjYADnV5grBVADvqT6kkn84pGH4aqkNqzDYtrHZRsvwAqUK7Md6+zN2iiirBtLQBMACTJjmep60U5RQIe3IiqK7hXs3D4VxVRiMqXBKTHuAjVT030MRpFaCkPbBEEAjoRNRZvyKSzxRmkXGCRu1tSyaf9UyF+IHrVmLihfe8se9m/HNTOMcWW8Q6JlytHKDKn4ajTqOlV+JxuEYK5KwJIIQgljsQcoIO/TlVLxp2m2Loj6C3mB3Y+VT3zGS/wBpq+jSfHLZOQthsp7OVBf8QKsMCGyLn96Oe8TpJGhMRPepEVaYyG1JatW1yixOYMJyqQpBaTnEZdBz321q6UaV2K7VkCiiigK5FdooCiiigKKKKAooooP//Z">
            <a:extLst>
              <a:ext uri="{FF2B5EF4-FFF2-40B4-BE49-F238E27FC236}">
                <a16:creationId xmlns:a16="http://schemas.microsoft.com/office/drawing/2014/main" id="{265E4297-A71D-0547-86D2-B63647506B70}"/>
              </a:ext>
            </a:extLst>
          </p:cNvPr>
          <p:cNvSpPr>
            <a:spLocks noChangeAspect="1" noChangeArrowheads="1"/>
          </p:cNvSpPr>
          <p:nvPr/>
        </p:nvSpPr>
        <p:spPr bwMode="auto">
          <a:xfrm>
            <a:off x="168275" y="-168275"/>
            <a:ext cx="30480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23563" name="AutoShape 32" descr="data:image/jpeg;base64,/9j/4AAQSkZJRgABAQAAAQABAAD/2wCEAAkGBhQSERQUEhQUFBIWFRoYGBcYGBkbGhgcGBUYFRgZGBcYHCcfGhwjHRgZIC8sIyc1LC8sHB4yNTA2NSYrLCkBCQoKDgwOFw8PGikcHhwpLCkpKSksKSwpKSwsKSkpKSkpKSkpKSkpNCwpLCksKSkpKSwpKSksLCkpLCkpKSwpLP/AABEIAH8AiAMBIgACEQEDEQH/xAAbAAABBQEBAAAAAAAAAAAAAAAAAgMEBQYBB//EAEAQAAIBAgQEAwQHBgQHAQAAAAECEQADBBIhMQVBUWETInEGMoGRI0JScqGx8BQzYoKSwXOz0dJDU2OissLxB//EABkBAQADAQEAAAAAAAAAAAAAAAABAgMEBf/EACARAQEAAgICAwEBAAAAAAAAAAABAhEDITFBEiJRYSP/2gAMAwEAAhEDEQA/APcaKK4TQdoqPjMclpC9xgiDdmMCqQf/AKBgpjxo7lHj5xUXKTymS3w0dFMYXGpdUNbZXU7MpBHzFPE1KHaKRbvBhKkEdRS6AooooCiiigKKKKAooooCiiigKS50pVIvLII6iPnpUUeJe0HtBcxd0uzHJPkSfKo5GNs0c96q6AI/XSli3PMfOK8jK3K9vVxkkmk/gXtBdwlzPaOh95D7r+oGx6Ea/lXqHAvbbD4qFB8O6f8AhvoSeYU7N+favH3SDBrmQwT0Bj1G0fGK14ubLG/FlycWOXb2kDwMQI0tXzr/AA3N5/nE/EVcivPr1zE27GS7nICKc5m6AyAHNmEXUIIPvZh3FaXhvtVbdFLzbJG7Rknn5wSo9GivTeeva4a4DNdNBW8J4z47XIWFXIQeZDrm1HKrOsz7HrBujotn/LNaagKKKKAooooCiiigKQzjr3pRNUmKHjrmJ+hDKVE6PFwS7dV00Gx1PMVFuh59huB+JdvWQAUki2+nMlrbKTyPON1B60x7P+xl3ENmuRbsSQSRLPEg5AeU8zoehre2sMAHtkZXbzho1YrClpO7KQD6EcjpJw2KB8rQrjl17r2/LnXLePHbsxzumZxnsZblLdpWtgfXLZwQImQQQpM8vlT3BvZvDhvEE3bqMR5mzZGDEDyLCg6dPSrji165AW0jG4x8pkBJGpDmZiJ2HSqG1eW4wIfw75J8l36M5vrLavIPLr9VxvyrXjxx3vTHmts1K1ANUvDuEI1pWANtzPnQwT5j73JviDSrfFbltgl5WzcgQFudyBPh3Y09wg/w9X+A3QbKgbrIKkEEeY7qdR8a6pZXFqxBPj4Uysm19q3AAP8AHYbyx3QjXpVxgPasE5binMNygaRz81ph4ifI+tPfr9daiX8Ap3Rbi6Qp0Kf4TjVfukx0jnW4rY5/o9izo/8Ah2P8qa04NYu1wPKx/ZbhziJS4St0ACABcHvKNgGBXvUuz7S3LRyX0M7DNCMfQz4b/Ag9qq1aqioWC4vbu6I3m5odGH8p1juNKmBqDtFFFAUUUUFbiWNxvCHuj94exGiDuw36D1FSrlkFSsaEQR2iKi4O8oUsT7zsfXzEAAbnan/2xdNYn7QK/mKwyu6sQ2EFxQLgMqdCDBBGgZSNQf8AWkW+EJJLlrh2GeNBvpAGvffvTgulWAbVTseh+yfXlUmqpikvWPDtkjNnDqhaSTlLLMSea8huarPaXgJNkXQA10KPGBI86ganaCy/iNPsxoeKAhMygFgyGNphgN+W9V13Ftebw3AtAQWQmWaDpqNMmnKZ2052ls7JPl0yVnH3LY8JxnSJ8C9LLHI221IG8MpI7Vw4wC5KllH1VcnMn8Nu+upXtr3Gla7F8LS4CGAgmSCFInmwBHlbqVIrOcR9mLqSbYF5PsHR/hmMOOxM9DWsylTeOxLwvHyCFchz0lQ5jmI8lz4EN1U1NXjGclbKNcZfenyZZ5MGGYHtFZfB4zJ5TbVwPes30IZf6hmXsdV6Va2PCukeE5t3R7tm8x+Vm+NR6SfQVpMmFwi1TFBmFu9byNuskEHqUYRB9NamMWjKYuofqXBm+TRPzBqhx+IuhSl1WzjVM2VXDDUZW0t3emhBE6g1b8Px6XkDKQTAzLzUncEHbWYnfkamaql3ijXeDWngW2ay31bdzzoY+w0yp+4084rq4/E4X94pa2OZl0jtdUZk/nU+oqwe2GEMAQdwdR1rti/ct+6c6fZY6j7rn8mn1FRcVpyT2ewXtNaeJPhk7ZiMpn7Lg5T86tc1Z27w3DXjAmxdbcCFzdZQjJc76Gov7DisN+7OdByQSPjZYyP5GHpVWjXUVWcE4v46mYDqYZROnqGAK+h1ooEcLf3gRBVmAPLL4jRHTofQVIuhhM5WXmDAI7dD8arcQ2RmbQi25zLp7tyH1J5HvsQDsDTti8wE2yXt9DJZZ1jeYgzz9Kxs7WPC/by5fMAeWVj38uWfURtVNx32mZLdu3ZBbFXRCiNVM5WaNpnYH1Ogq6t3ydVtoTz8yiPWQCPiJqNewKWn/aGC5tnMbBiJKncaxPUegqs/ofxGf9nUPHikIpjbOSASO0yamYrBLcADDbYjQqeqnlUS6pvXBlYhLZMsseZtVygkbLrJHPTkakHAA7tc/rb+xq0skENsLeTkLq9iFf4g+U/P4U2MZyZLin7ub/wmp54bbO6z6lj+BNVr4NDeueRRlCAZRlI0ZtCsEb1H1aY5ZXo3fxFi4Mtwoez6EemYAiqwezli6Tku5k5qGRo7SZI+OvetLw66SWRzmy5YJ3IIMSNpBB156U7i8NZgm6qQObACPif9avMeuqi5+rGex2GS2FQ2y1uNSzk7RlXM8gnUwGgfLWm4Rh1uSqXALiN5FclcysfKbVxQGQ+UgjWYJgVqMStoKzJbuZVUnOpKiIJ0zEZvlFZNuDFlIUrfdlW49tQAygjMAq+4wGefLB12nWrSWK5ZTJbLxK7aYLeUzyzQrH7rD6O58CD2qzw2LV/dMxuNQy+qnUfqJrL4PjdxAbbRetjRrV6ZHaWGdT2aR061Ps2rN8jwHNu7ys3SQe/hXVMgdYJHUCtJkwvH+LjFuMjyAYUmCAQYUttz2qyscOZVGS4w0GjedTp0YyPgayuIxN22Ql5TMECYBYEH3WHkuR6g9q1nCeJJcRcrSwUZlOjKY+sp1FMrtOEsLtNcBGZFM7lT/ZhP4mipYNFVXZ/FWGzteUEksVYCdQp8h01Ea6jadiJpeHsqkDMFQybbgpCz5jbMeUjcjlv2Jn8LnwkJ3IzH1fzH8/wpVzDwSVRDOpnSTvOx171halDuccW2POc0mAVVoJ6Zm8gP81N52ukM4yoDKpvJHNjzjkBp1nlJxOJdRLC2oOmrEz6ALJPbnVLaVpzpFsMYVQoAfzAMzICQqiQojWSPMdKaXx1PK0sK6DKjLlAhQVmB0kOJA2604MTeH/Kb4Ov92pq0LrKGAtsDOzMDvHNa4FvHe2i9y8/ktQ0+iQMbc5pb/rP+yoZt3M7v9GMwXQ5jBURvA30qRawNxgCbqgH7C/8As5P5VFxWCbOQtxyVCkhmIBksN0jLt0PpQnx30dwt97QdnVWZtSVbQQIAhoMDffmab4XjvEcm6Fa4qjLlIZV5HVSwVy089QNOddTh7XE0cMpMFLyK8EHYlcu3KZ5a1I4M2RVRoAVY2jVTBj5flW2MY569EcYUsnhvc8NXBzPAMRELJ0Wdde1R+HYZAEdWyuQwACSGGeJyhZAMBoB51dMZB2n+3L51XcStypIHmTzAdvrr6EVbyoY4ng7d1suJtgEaLeQkFZ6ndQe8r13qg4p7JXbclR49vfQAOI2lNmPdde1ai5czIre9oQZ5yJ10G43jSpnDP3YB+qSuvRSQJ7xFCMFgvaC4qlGi/Z2Nu7qR2DNqD2cHblVhYtWbzD9nuG1dGotXCQR18Nx5gPulh1FaXivs9ZvmXWH5XF0f58x2aR2rIcU9lr1qfL49veVXzCNibY1nunyFEtZwK9e8yXwwZSIJA1Bn6y6N6wDtIoqP7G4kvh5Ll4cgEmTAjSdzHfWigm4NPEsqplSIVspiCnlMRykfKlJw8ifpbpHQsPwMTTePu+CTcAlD7w6HQBvjseQ8pOkmptm6GAKmQf18xXPlNVZBxOBUQoBLucpYkkhfr6mY8sjTrSL+HIcvGiKCo5aAhFA+8Sf6elWRQTPOCPnH+g+VdNNhvDWciKv2VA+Qj9etJxeKCKTudgBux5Adz+tqMRiwumpY7KNSfhyHc6U1YwpLZ7kFuQGyA9Op6n5QKgO4O1kRVO4Gp5TuY7TNV9u7nuXWnTOEH8gg/wDczfKk8T4xB8K0Ge6feyKW8MHmTsG6A+p0rnDuGXAmU/Rj72d/9q/jrVpjavjZO03hY1unln/EIob8RSMbgTJZZIO4G89R19PjvU/D4cIoVdANv11504a1smtVle7tQ2sSy7HMBoe09RuvoadHEJIzRp/8IqyvYNW1O/JhoR6GoLcIYz5kHfJr8pyk/CO1cd4OTG/55dNPnj7iDgcSotspMhWgacwYC7nUjYADnV5grBVADvqT6kkn84pGH4aqkNqzDYtrHZRsvwAqUK7Md6+zN2iiirBtLQBMACTJjmep60U5RQIe3IiqK7hXs3D4VxVRiMqXBKTHuAjVT030MRpFaCkPbBEEAjoRNRZvyKSzxRmkXGCRu1tSyaf9UyF+IHrVmLihfe8se9m/HNTOMcWW8Q6JlytHKDKn4ajTqOlV+JxuEYK5KwJIIQgljsQcoIO/TlVLxp2m2Loj6C3mB3Y+VT3zGS/wBpq+jSfHLZOQthsp7OVBf8QKsMCGyLn96Oe8TpJGhMRPepEVaYyG1JatW1yixOYMJyqQpBaTnEZdBz321q6UaV2K7VkCiiigK5FdooCiiigKKKKAooooP//Z">
            <a:extLst>
              <a:ext uri="{FF2B5EF4-FFF2-40B4-BE49-F238E27FC236}">
                <a16:creationId xmlns:a16="http://schemas.microsoft.com/office/drawing/2014/main" id="{5390B6E0-45F9-3643-A539-8A91459A1304}"/>
              </a:ext>
            </a:extLst>
          </p:cNvPr>
          <p:cNvSpPr>
            <a:spLocks noChangeAspect="1" noChangeArrowheads="1"/>
          </p:cNvSpPr>
          <p:nvPr/>
        </p:nvSpPr>
        <p:spPr bwMode="auto">
          <a:xfrm>
            <a:off x="168275" y="-168275"/>
            <a:ext cx="30480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23564" name="AutoShape 34" descr="data:image/jpeg;base64,/9j/4AAQSkZJRgABAQAAAQABAAD/2wCEAAkGBhQSERQUEhQUFBIWFRoYGBcYGBkbGhgcGBUYFRgZGBcYHCcfGhwjHRgZIC8sIyc1LC8sHB4yNTA2NSYrLCkBCQoKDgwOFw8PGikcHhwpLCkpKSksKSwpKSwsKSkpKSkpKSkpKSkpNCwpLCksKSkpKSwpKSksLCkpLCkpKSwpLP/AABEIAH8AiAMBIgACEQEDEQH/xAAbAAABBQEBAAAAAAAAAAAAAAAAAgMEBQYBB//EAEAQAAIBAgQEAwQHBgQHAQAAAAECEQADBBIhMQVBUWETInEGMoGRI0JScqGx8BQzYoKSwXOz0dJDU2OissLxB//EABkBAQADAQEAAAAAAAAAAAAAAAABAgMEBf/EACARAQEAAgICAwEBAAAAAAAAAAABAhEDITFBEiJRYSP/2gAMAwEAAhEDEQA/APcaKK4TQdoqPjMclpC9xgiDdmMCqQf/AKBgpjxo7lHj5xUXKTymS3w0dFMYXGpdUNbZXU7MpBHzFPE1KHaKRbvBhKkEdRS6AooooCiiigKKKKAooooCiiigKS50pVIvLII6iPnpUUeJe0HtBcxd0uzHJPkSfKo5GNs0c96q6AI/XSli3PMfOK8jK3K9vVxkkmk/gXtBdwlzPaOh95D7r+oGx6Ea/lXqHAvbbD4qFB8O6f8AhvoSeYU7N+favH3SDBrmQwT0Bj1G0fGK14ubLG/FlycWOXb2kDwMQI0tXzr/AA3N5/nE/EVcivPr1zE27GS7nICKc5m6AyAHNmEXUIIPvZh3FaXhvtVbdFLzbJG7Rknn5wSo9GivTeeva4a4DNdNBW8J4z47XIWFXIQeZDrm1HKrOsz7HrBujotn/LNaagKKKKAooooCiiigKQzjr3pRNUmKHjrmJ+hDKVE6PFwS7dV00Gx1PMVFuh59huB+JdvWQAUki2+nMlrbKTyPON1B60x7P+xl3ENmuRbsSQSRLPEg5AeU8zoehre2sMAHtkZXbzho1YrClpO7KQD6EcjpJw2KB8rQrjl17r2/LnXLePHbsxzumZxnsZblLdpWtgfXLZwQImQQQpM8vlT3BvZvDhvEE3bqMR5mzZGDEDyLCg6dPSrji165AW0jG4x8pkBJGpDmZiJ2HSqG1eW4wIfw75J8l36M5vrLavIPLr9VxvyrXjxx3vTHmts1K1ANUvDuEI1pWANtzPnQwT5j73JviDSrfFbltgl5WzcgQFudyBPh3Y09wg/w9X+A3QbKgbrIKkEEeY7qdR8a6pZXFqxBPj4Uysm19q3AAP8AHYbyx3QjXpVxgPasE5binMNygaRz81ph4ifI+tPfr9daiX8Ap3Rbi6Qp0Kf4TjVfukx0jnW4rY5/o9izo/8Ah2P8qa04NYu1wPKx/ZbhziJS4St0ACABcHvKNgGBXvUuz7S3LRyX0M7DNCMfQz4b/Ag9qq1aqioWC4vbu6I3m5odGH8p1juNKmBqDtFFFAUUUUFbiWNxvCHuj94exGiDuw36D1FSrlkFSsaEQR2iKi4O8oUsT7zsfXzEAAbnan/2xdNYn7QK/mKwyu6sQ2EFxQLgMqdCDBBGgZSNQf8AWkW+EJJLlrh2GeNBvpAGvffvTgulWAbVTseh+yfXlUmqpikvWPDtkjNnDqhaSTlLLMSea8huarPaXgJNkXQA10KPGBI86ganaCy/iNPsxoeKAhMygFgyGNphgN+W9V13Ftebw3AtAQWQmWaDpqNMmnKZ2052ls7JPl0yVnH3LY8JxnSJ8C9LLHI221IG8MpI7Vw4wC5KllH1VcnMn8Nu+upXtr3Gla7F8LS4CGAgmSCFInmwBHlbqVIrOcR9mLqSbYF5PsHR/hmMOOxM9DWsylTeOxLwvHyCFchz0lQ5jmI8lz4EN1U1NXjGclbKNcZfenyZZ5MGGYHtFZfB4zJ5TbVwPes30IZf6hmXsdV6Va2PCukeE5t3R7tm8x+Vm+NR6SfQVpMmFwi1TFBmFu9byNuskEHqUYRB9NamMWjKYuofqXBm+TRPzBqhx+IuhSl1WzjVM2VXDDUZW0t3emhBE6g1b8Px6XkDKQTAzLzUncEHbWYnfkamaql3ijXeDWngW2ay31bdzzoY+w0yp+4084rq4/E4X94pa2OZl0jtdUZk/nU+oqwe2GEMAQdwdR1rti/ct+6c6fZY6j7rn8mn1FRcVpyT2ewXtNaeJPhk7ZiMpn7Lg5T86tc1Z27w3DXjAmxdbcCFzdZQjJc76Gov7DisN+7OdByQSPjZYyP5GHpVWjXUVWcE4v46mYDqYZROnqGAK+h1ooEcLf3gRBVmAPLL4jRHTofQVIuhhM5WXmDAI7dD8arcQ2RmbQi25zLp7tyH1J5HvsQDsDTti8wE2yXt9DJZZ1jeYgzz9Kxs7WPC/by5fMAeWVj38uWfURtVNx32mZLdu3ZBbFXRCiNVM5WaNpnYH1Ogq6t3ydVtoTz8yiPWQCPiJqNewKWn/aGC5tnMbBiJKncaxPUegqs/ofxGf9nUPHikIpjbOSASO0yamYrBLcADDbYjQqeqnlUS6pvXBlYhLZMsseZtVygkbLrJHPTkakHAA7tc/rb+xq0skENsLeTkLq9iFf4g+U/P4U2MZyZLin7ub/wmp54bbO6z6lj+BNVr4NDeueRRlCAZRlI0ZtCsEb1H1aY5ZXo3fxFi4Mtwoez6EemYAiqwezli6Tku5k5qGRo7SZI+OvetLw66SWRzmy5YJ3IIMSNpBB156U7i8NZgm6qQObACPif9avMeuqi5+rGex2GS2FQ2y1uNSzk7RlXM8gnUwGgfLWm4Rh1uSqXALiN5FclcysfKbVxQGQ+UgjWYJgVqMStoKzJbuZVUnOpKiIJ0zEZvlFZNuDFlIUrfdlW49tQAygjMAq+4wGefLB12nWrSWK5ZTJbLxK7aYLeUzyzQrH7rD6O58CD2qzw2LV/dMxuNQy+qnUfqJrL4PjdxAbbRetjRrV6ZHaWGdT2aR061Ps2rN8jwHNu7ys3SQe/hXVMgdYJHUCtJkwvH+LjFuMjyAYUmCAQYUttz2qyscOZVGS4w0GjedTp0YyPgayuIxN22Ql5TMECYBYEH3WHkuR6g9q1nCeJJcRcrSwUZlOjKY+sp1FMrtOEsLtNcBGZFM7lT/ZhP4mipYNFVXZ/FWGzteUEksVYCdQp8h01Ea6jadiJpeHsqkDMFQybbgpCz5jbMeUjcjlv2Jn8LnwkJ3IzH1fzH8/wpVzDwSVRDOpnSTvOx171halDuccW2POc0mAVVoJ6Zm8gP81N52ukM4yoDKpvJHNjzjkBp1nlJxOJdRLC2oOmrEz6ALJPbnVLaVpzpFsMYVQoAfzAMzICQqiQojWSPMdKaXx1PK0sK6DKjLlAhQVmB0kOJA2604MTeH/Kb4Ov92pq0LrKGAtsDOzMDvHNa4FvHe2i9y8/ktQ0+iQMbc5pb/rP+yoZt3M7v9GMwXQ5jBURvA30qRawNxgCbqgH7C/8As5P5VFxWCbOQtxyVCkhmIBksN0jLt0PpQnx30dwt97QdnVWZtSVbQQIAhoMDffmab4XjvEcm6Fa4qjLlIZV5HVSwVy089QNOddTh7XE0cMpMFLyK8EHYlcu3KZ5a1I4M2RVRoAVY2jVTBj5flW2MY569EcYUsnhvc8NXBzPAMRELJ0Wdde1R+HYZAEdWyuQwACSGGeJyhZAMBoB51dMZB2n+3L51XcStypIHmTzAdvrr6EVbyoY4ng7d1suJtgEaLeQkFZ6ndQe8r13qg4p7JXbclR49vfQAOI2lNmPdde1ai5czIre9oQZ5yJ10G43jSpnDP3YB+qSuvRSQJ7xFCMFgvaC4qlGi/Z2Nu7qR2DNqD2cHblVhYtWbzD9nuG1dGotXCQR18Nx5gPulh1FaXivs9ZvmXWH5XF0f58x2aR2rIcU9lr1qfL49veVXzCNibY1nunyFEtZwK9e8yXwwZSIJA1Bn6y6N6wDtIoqP7G4kvh5Ll4cgEmTAjSdzHfWigm4NPEsqplSIVspiCnlMRykfKlJw8ifpbpHQsPwMTTePu+CTcAlD7w6HQBvjseQ8pOkmptm6GAKmQf18xXPlNVZBxOBUQoBLucpYkkhfr6mY8sjTrSL+HIcvGiKCo5aAhFA+8Sf6elWRQTPOCPnH+g+VdNNhvDWciKv2VA+Qj9etJxeKCKTudgBux5Adz+tqMRiwumpY7KNSfhyHc6U1YwpLZ7kFuQGyA9Op6n5QKgO4O1kRVO4Gp5TuY7TNV9u7nuXWnTOEH8gg/wDczfKk8T4xB8K0Ge6feyKW8MHmTsG6A+p0rnDuGXAmU/Rj72d/9q/jrVpjavjZO03hY1unln/EIob8RSMbgTJZZIO4G89R19PjvU/D4cIoVdANv11504a1smtVle7tQ2sSy7HMBoe09RuvoadHEJIzRp/8IqyvYNW1O/JhoR6GoLcIYz5kHfJr8pyk/CO1cd4OTG/55dNPnj7iDgcSotspMhWgacwYC7nUjYADnV5grBVADvqT6kkn84pGH4aqkNqzDYtrHZRsvwAqUK7Md6+zN2iiirBtLQBMACTJjmep60U5RQIe3IiqK7hXs3D4VxVRiMqXBKTHuAjVT030MRpFaCkPbBEEAjoRNRZvyKSzxRmkXGCRu1tSyaf9UyF+IHrVmLihfe8se9m/HNTOMcWW8Q6JlytHKDKn4ajTqOlV+JxuEYK5KwJIIQgljsQcoIO/TlVLxp2m2Loj6C3mB3Y+VT3zGS/wBpq+jSfHLZOQthsp7OVBf8QKsMCGyLn96Oe8TpJGhMRPepEVaYyG1JatW1yixOYMJyqQpBaTnEZdBz321q6UaV2K7VkCiiigK5FdooCiiigKKKKAooooP//Z">
            <a:extLst>
              <a:ext uri="{FF2B5EF4-FFF2-40B4-BE49-F238E27FC236}">
                <a16:creationId xmlns:a16="http://schemas.microsoft.com/office/drawing/2014/main" id="{7B73CEF3-D22F-F249-ACAA-8BCC1347BED1}"/>
              </a:ext>
            </a:extLst>
          </p:cNvPr>
          <p:cNvSpPr>
            <a:spLocks noChangeAspect="1" noChangeArrowheads="1"/>
          </p:cNvSpPr>
          <p:nvPr/>
        </p:nvSpPr>
        <p:spPr bwMode="auto">
          <a:xfrm>
            <a:off x="168275" y="-168275"/>
            <a:ext cx="30480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23565" name="AutoShape 36" descr="data:image/jpeg;base64,/9j/4AAQSkZJRgABAQAAAQABAAD/2wCEAAkGBhISEBUUExQWFBURGBYXFRgVFRYUGhUaGBQWFRcaGx8eHCYfIxspHBcXHzIhLyspLCwuGx49NTAqNSYxMCoBCQoKDgwOFQ8PGCwdFRwpKSkpLy8pKSkpKSkpKSkpKSkpLCk1KSopKSkpKSkpLCkpKSkpKSkpKSkpKSkpKSkpKf/AABEIAE0AiAMBIgACEQEDEQH/xAAbAAABBQEBAAAAAAAAAAAAAAAAAQIDBAUGB//EADkQAAIBAgQDBAgDCAMAAAAAAAECEQADBBIhMQVBURMiYXEGMkJSgZGhsRRioiMzcpLB0eHwFcPx/8QAFwEBAQEBAAAAAAAAAAAAAAAAAAECA//EABoRAQEBAAMBAAAAAAAAAAAAAAABEQIxQSH/2gAMAwEAAhEDEQA/APcaKKKAooooCiikmgWapYziKJIOpGpAI7o6sTAUedQcT4iQciesYmIJEgkAfmMTroBJO2rLeCS0ue6R3e9qSVU9RzLbDMdTyjagYuMv3NVEDkRA/U4+yfGmXQ6mHvAH3c7s3yXL9qgvcUuXSQoKDkpzBz4sFlx/D3T1aixgLseq3llW2D8O1k/GT51WUd/iZtkjtGLBS0AXQYmNnQj6iqvFrQxdoq+Y91p7M2+0RTBOkshMeANXrmBic2HVpEE9nrEyRmVmMTB2O3yfgkw2v7MJm7paSV15E7qd9CBvRWThLi4S1h7Vu67G5KWhlzG4yrmMkMygweYjTlXS28ey/vBp7ygkfFdSPPUVm430YTuuAXNqCkgSkKFBSIE5RlI9oaSDrVzh9q3cHtBlAnLceCDMMuuxjzEEcqitOziEcSrBh1Ugj6VJNZt7gaHVWZW6yTPnJn6ioPxV6zpdGdPeG/8Avgf5mNBtUVHYxCuAVMg/78D4UlBLRSGql/GwcqjOw3EwF6Zjy+p8KC5STVCLp3uZfBFH3YH7CgYSd2dvN2H0ECiamxONy6AZnPqqPueg6n+ulc7xz09TCsyOoe4q5stssYJEgMSvSD1jl16C1h0ScoAJ3gdOp3Nc/wCkvDbF9sjW0z6ZrhBXs1Jgd4QZJIHQTMGIqzPUtvjmuDY3HOTct4vDs7B3ZLoH7MEgkA9dMvMKAJ8UPpuXcJiVuWypYO1oSbeUhXgDVDqO/v3oGXUVt38Awt9jh7QZrUMisdMPcVlIOY6lWBJAmW15HTlsBjcZw29cu3bRZr5HaPc1zxJ0de7uSY0nToK3jleWdvRuCccwd1QuHuWz+UHK38pgnzrYFebej1m1jsS+MvWMq2GUW1QSFZYfO+WCza9D47CvSLTAgEagiRWK68bpxWq2L4clzcQ0QGG8dOhHgZHhVqio0w8NdNlsj+r5aAaDMv5ZIBX2SR7J0dik7G8HGzST/wBg+UP5q3WrnFMPmtkxJTvAdYBlfIqSvxqkxz2FBM5XyT1BBXN8UYGiNoUjWwRB1B3qHAPmtITuVU/NQasUVhhPw90Qf2dwxB9k6AfLfymdhRU/pAo7A+enyP8AmignxmIM5EjMwknfIJ9Y+O4A5meQNPwuFCiBt4mSTzJ6k9ai4ckqGO9yHb4iVXyAgf8AtW3uRRDmA+FRvcFMJpKuJrO4jx+zYdUuMVLiZAJCjYFo21kDTl0rL4xh79y4LmHfNadAD2Vy2skHmWBlYjQHrIM0vF/RTt7jXA3ZN4kuHgQCRPdHl4zWHw7heMsvbNsEC6VlkOa2QTqXHSAdSPI1vI523enU+jHCrlm2xusC1xi0CDA5SQAC0QCQBsOlaeQGVIBB3BEgjxpymDHy/tQ68xuKjSr+FSxZZbKLbHshRAzOQsx1kzWnZthQFGygAfDQVRxetto1IytHM5WDEecCr1q6GAI1BAIPUHUVmtRJRRSTUaIzQPKuZS6RbyruShHmLNtF/Wyj4GtXjGNC24n1gZjcKPWPmfVHiRVPgmCZj2j9SwjYsSYy/kUEgH2iSfdqo28PaCqFGygAfAAU+aazgb6ASSdgIrGxGIfEMUt6Wx6zEb8/l+XnoTCxnilL/iLoA/d2zJPvH/PLwJPNZStbC4VbahV2HzJ5k+NFBUwNzKvZn1rcL5gSFb4gfMGpqXF4TNBU5XWcp33iQeqmBpVNeIKDludxhuDMEbSG5j6jmBVjNWXcAEkgAaknkKwuK+lDWblpBZYi4Rq3dzAtEJEy0QY0MRpUGK9KLQxPZnvqMvZsCMnaHkxPMciJAg6ZqvYPDm7cW60HKZVo0OhHcB2QSe9qWmfE6Z+Ndl5HX+tGWloopGWaaCRv86fRRCQCZG/hzrPsYi7bLhVzIrsF7pYDmR3SW3J9mreJcIAQJZjCDaT/AGG58Aar2uBuo/eSdSTDiSSSx7twDUmsrIf/AM0wGqARvPaj72qqXuPO3qQo97I+WegZgJPgqsatjgnvPPkoJ+blquWMAiHMBLbZmJZo6SeXhUaZOB4HmIa8WbXNDky7DQFxtA1i2O6smQTtsYjErbWWMDy3PQAak+FR4zGC2OpMwJA23JPJRpJ+hOho4LAtdbtL2o1yLBAyzpIPI7wdTueQUYYBcxRk9y0NgIk9DPPz9Ucs2jDYsYdVUBRAHSpAKWiiiiigKgxWGDiDII1BGhU9QanooOY/4u3ZxBe5bWLoIZ8oKTpqRshbUNyOmo1FbqrpptVgrVU8Jte7H8JKiesAgT471dTDiKSo7mFdASlwwPZfvj4GQ31rHHpVvNrUdHif01dZsboEmmX7yoCWMAfM+AG5PhWXgePtebKiqk8zL/Tu1q2eHgNmZi7DYn2f4QNB9z1qauG4PDsW7RxDEQq+4vTpmMAk+AGw1u0UtRoU1jA606igxsFgXuP2t2QDEIfDUTOsAnbmRPgNmkiloCiiigKKKKD/2Q==">
            <a:extLst>
              <a:ext uri="{FF2B5EF4-FFF2-40B4-BE49-F238E27FC236}">
                <a16:creationId xmlns:a16="http://schemas.microsoft.com/office/drawing/2014/main" id="{CCAA653D-A838-F448-90CA-80B9FA57D8CA}"/>
              </a:ext>
            </a:extLst>
          </p:cNvPr>
          <p:cNvSpPr>
            <a:spLocks noChangeAspect="1" noChangeArrowheads="1"/>
          </p:cNvSpPr>
          <p:nvPr/>
        </p:nvSpPr>
        <p:spPr bwMode="auto">
          <a:xfrm>
            <a:off x="168275" y="-168275"/>
            <a:ext cx="30480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2">
            <a:extLst>
              <a:ext uri="{FF2B5EF4-FFF2-40B4-BE49-F238E27FC236}">
                <a16:creationId xmlns:a16="http://schemas.microsoft.com/office/drawing/2014/main" id="{760EA697-CACE-7A42-B865-D7CF30B9DC26}"/>
              </a:ext>
            </a:extLst>
          </p:cNvPr>
          <p:cNvGrpSpPr>
            <a:grpSpLocks/>
          </p:cNvGrpSpPr>
          <p:nvPr/>
        </p:nvGrpSpPr>
        <p:grpSpPr bwMode="auto">
          <a:xfrm>
            <a:off x="3141663" y="34925"/>
            <a:ext cx="3671887" cy="2022475"/>
            <a:chOff x="0" y="0"/>
            <a:chExt cx="3600400" cy="2376264"/>
          </a:xfrm>
        </p:grpSpPr>
        <p:sp>
          <p:nvSpPr>
            <p:cNvPr id="24597" name="Cloud 8">
              <a:extLst>
                <a:ext uri="{FF2B5EF4-FFF2-40B4-BE49-F238E27FC236}">
                  <a16:creationId xmlns:a16="http://schemas.microsoft.com/office/drawing/2014/main" id="{D093191E-4C6E-B645-A472-F0E54EB08736}"/>
                </a:ext>
              </a:extLst>
            </p:cNvPr>
            <p:cNvSpPr>
              <a:spLocks/>
            </p:cNvSpPr>
            <p:nvPr/>
          </p:nvSpPr>
          <p:spPr bwMode="auto">
            <a:xfrm>
              <a:off x="0" y="0"/>
              <a:ext cx="3600400" cy="2376264"/>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2147483646 w 43200"/>
                <a:gd name="T9" fmla="*/ 2147483646 h 43200"/>
                <a:gd name="T10" fmla="*/ 2147483646 w 43200"/>
                <a:gd name="T11" fmla="*/ 2147483646 h 43200"/>
                <a:gd name="T12" fmla="*/ 2147483646 w 43200"/>
                <a:gd name="T13" fmla="*/ 2147483646 h 43200"/>
                <a:gd name="T14" fmla="*/ 2147483646 w 43200"/>
                <a:gd name="T15" fmla="*/ 2147483646 h 43200"/>
                <a:gd name="T16" fmla="*/ 2147483646 w 43200"/>
                <a:gd name="T17" fmla="*/ 2147483646 h 43200"/>
                <a:gd name="T18" fmla="*/ 2147483646 w 43200"/>
                <a:gd name="T19" fmla="*/ 2147483646 h 43200"/>
                <a:gd name="T20" fmla="*/ 2147483646 w 43200"/>
                <a:gd name="T21" fmla="*/ 2147483646 h 43200"/>
                <a:gd name="T22" fmla="*/ 2147483646 w 43200"/>
                <a:gd name="T23" fmla="*/ 2147483646 h 43200"/>
                <a:gd name="T24" fmla="*/ 2147483646 w 43200"/>
                <a:gd name="T25" fmla="*/ 2147483646 h 43200"/>
                <a:gd name="T26" fmla="*/ 2147483646 w 43200"/>
                <a:gd name="T27" fmla="*/ 2147483646 h 43200"/>
                <a:gd name="T28" fmla="*/ 2147483646 w 43200"/>
                <a:gd name="T29" fmla="*/ 2147483646 h 43200"/>
                <a:gd name="T30" fmla="*/ 2147483646 w 43200"/>
                <a:gd name="T31" fmla="*/ 2147483646 h 43200"/>
                <a:gd name="T32" fmla="*/ 2147483646 w 43200"/>
                <a:gd name="T33" fmla="*/ 2147483646 h 43200"/>
                <a:gd name="T34" fmla="*/ 2147483646 w 43200"/>
                <a:gd name="T35" fmla="*/ 2147483646 h 43200"/>
                <a:gd name="T36" fmla="*/ 2147483646 w 43200"/>
                <a:gd name="T37" fmla="*/ 2147483646 h 43200"/>
                <a:gd name="T38" fmla="*/ 2147483646 w 43200"/>
                <a:gd name="T39" fmla="*/ 2147483646 h 43200"/>
                <a:gd name="T40" fmla="*/ 2147483646 w 43200"/>
                <a:gd name="T41" fmla="*/ 2147483646 h 43200"/>
                <a:gd name="T42" fmla="*/ 2147483646 w 43200"/>
                <a:gd name="T43" fmla="*/ 2147483646 h 43200"/>
                <a:gd name="T44" fmla="*/ 2147483646 w 43200"/>
                <a:gd name="T45" fmla="*/ 2147483646 h 43200"/>
                <a:gd name="T46" fmla="*/ 2147483646 w 43200"/>
                <a:gd name="T47" fmla="*/ 2147483646 h 43200"/>
                <a:gd name="T48" fmla="*/ 2147483646 w 43200"/>
                <a:gd name="T49" fmla="*/ 2147483646 h 43200"/>
                <a:gd name="T50" fmla="*/ 2147483646 w 43200"/>
                <a:gd name="T51" fmla="*/ 2147483646 h 43200"/>
                <a:gd name="T52" fmla="*/ 2147483646 w 43200"/>
                <a:gd name="T53" fmla="*/ 2147483646 h 43200"/>
                <a:gd name="T54" fmla="*/ 2147483646 w 43200"/>
                <a:gd name="T55" fmla="*/ 2147483646 h 43200"/>
                <a:gd name="T56" fmla="*/ 2147483646 w 43200"/>
                <a:gd name="T57" fmla="*/ 2147483646 h 43200"/>
                <a:gd name="T58" fmla="*/ 2147483646 w 43200"/>
                <a:gd name="T59" fmla="*/ 2147483646 h 43200"/>
                <a:gd name="T60" fmla="*/ 2147483646 w 43200"/>
                <a:gd name="T61" fmla="*/ 2147483646 h 43200"/>
                <a:gd name="T62" fmla="*/ 2147483646 w 43200"/>
                <a:gd name="T63" fmla="*/ 2147483646 h 43200"/>
                <a:gd name="T64" fmla="*/ 2147483646 w 43200"/>
                <a:gd name="T65" fmla="*/ 2147483646 h 43200"/>
                <a:gd name="T66" fmla="*/ 2147483646 w 43200"/>
                <a:gd name="T67" fmla="*/ 2147483646 h 43200"/>
                <a:gd name="T68" fmla="*/ 2147483646 w 43200"/>
                <a:gd name="T69" fmla="*/ 2147483646 h 43200"/>
                <a:gd name="T70" fmla="*/ 2147483646 w 43200"/>
                <a:gd name="T71" fmla="*/ 2147483646 h 432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5954 w 43200"/>
                <a:gd name="T109" fmla="*/ 6524 h 43200"/>
                <a:gd name="T110" fmla="*/ 34174 w 43200"/>
                <a:gd name="T111" fmla="*/ 34674 h 4320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chemeClr val="bg1"/>
            </a:solidFill>
            <a:ln w="9525" cap="flat" cmpd="sng">
              <a:solidFill>
                <a:srgbClr val="0070C0"/>
              </a:solidFill>
              <a:round/>
              <a:headEnd/>
              <a:tailEnd/>
            </a:ln>
          </p:spPr>
          <p:txBody>
            <a:bodyPr/>
            <a:lstStyle/>
            <a:p>
              <a:endParaRPr lang="en-US"/>
            </a:p>
          </p:txBody>
        </p:sp>
        <p:sp>
          <p:nvSpPr>
            <p:cNvPr id="24598" name="Text Box 6">
              <a:extLst>
                <a:ext uri="{FF2B5EF4-FFF2-40B4-BE49-F238E27FC236}">
                  <a16:creationId xmlns:a16="http://schemas.microsoft.com/office/drawing/2014/main" id="{52518DAD-C09F-B04B-A85A-AC7A0FA4B2E7}"/>
                </a:ext>
              </a:extLst>
            </p:cNvPr>
            <p:cNvSpPr txBox="1">
              <a:spLocks noChangeArrowheads="1"/>
            </p:cNvSpPr>
            <p:nvPr/>
          </p:nvSpPr>
          <p:spPr bwMode="auto">
            <a:xfrm>
              <a:off x="141650" y="361849"/>
              <a:ext cx="2879697" cy="1469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3800" b="1" u="sng">
                  <a:solidFill>
                    <a:srgbClr val="0070C0"/>
                  </a:solidFill>
                  <a:latin typeface="Comic Sans MS" panose="030F0902030302020204" pitchFamily="66" charset="0"/>
                </a:rPr>
                <a:t>Common Conditions</a:t>
              </a:r>
            </a:p>
          </p:txBody>
        </p:sp>
      </p:grpSp>
      <p:sp>
        <p:nvSpPr>
          <p:cNvPr id="24579" name="Text Box 8">
            <a:extLst>
              <a:ext uri="{FF2B5EF4-FFF2-40B4-BE49-F238E27FC236}">
                <a16:creationId xmlns:a16="http://schemas.microsoft.com/office/drawing/2014/main" id="{13FAE166-2B4F-7045-8001-02A0A9AC37B1}"/>
              </a:ext>
            </a:extLst>
          </p:cNvPr>
          <p:cNvSpPr txBox="1">
            <a:spLocks noChangeArrowheads="1"/>
          </p:cNvSpPr>
          <p:nvPr/>
        </p:nvSpPr>
        <p:spPr bwMode="auto">
          <a:xfrm>
            <a:off x="171450" y="8205788"/>
            <a:ext cx="657066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1600">
                <a:latin typeface="Comic Sans MS" panose="030F0902030302020204" pitchFamily="66" charset="0"/>
              </a:rPr>
              <a:t>Although we have a varied caseload, some conditions are seen more often than others. During your placement try to identify patients with various conditions and complete the table on the next page.</a:t>
            </a:r>
          </a:p>
        </p:txBody>
      </p:sp>
      <p:sp>
        <p:nvSpPr>
          <p:cNvPr id="24580" name="Cloud 13">
            <a:extLst>
              <a:ext uri="{FF2B5EF4-FFF2-40B4-BE49-F238E27FC236}">
                <a16:creationId xmlns:a16="http://schemas.microsoft.com/office/drawing/2014/main" id="{01D0DA32-452F-8A48-93FE-1CBAEBDBE71D}"/>
              </a:ext>
            </a:extLst>
          </p:cNvPr>
          <p:cNvSpPr>
            <a:spLocks noChangeArrowheads="1"/>
          </p:cNvSpPr>
          <p:nvPr/>
        </p:nvSpPr>
        <p:spPr bwMode="auto">
          <a:xfrm>
            <a:off x="1892300" y="1858963"/>
            <a:ext cx="2459038" cy="1047750"/>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0 60000 65536"/>
              <a:gd name="T9" fmla="*/ 5898240 60000 65536"/>
              <a:gd name="T10" fmla="*/ 11796480 60000 65536"/>
              <a:gd name="T11" fmla="*/ 17694720 60000 65536"/>
              <a:gd name="T12" fmla="*/ 5954 w 43200"/>
              <a:gd name="T13" fmla="*/ 6524 h 43200"/>
              <a:gd name="T14" fmla="*/ 34174 w 43200"/>
              <a:gd name="T15" fmla="*/ 34674 h 43200"/>
            </a:gdLst>
            <a:ahLst/>
            <a:cxnLst>
              <a:cxn ang="T8">
                <a:pos x="T0" y="T1"/>
              </a:cxn>
              <a:cxn ang="T9">
                <a:pos x="T2" y="T3"/>
              </a:cxn>
              <a:cxn ang="T10">
                <a:pos x="T4" y="T5"/>
              </a:cxn>
              <a:cxn ang="T11">
                <a:pos x="T6" y="T7"/>
              </a:cxn>
            </a:cxnLst>
            <a:rect l="T12" t="T13" r="T14" b="T15"/>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rgbClr val="85FFE0"/>
          </a:solidFill>
          <a:ln w="9525">
            <a:solidFill>
              <a:schemeClr val="tx1"/>
            </a:solidFill>
            <a:miter lim="800000"/>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endParaRPr lang="en-GB" altLang="en-US" sz="500">
              <a:latin typeface="Comic Sans MS" panose="030F0902030302020204" pitchFamily="66" charset="0"/>
            </a:endParaRPr>
          </a:p>
          <a:p>
            <a:pPr algn="ctr" eaLnBrk="1" hangingPunct="1">
              <a:spcBef>
                <a:spcPct val="0"/>
              </a:spcBef>
              <a:buFontTx/>
              <a:buNone/>
            </a:pPr>
            <a:r>
              <a:rPr lang="en-GB" altLang="en-US" sz="1600" b="1"/>
              <a:t>Left hemicolectomy</a:t>
            </a:r>
          </a:p>
        </p:txBody>
      </p:sp>
      <p:sp>
        <p:nvSpPr>
          <p:cNvPr id="24581" name="Cloud 14">
            <a:extLst>
              <a:ext uri="{FF2B5EF4-FFF2-40B4-BE49-F238E27FC236}">
                <a16:creationId xmlns:a16="http://schemas.microsoft.com/office/drawing/2014/main" id="{D04DCD4F-3B70-8047-B93C-4724990F5646}"/>
              </a:ext>
            </a:extLst>
          </p:cNvPr>
          <p:cNvSpPr>
            <a:spLocks noChangeArrowheads="1"/>
          </p:cNvSpPr>
          <p:nvPr/>
        </p:nvSpPr>
        <p:spPr bwMode="auto">
          <a:xfrm rot="1114586">
            <a:off x="5018088" y="2057400"/>
            <a:ext cx="1735137" cy="954088"/>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0 60000 65536"/>
              <a:gd name="T9" fmla="*/ 5898240 60000 65536"/>
              <a:gd name="T10" fmla="*/ 11796480 60000 65536"/>
              <a:gd name="T11" fmla="*/ 17694720 60000 65536"/>
              <a:gd name="T12" fmla="*/ 5954 w 43200"/>
              <a:gd name="T13" fmla="*/ 6524 h 43200"/>
              <a:gd name="T14" fmla="*/ 34174 w 43200"/>
              <a:gd name="T15" fmla="*/ 34674 h 43200"/>
            </a:gdLst>
            <a:ahLst/>
            <a:cxnLst>
              <a:cxn ang="T8">
                <a:pos x="T0" y="T1"/>
              </a:cxn>
              <a:cxn ang="T9">
                <a:pos x="T2" y="T3"/>
              </a:cxn>
              <a:cxn ang="T10">
                <a:pos x="T4" y="T5"/>
              </a:cxn>
              <a:cxn ang="T11">
                <a:pos x="T6" y="T7"/>
              </a:cxn>
            </a:cxnLst>
            <a:rect l="T12" t="T13" r="T14" b="T15"/>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rgbClr val="FFFF99"/>
          </a:solidFill>
          <a:ln w="9525">
            <a:solidFill>
              <a:schemeClr val="tx1"/>
            </a:solidFill>
            <a:miter lim="800000"/>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endParaRPr lang="en-GB" altLang="en-US" sz="500">
              <a:latin typeface="Comic Sans MS" panose="030F0902030302020204" pitchFamily="66" charset="0"/>
            </a:endParaRPr>
          </a:p>
          <a:p>
            <a:pPr algn="ctr" eaLnBrk="1" hangingPunct="1">
              <a:spcBef>
                <a:spcPct val="0"/>
              </a:spcBef>
              <a:buFontTx/>
              <a:buNone/>
            </a:pPr>
            <a:r>
              <a:rPr lang="en-GB" altLang="en-US" sz="1400" b="1">
                <a:latin typeface="Comic Sans MS" panose="030F0902030302020204" pitchFamily="66" charset="0"/>
              </a:rPr>
              <a:t>Ulcerative collitis</a:t>
            </a:r>
          </a:p>
        </p:txBody>
      </p:sp>
      <p:sp>
        <p:nvSpPr>
          <p:cNvPr id="24582" name="Cloud 15">
            <a:extLst>
              <a:ext uri="{FF2B5EF4-FFF2-40B4-BE49-F238E27FC236}">
                <a16:creationId xmlns:a16="http://schemas.microsoft.com/office/drawing/2014/main" id="{3B6FE6F9-C078-EB4F-9305-CDB16E71ABED}"/>
              </a:ext>
            </a:extLst>
          </p:cNvPr>
          <p:cNvSpPr>
            <a:spLocks noChangeArrowheads="1"/>
          </p:cNvSpPr>
          <p:nvPr/>
        </p:nvSpPr>
        <p:spPr bwMode="auto">
          <a:xfrm rot="56291">
            <a:off x="1800225" y="4310063"/>
            <a:ext cx="1800225" cy="792162"/>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0 60000 65536"/>
              <a:gd name="T9" fmla="*/ 5898240 60000 65536"/>
              <a:gd name="T10" fmla="*/ 11796480 60000 65536"/>
              <a:gd name="T11" fmla="*/ 17694720 60000 65536"/>
              <a:gd name="T12" fmla="*/ 5954 w 43200"/>
              <a:gd name="T13" fmla="*/ 6524 h 43200"/>
              <a:gd name="T14" fmla="*/ 34174 w 43200"/>
              <a:gd name="T15" fmla="*/ 34674 h 43200"/>
            </a:gdLst>
            <a:ahLst/>
            <a:cxnLst>
              <a:cxn ang="T8">
                <a:pos x="T0" y="T1"/>
              </a:cxn>
              <a:cxn ang="T9">
                <a:pos x="T2" y="T3"/>
              </a:cxn>
              <a:cxn ang="T10">
                <a:pos x="T4" y="T5"/>
              </a:cxn>
              <a:cxn ang="T11">
                <a:pos x="T6" y="T7"/>
              </a:cxn>
            </a:cxnLst>
            <a:rect l="T12" t="T13" r="T14" b="T15"/>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rgbClr val="FFCC99"/>
          </a:solidFill>
          <a:ln w="9525">
            <a:solidFill>
              <a:schemeClr val="tx1"/>
            </a:solidFill>
            <a:miter lim="800000"/>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endParaRPr lang="en-GB" altLang="en-US" sz="500">
              <a:latin typeface="Comic Sans MS" panose="030F0902030302020204" pitchFamily="66" charset="0"/>
            </a:endParaRPr>
          </a:p>
          <a:p>
            <a:pPr algn="ctr" eaLnBrk="1" hangingPunct="1">
              <a:spcBef>
                <a:spcPct val="0"/>
              </a:spcBef>
              <a:buFontTx/>
              <a:buNone/>
            </a:pPr>
            <a:r>
              <a:rPr lang="en-GB" altLang="en-US" sz="1600" b="1">
                <a:latin typeface="Comic Sans MS" panose="030F0902030302020204" pitchFamily="66" charset="0"/>
              </a:rPr>
              <a:t>Abdo pain</a:t>
            </a:r>
          </a:p>
          <a:p>
            <a:pPr algn="ctr" eaLnBrk="1" hangingPunct="1">
              <a:spcBef>
                <a:spcPct val="0"/>
              </a:spcBef>
              <a:buFontTx/>
              <a:buNone/>
            </a:pPr>
            <a:endParaRPr lang="en-GB" altLang="en-US" sz="2400"/>
          </a:p>
        </p:txBody>
      </p:sp>
      <p:sp>
        <p:nvSpPr>
          <p:cNvPr id="24583" name="Cloud 16">
            <a:extLst>
              <a:ext uri="{FF2B5EF4-FFF2-40B4-BE49-F238E27FC236}">
                <a16:creationId xmlns:a16="http://schemas.microsoft.com/office/drawing/2014/main" id="{562CBF9D-2788-B04E-935B-CB91CCF36AE2}"/>
              </a:ext>
            </a:extLst>
          </p:cNvPr>
          <p:cNvSpPr>
            <a:spLocks noChangeArrowheads="1"/>
          </p:cNvSpPr>
          <p:nvPr/>
        </p:nvSpPr>
        <p:spPr bwMode="auto">
          <a:xfrm rot="-1134236">
            <a:off x="404813" y="504825"/>
            <a:ext cx="2474912" cy="1406525"/>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0 60000 65536"/>
              <a:gd name="T9" fmla="*/ 5898240 60000 65536"/>
              <a:gd name="T10" fmla="*/ 11796480 60000 65536"/>
              <a:gd name="T11" fmla="*/ 17694720 60000 65536"/>
              <a:gd name="T12" fmla="*/ 5954 w 43200"/>
              <a:gd name="T13" fmla="*/ 6524 h 43200"/>
              <a:gd name="T14" fmla="*/ 34174 w 43200"/>
              <a:gd name="T15" fmla="*/ 34674 h 43200"/>
            </a:gdLst>
            <a:ahLst/>
            <a:cxnLst>
              <a:cxn ang="T8">
                <a:pos x="T0" y="T1"/>
              </a:cxn>
              <a:cxn ang="T9">
                <a:pos x="T2" y="T3"/>
              </a:cxn>
              <a:cxn ang="T10">
                <a:pos x="T4" y="T5"/>
              </a:cxn>
              <a:cxn ang="T11">
                <a:pos x="T6" y="T7"/>
              </a:cxn>
            </a:cxnLst>
            <a:rect l="T12" t="T13" r="T14" b="T15"/>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rgbClr val="9900CC"/>
          </a:solidFill>
          <a:ln w="9525">
            <a:solidFill>
              <a:schemeClr val="tx1"/>
            </a:solidFill>
            <a:miter lim="800000"/>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endParaRPr lang="en-GB" altLang="en-US" sz="500" b="1">
              <a:latin typeface="Comic Sans MS" panose="030F0902030302020204" pitchFamily="66" charset="0"/>
            </a:endParaRPr>
          </a:p>
          <a:p>
            <a:pPr algn="ctr" eaLnBrk="1" hangingPunct="1">
              <a:spcBef>
                <a:spcPct val="0"/>
              </a:spcBef>
              <a:buFontTx/>
              <a:buNone/>
            </a:pPr>
            <a:r>
              <a:rPr lang="en-GB" altLang="en-US" sz="1800"/>
              <a:t>Right hemicolectomy</a:t>
            </a:r>
          </a:p>
        </p:txBody>
      </p:sp>
      <p:sp>
        <p:nvSpPr>
          <p:cNvPr id="24584" name="Cloud 17">
            <a:extLst>
              <a:ext uri="{FF2B5EF4-FFF2-40B4-BE49-F238E27FC236}">
                <a16:creationId xmlns:a16="http://schemas.microsoft.com/office/drawing/2014/main" id="{269F2E59-9628-8B4C-94F0-8F536600E27B}"/>
              </a:ext>
            </a:extLst>
          </p:cNvPr>
          <p:cNvSpPr>
            <a:spLocks noChangeArrowheads="1"/>
          </p:cNvSpPr>
          <p:nvPr/>
        </p:nvSpPr>
        <p:spPr bwMode="auto">
          <a:xfrm rot="-1398973">
            <a:off x="173038" y="2741613"/>
            <a:ext cx="1657350" cy="792162"/>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0 60000 65536"/>
              <a:gd name="T9" fmla="*/ 5898240 60000 65536"/>
              <a:gd name="T10" fmla="*/ 11796480 60000 65536"/>
              <a:gd name="T11" fmla="*/ 17694720 60000 65536"/>
              <a:gd name="T12" fmla="*/ 5954 w 43200"/>
              <a:gd name="T13" fmla="*/ 6524 h 43200"/>
              <a:gd name="T14" fmla="*/ 34174 w 43200"/>
              <a:gd name="T15" fmla="*/ 34674 h 43200"/>
            </a:gdLst>
            <a:ahLst/>
            <a:cxnLst>
              <a:cxn ang="T8">
                <a:pos x="T0" y="T1"/>
              </a:cxn>
              <a:cxn ang="T9">
                <a:pos x="T2" y="T3"/>
              </a:cxn>
              <a:cxn ang="T10">
                <a:pos x="T4" y="T5"/>
              </a:cxn>
              <a:cxn ang="T11">
                <a:pos x="T6" y="T7"/>
              </a:cxn>
            </a:cxnLst>
            <a:rect l="T12" t="T13" r="T14" b="T15"/>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rgbClr val="FFC000"/>
          </a:solidFill>
          <a:ln w="9525">
            <a:solidFill>
              <a:schemeClr val="tx1"/>
            </a:solidFill>
            <a:miter lim="800000"/>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600">
                <a:latin typeface="Comic Sans MS" panose="030F0902030302020204" pitchFamily="66" charset="0"/>
              </a:rPr>
              <a:t>Chron’s</a:t>
            </a:r>
          </a:p>
        </p:txBody>
      </p:sp>
      <p:sp>
        <p:nvSpPr>
          <p:cNvPr id="24585" name="Cloud 18">
            <a:extLst>
              <a:ext uri="{FF2B5EF4-FFF2-40B4-BE49-F238E27FC236}">
                <a16:creationId xmlns:a16="http://schemas.microsoft.com/office/drawing/2014/main" id="{EEF7A319-C6E8-6349-938B-EF0CC7383DE5}"/>
              </a:ext>
            </a:extLst>
          </p:cNvPr>
          <p:cNvSpPr>
            <a:spLocks noChangeArrowheads="1"/>
          </p:cNvSpPr>
          <p:nvPr/>
        </p:nvSpPr>
        <p:spPr bwMode="auto">
          <a:xfrm rot="-1525477">
            <a:off x="-60325" y="5140325"/>
            <a:ext cx="2111375" cy="1244600"/>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0 60000 65536"/>
              <a:gd name="T9" fmla="*/ 5898240 60000 65536"/>
              <a:gd name="T10" fmla="*/ 11796480 60000 65536"/>
              <a:gd name="T11" fmla="*/ 17694720 60000 65536"/>
              <a:gd name="T12" fmla="*/ 5954 w 43200"/>
              <a:gd name="T13" fmla="*/ 6524 h 43200"/>
              <a:gd name="T14" fmla="*/ 34174 w 43200"/>
              <a:gd name="T15" fmla="*/ 34674 h 43200"/>
            </a:gdLst>
            <a:ahLst/>
            <a:cxnLst>
              <a:cxn ang="T8">
                <a:pos x="T0" y="T1"/>
              </a:cxn>
              <a:cxn ang="T9">
                <a:pos x="T2" y="T3"/>
              </a:cxn>
              <a:cxn ang="T10">
                <a:pos x="T4" y="T5"/>
              </a:cxn>
              <a:cxn ang="T11">
                <a:pos x="T6" y="T7"/>
              </a:cxn>
            </a:cxnLst>
            <a:rect l="T12" t="T13" r="T14" b="T15"/>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rgbClr val="00B0F0"/>
          </a:solidFill>
          <a:ln w="9525">
            <a:solidFill>
              <a:schemeClr val="tx1"/>
            </a:solidFill>
            <a:miter lim="800000"/>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600" b="1">
                <a:latin typeface="Comic Sans MS" panose="030F0902030302020204" pitchFamily="66" charset="0"/>
              </a:rPr>
              <a:t>Abdominal perineal resection</a:t>
            </a:r>
          </a:p>
        </p:txBody>
      </p:sp>
      <p:sp>
        <p:nvSpPr>
          <p:cNvPr id="24586" name="Cloud 19">
            <a:extLst>
              <a:ext uri="{FF2B5EF4-FFF2-40B4-BE49-F238E27FC236}">
                <a16:creationId xmlns:a16="http://schemas.microsoft.com/office/drawing/2014/main" id="{FA56EF3C-4E55-144B-95FF-851D2DF2444A}"/>
              </a:ext>
            </a:extLst>
          </p:cNvPr>
          <p:cNvSpPr>
            <a:spLocks noChangeArrowheads="1"/>
          </p:cNvSpPr>
          <p:nvPr/>
        </p:nvSpPr>
        <p:spPr bwMode="auto">
          <a:xfrm>
            <a:off x="3581400" y="5867400"/>
            <a:ext cx="1600200" cy="1143000"/>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0 60000 65536"/>
              <a:gd name="T9" fmla="*/ 5898240 60000 65536"/>
              <a:gd name="T10" fmla="*/ 11796480 60000 65536"/>
              <a:gd name="T11" fmla="*/ 17694720 60000 65536"/>
              <a:gd name="T12" fmla="*/ 5954 w 43200"/>
              <a:gd name="T13" fmla="*/ 6524 h 43200"/>
              <a:gd name="T14" fmla="*/ 34174 w 43200"/>
              <a:gd name="T15" fmla="*/ 34674 h 43200"/>
            </a:gdLst>
            <a:ahLst/>
            <a:cxnLst>
              <a:cxn ang="T8">
                <a:pos x="T0" y="T1"/>
              </a:cxn>
              <a:cxn ang="T9">
                <a:pos x="T2" y="T3"/>
              </a:cxn>
              <a:cxn ang="T10">
                <a:pos x="T4" y="T5"/>
              </a:cxn>
              <a:cxn ang="T11">
                <a:pos x="T6" y="T7"/>
              </a:cxn>
            </a:cxnLst>
            <a:rect l="T12" t="T13" r="T14" b="T15"/>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rgbClr val="00CC99"/>
          </a:solidFill>
          <a:ln w="9525">
            <a:solidFill>
              <a:schemeClr val="tx1"/>
            </a:solidFill>
            <a:miter lim="800000"/>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endParaRPr lang="en-GB" altLang="en-US" sz="1600">
              <a:latin typeface="Comic Sans MS" panose="030F0902030302020204" pitchFamily="66" charset="0"/>
            </a:endParaRPr>
          </a:p>
          <a:p>
            <a:pPr algn="ctr" eaLnBrk="1" hangingPunct="1">
              <a:spcBef>
                <a:spcPct val="0"/>
              </a:spcBef>
              <a:buFontTx/>
              <a:buNone/>
            </a:pPr>
            <a:r>
              <a:rPr lang="en-GB" altLang="en-US" sz="1600" b="1">
                <a:latin typeface="Comic Sans MS" panose="030F0902030302020204" pitchFamily="66" charset="0"/>
              </a:rPr>
              <a:t>Abcess’</a:t>
            </a:r>
          </a:p>
        </p:txBody>
      </p:sp>
      <p:sp>
        <p:nvSpPr>
          <p:cNvPr id="24587" name="Cloud 20">
            <a:extLst>
              <a:ext uri="{FF2B5EF4-FFF2-40B4-BE49-F238E27FC236}">
                <a16:creationId xmlns:a16="http://schemas.microsoft.com/office/drawing/2014/main" id="{CB012E59-C5A4-8248-89E2-04D63DA32D37}"/>
              </a:ext>
            </a:extLst>
          </p:cNvPr>
          <p:cNvSpPr>
            <a:spLocks noChangeArrowheads="1"/>
          </p:cNvSpPr>
          <p:nvPr/>
        </p:nvSpPr>
        <p:spPr bwMode="auto">
          <a:xfrm rot="86484">
            <a:off x="1679575" y="7315200"/>
            <a:ext cx="2435225" cy="838200"/>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0 60000 65536"/>
              <a:gd name="T9" fmla="*/ 5898240 60000 65536"/>
              <a:gd name="T10" fmla="*/ 11796480 60000 65536"/>
              <a:gd name="T11" fmla="*/ 17694720 60000 65536"/>
              <a:gd name="T12" fmla="*/ 5954 w 43200"/>
              <a:gd name="T13" fmla="*/ 6524 h 43200"/>
              <a:gd name="T14" fmla="*/ 34174 w 43200"/>
              <a:gd name="T15" fmla="*/ 34674 h 43200"/>
            </a:gdLst>
            <a:ahLst/>
            <a:cxnLst>
              <a:cxn ang="T8">
                <a:pos x="T0" y="T1"/>
              </a:cxn>
              <a:cxn ang="T9">
                <a:pos x="T2" y="T3"/>
              </a:cxn>
              <a:cxn ang="T10">
                <a:pos x="T4" y="T5"/>
              </a:cxn>
              <a:cxn ang="T11">
                <a:pos x="T6" y="T7"/>
              </a:cxn>
            </a:cxnLst>
            <a:rect l="T12" t="T13" r="T14" b="T15"/>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rgbClr val="FF0000"/>
          </a:solidFill>
          <a:ln w="9525">
            <a:solidFill>
              <a:schemeClr val="tx1"/>
            </a:solidFill>
            <a:miter lim="800000"/>
            <a:headEnd/>
            <a:tailEnd/>
          </a:ln>
        </p:spPr>
        <p:txBody>
          <a:bodyPr/>
          <a:lstStyle>
            <a:lvl1pPr marL="342900" indent="-342900">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marL="0" lvl="3" algn="ctr" eaLnBrk="1" hangingPunct="1">
              <a:spcBef>
                <a:spcPct val="0"/>
              </a:spcBef>
              <a:buFontTx/>
              <a:buNone/>
            </a:pPr>
            <a:endParaRPr lang="en-GB" altLang="en-US" sz="500">
              <a:latin typeface="Comic Sans MS" panose="030F0902030302020204" pitchFamily="66" charset="0"/>
            </a:endParaRPr>
          </a:p>
          <a:p>
            <a:pPr marL="0" lvl="3" algn="ctr" eaLnBrk="1" hangingPunct="1">
              <a:spcBef>
                <a:spcPct val="0"/>
              </a:spcBef>
              <a:buFontTx/>
              <a:buNone/>
            </a:pPr>
            <a:r>
              <a:rPr lang="en-GB" altLang="en-US" sz="1600" b="1">
                <a:latin typeface="Comic Sans MS" panose="030F0902030302020204" pitchFamily="66" charset="0"/>
              </a:rPr>
              <a:t> Pancreatitis</a:t>
            </a:r>
          </a:p>
        </p:txBody>
      </p:sp>
      <p:sp>
        <p:nvSpPr>
          <p:cNvPr id="24588" name="Cloud 21">
            <a:extLst>
              <a:ext uri="{FF2B5EF4-FFF2-40B4-BE49-F238E27FC236}">
                <a16:creationId xmlns:a16="http://schemas.microsoft.com/office/drawing/2014/main" id="{FD1C6ABE-CC10-224B-82FE-488BA9597CF8}"/>
              </a:ext>
            </a:extLst>
          </p:cNvPr>
          <p:cNvSpPr>
            <a:spLocks noChangeArrowheads="1"/>
          </p:cNvSpPr>
          <p:nvPr/>
        </p:nvSpPr>
        <p:spPr bwMode="auto">
          <a:xfrm>
            <a:off x="290513" y="3608388"/>
            <a:ext cx="1295400" cy="1368425"/>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0 60000 65536"/>
              <a:gd name="T9" fmla="*/ 5898240 60000 65536"/>
              <a:gd name="T10" fmla="*/ 11796480 60000 65536"/>
              <a:gd name="T11" fmla="*/ 17694720 60000 65536"/>
              <a:gd name="T12" fmla="*/ 5954 w 43200"/>
              <a:gd name="T13" fmla="*/ 6524 h 43200"/>
              <a:gd name="T14" fmla="*/ 34174 w 43200"/>
              <a:gd name="T15" fmla="*/ 34674 h 43200"/>
            </a:gdLst>
            <a:ahLst/>
            <a:cxnLst>
              <a:cxn ang="T8">
                <a:pos x="T0" y="T1"/>
              </a:cxn>
              <a:cxn ang="T9">
                <a:pos x="T2" y="T3"/>
              </a:cxn>
              <a:cxn ang="T10">
                <a:pos x="T4" y="T5"/>
              </a:cxn>
              <a:cxn ang="T11">
                <a:pos x="T6" y="T7"/>
              </a:cxn>
            </a:cxnLst>
            <a:rect l="T12" t="T13" r="T14" b="T15"/>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rgbClr val="CCECFF"/>
          </a:solidFill>
          <a:ln w="9525">
            <a:solidFill>
              <a:schemeClr val="tx1"/>
            </a:solidFill>
            <a:miter lim="800000"/>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endParaRPr lang="en-GB" altLang="en-US" sz="1400">
              <a:latin typeface="Comic Sans MS" panose="030F0902030302020204" pitchFamily="66" charset="0"/>
            </a:endParaRPr>
          </a:p>
          <a:p>
            <a:pPr algn="ctr" eaLnBrk="1" hangingPunct="1">
              <a:spcBef>
                <a:spcPct val="0"/>
              </a:spcBef>
              <a:buFontTx/>
              <a:buNone/>
            </a:pPr>
            <a:r>
              <a:rPr lang="en-GB" altLang="en-US" sz="1400" b="1">
                <a:latin typeface="Comic Sans MS" panose="030F0902030302020204" pitchFamily="66" charset="0"/>
              </a:rPr>
              <a:t>Hernias</a:t>
            </a:r>
          </a:p>
        </p:txBody>
      </p:sp>
      <p:sp>
        <p:nvSpPr>
          <p:cNvPr id="24589" name="Cloud 22">
            <a:extLst>
              <a:ext uri="{FF2B5EF4-FFF2-40B4-BE49-F238E27FC236}">
                <a16:creationId xmlns:a16="http://schemas.microsoft.com/office/drawing/2014/main" id="{98DA068E-FF92-3B4A-B5A7-3E5EA62502A2}"/>
              </a:ext>
            </a:extLst>
          </p:cNvPr>
          <p:cNvSpPr>
            <a:spLocks noChangeArrowheads="1"/>
          </p:cNvSpPr>
          <p:nvPr/>
        </p:nvSpPr>
        <p:spPr bwMode="auto">
          <a:xfrm>
            <a:off x="4800600" y="4500563"/>
            <a:ext cx="2017713" cy="1262062"/>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0 60000 65536"/>
              <a:gd name="T9" fmla="*/ 5898240 60000 65536"/>
              <a:gd name="T10" fmla="*/ 11796480 60000 65536"/>
              <a:gd name="T11" fmla="*/ 17694720 60000 65536"/>
              <a:gd name="T12" fmla="*/ 5954 w 43200"/>
              <a:gd name="T13" fmla="*/ 6524 h 43200"/>
              <a:gd name="T14" fmla="*/ 34174 w 43200"/>
              <a:gd name="T15" fmla="*/ 34674 h 43200"/>
            </a:gdLst>
            <a:ahLst/>
            <a:cxnLst>
              <a:cxn ang="T8">
                <a:pos x="T0" y="T1"/>
              </a:cxn>
              <a:cxn ang="T9">
                <a:pos x="T2" y="T3"/>
              </a:cxn>
              <a:cxn ang="T10">
                <a:pos x="T4" y="T5"/>
              </a:cxn>
              <a:cxn ang="T11">
                <a:pos x="T6" y="T7"/>
              </a:cxn>
            </a:cxnLst>
            <a:rect l="T12" t="T13" r="T14" b="T15"/>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rgbClr val="CC66FF"/>
          </a:solidFill>
          <a:ln w="9525">
            <a:solidFill>
              <a:schemeClr val="tx1"/>
            </a:solidFill>
            <a:miter lim="800000"/>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600" b="1">
                <a:latin typeface="Comic Sans MS" panose="030F0902030302020204" pitchFamily="66" charset="0"/>
              </a:rPr>
              <a:t>Anterior resection</a:t>
            </a:r>
          </a:p>
        </p:txBody>
      </p:sp>
      <p:sp>
        <p:nvSpPr>
          <p:cNvPr id="24590" name="Cloud 23">
            <a:extLst>
              <a:ext uri="{FF2B5EF4-FFF2-40B4-BE49-F238E27FC236}">
                <a16:creationId xmlns:a16="http://schemas.microsoft.com/office/drawing/2014/main" id="{2959B0C0-8204-524F-BB7F-7A53F7CF9EF8}"/>
              </a:ext>
            </a:extLst>
          </p:cNvPr>
          <p:cNvSpPr>
            <a:spLocks noChangeArrowheads="1"/>
          </p:cNvSpPr>
          <p:nvPr/>
        </p:nvSpPr>
        <p:spPr bwMode="auto">
          <a:xfrm>
            <a:off x="1506538" y="3140075"/>
            <a:ext cx="1657350" cy="792163"/>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0 60000 65536"/>
              <a:gd name="T9" fmla="*/ 5898240 60000 65536"/>
              <a:gd name="T10" fmla="*/ 11796480 60000 65536"/>
              <a:gd name="T11" fmla="*/ 17694720 60000 65536"/>
              <a:gd name="T12" fmla="*/ 5954 w 43200"/>
              <a:gd name="T13" fmla="*/ 6524 h 43200"/>
              <a:gd name="T14" fmla="*/ 34174 w 43200"/>
              <a:gd name="T15" fmla="*/ 34674 h 43200"/>
            </a:gdLst>
            <a:ahLst/>
            <a:cxnLst>
              <a:cxn ang="T8">
                <a:pos x="T0" y="T1"/>
              </a:cxn>
              <a:cxn ang="T9">
                <a:pos x="T2" y="T3"/>
              </a:cxn>
              <a:cxn ang="T10">
                <a:pos x="T4" y="T5"/>
              </a:cxn>
              <a:cxn ang="T11">
                <a:pos x="T6" y="T7"/>
              </a:cxn>
            </a:cxnLst>
            <a:rect l="T12" t="T13" r="T14" b="T15"/>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rgbClr val="D6D6F5"/>
          </a:solidFill>
          <a:ln w="9525">
            <a:solidFill>
              <a:schemeClr val="tx1"/>
            </a:solidFill>
            <a:miter lim="800000"/>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endParaRPr lang="en-GB" altLang="en-US" sz="1400" b="1">
              <a:latin typeface="Comic Sans MS" panose="030F0902030302020204" pitchFamily="66" charset="0"/>
            </a:endParaRPr>
          </a:p>
          <a:p>
            <a:pPr algn="ctr" eaLnBrk="1" hangingPunct="1">
              <a:spcBef>
                <a:spcPct val="0"/>
              </a:spcBef>
              <a:buFontTx/>
              <a:buNone/>
            </a:pPr>
            <a:r>
              <a:rPr lang="en-GB" altLang="en-US" sz="1400" b="1">
                <a:latin typeface="Comic Sans MS" panose="030F0902030302020204" pitchFamily="66" charset="0"/>
              </a:rPr>
              <a:t>Gallstones</a:t>
            </a:r>
          </a:p>
        </p:txBody>
      </p:sp>
      <p:sp>
        <p:nvSpPr>
          <p:cNvPr id="24591" name="Cloud 26">
            <a:extLst>
              <a:ext uri="{FF2B5EF4-FFF2-40B4-BE49-F238E27FC236}">
                <a16:creationId xmlns:a16="http://schemas.microsoft.com/office/drawing/2014/main" id="{FF3F52CF-F2F2-294D-99C5-48503A8560EE}"/>
              </a:ext>
            </a:extLst>
          </p:cNvPr>
          <p:cNvSpPr>
            <a:spLocks noChangeArrowheads="1"/>
          </p:cNvSpPr>
          <p:nvPr/>
        </p:nvSpPr>
        <p:spPr bwMode="auto">
          <a:xfrm>
            <a:off x="3730625" y="3868738"/>
            <a:ext cx="1944688" cy="838200"/>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0 60000 65536"/>
              <a:gd name="T9" fmla="*/ 5898240 60000 65536"/>
              <a:gd name="T10" fmla="*/ 11796480 60000 65536"/>
              <a:gd name="T11" fmla="*/ 17694720 60000 65536"/>
              <a:gd name="T12" fmla="*/ 5954 w 43200"/>
              <a:gd name="T13" fmla="*/ 6524 h 43200"/>
              <a:gd name="T14" fmla="*/ 34174 w 43200"/>
              <a:gd name="T15" fmla="*/ 34674 h 43200"/>
            </a:gdLst>
            <a:ahLst/>
            <a:cxnLst>
              <a:cxn ang="T8">
                <a:pos x="T0" y="T1"/>
              </a:cxn>
              <a:cxn ang="T9">
                <a:pos x="T2" y="T3"/>
              </a:cxn>
              <a:cxn ang="T10">
                <a:pos x="T4" y="T5"/>
              </a:cxn>
              <a:cxn ang="T11">
                <a:pos x="T6" y="T7"/>
              </a:cxn>
            </a:cxnLst>
            <a:rect l="T12" t="T13" r="T14" b="T15"/>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rgbClr val="66FF66"/>
          </a:solidFill>
          <a:ln w="9525">
            <a:solidFill>
              <a:schemeClr val="tx1"/>
            </a:solidFill>
            <a:miter lim="800000"/>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endParaRPr lang="en-GB" altLang="en-US" sz="500" b="1">
              <a:latin typeface="Comic Sans MS" panose="030F0902030302020204" pitchFamily="66" charset="0"/>
            </a:endParaRPr>
          </a:p>
          <a:p>
            <a:pPr algn="ctr" eaLnBrk="1" hangingPunct="1">
              <a:spcBef>
                <a:spcPct val="0"/>
              </a:spcBef>
              <a:buFontTx/>
              <a:buNone/>
            </a:pPr>
            <a:r>
              <a:rPr lang="en-GB" altLang="en-US" sz="1600" b="1">
                <a:latin typeface="Comic Sans MS" panose="030F0902030302020204" pitchFamily="66" charset="0"/>
              </a:rPr>
              <a:t> Bowel cancer</a:t>
            </a:r>
            <a:endParaRPr lang="en-GB" altLang="en-US" sz="1600" b="1"/>
          </a:p>
        </p:txBody>
      </p:sp>
      <p:sp>
        <p:nvSpPr>
          <p:cNvPr id="24592" name="Cloud 27">
            <a:extLst>
              <a:ext uri="{FF2B5EF4-FFF2-40B4-BE49-F238E27FC236}">
                <a16:creationId xmlns:a16="http://schemas.microsoft.com/office/drawing/2014/main" id="{81198762-4F68-CE44-BC2E-71829BBE2DE1}"/>
              </a:ext>
            </a:extLst>
          </p:cNvPr>
          <p:cNvSpPr>
            <a:spLocks noChangeArrowheads="1"/>
          </p:cNvSpPr>
          <p:nvPr/>
        </p:nvSpPr>
        <p:spPr bwMode="auto">
          <a:xfrm rot="1140822">
            <a:off x="3776663" y="2784475"/>
            <a:ext cx="1944687" cy="935038"/>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0 60000 65536"/>
              <a:gd name="T9" fmla="*/ 5898240 60000 65536"/>
              <a:gd name="T10" fmla="*/ 11796480 60000 65536"/>
              <a:gd name="T11" fmla="*/ 17694720 60000 65536"/>
              <a:gd name="T12" fmla="*/ 5954 w 43200"/>
              <a:gd name="T13" fmla="*/ 6524 h 43200"/>
              <a:gd name="T14" fmla="*/ 34174 w 43200"/>
              <a:gd name="T15" fmla="*/ 34674 h 43200"/>
            </a:gdLst>
            <a:ahLst/>
            <a:cxnLst>
              <a:cxn ang="T8">
                <a:pos x="T0" y="T1"/>
              </a:cxn>
              <a:cxn ang="T9">
                <a:pos x="T2" y="T3"/>
              </a:cxn>
              <a:cxn ang="T10">
                <a:pos x="T4" y="T5"/>
              </a:cxn>
              <a:cxn ang="T11">
                <a:pos x="T6" y="T7"/>
              </a:cxn>
            </a:cxnLst>
            <a:rect l="T12" t="T13" r="T14" b="T15"/>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rgbClr val="CC0099"/>
          </a:solidFill>
          <a:ln w="9525">
            <a:solidFill>
              <a:schemeClr val="tx1"/>
            </a:solidFill>
            <a:miter lim="800000"/>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endParaRPr lang="en-GB" altLang="en-US" sz="500" b="1">
              <a:latin typeface="Comic Sans MS" panose="030F0902030302020204" pitchFamily="66" charset="0"/>
            </a:endParaRPr>
          </a:p>
          <a:p>
            <a:pPr algn="ctr" eaLnBrk="1" hangingPunct="1">
              <a:spcBef>
                <a:spcPct val="0"/>
              </a:spcBef>
              <a:buFontTx/>
              <a:buNone/>
            </a:pPr>
            <a:r>
              <a:rPr lang="en-GB" altLang="en-US" sz="1600" b="1">
                <a:latin typeface="Comic Sans MS" panose="030F0902030302020204" pitchFamily="66" charset="0"/>
              </a:rPr>
              <a:t> Gastric </a:t>
            </a:r>
          </a:p>
          <a:p>
            <a:pPr algn="ctr" eaLnBrk="1" hangingPunct="1">
              <a:spcBef>
                <a:spcPct val="0"/>
              </a:spcBef>
              <a:buFontTx/>
              <a:buNone/>
            </a:pPr>
            <a:r>
              <a:rPr lang="en-GB" altLang="en-US" sz="1600" b="1">
                <a:latin typeface="Comic Sans MS" panose="030F0902030302020204" pitchFamily="66" charset="0"/>
              </a:rPr>
              <a:t>cancer</a:t>
            </a:r>
            <a:endParaRPr lang="en-GB" altLang="en-US" sz="1600" b="1"/>
          </a:p>
        </p:txBody>
      </p:sp>
      <p:sp>
        <p:nvSpPr>
          <p:cNvPr id="24593" name="Cloud 18">
            <a:extLst>
              <a:ext uri="{FF2B5EF4-FFF2-40B4-BE49-F238E27FC236}">
                <a16:creationId xmlns:a16="http://schemas.microsoft.com/office/drawing/2014/main" id="{06CFAC85-D148-6140-A090-09F248612905}"/>
              </a:ext>
            </a:extLst>
          </p:cNvPr>
          <p:cNvSpPr>
            <a:spLocks noChangeArrowheads="1"/>
          </p:cNvSpPr>
          <p:nvPr/>
        </p:nvSpPr>
        <p:spPr bwMode="auto">
          <a:xfrm rot="-394653">
            <a:off x="1905000" y="5407025"/>
            <a:ext cx="2193925" cy="839788"/>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0 60000 65536"/>
              <a:gd name="T9" fmla="*/ 5898240 60000 65536"/>
              <a:gd name="T10" fmla="*/ 11796480 60000 65536"/>
              <a:gd name="T11" fmla="*/ 17694720 60000 65536"/>
              <a:gd name="T12" fmla="*/ 5954 w 43200"/>
              <a:gd name="T13" fmla="*/ 6524 h 43200"/>
              <a:gd name="T14" fmla="*/ 34174 w 43200"/>
              <a:gd name="T15" fmla="*/ 34674 h 43200"/>
            </a:gdLst>
            <a:ahLst/>
            <a:cxnLst>
              <a:cxn ang="T8">
                <a:pos x="T0" y="T1"/>
              </a:cxn>
              <a:cxn ang="T9">
                <a:pos x="T2" y="T3"/>
              </a:cxn>
              <a:cxn ang="T10">
                <a:pos x="T4" y="T5"/>
              </a:cxn>
              <a:cxn ang="T11">
                <a:pos x="T6" y="T7"/>
              </a:cxn>
            </a:cxnLst>
            <a:rect l="T12" t="T13" r="T14" b="T15"/>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rgbClr val="FFCCFF"/>
          </a:solidFill>
          <a:ln w="9525">
            <a:solidFill>
              <a:schemeClr val="tx1"/>
            </a:solidFill>
            <a:miter lim="800000"/>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marL="0" lvl="1" algn="ctr" eaLnBrk="1" hangingPunct="1">
              <a:spcBef>
                <a:spcPct val="0"/>
              </a:spcBef>
              <a:buFontTx/>
              <a:buNone/>
            </a:pPr>
            <a:endParaRPr lang="en-GB" altLang="en-US" sz="500">
              <a:latin typeface="Comic Sans MS" panose="030F0902030302020204" pitchFamily="66" charset="0"/>
            </a:endParaRPr>
          </a:p>
          <a:p>
            <a:pPr marL="0" lvl="1" algn="ctr" eaLnBrk="1" hangingPunct="1">
              <a:spcBef>
                <a:spcPct val="0"/>
              </a:spcBef>
              <a:buFontTx/>
              <a:buNone/>
            </a:pPr>
            <a:r>
              <a:rPr lang="en-GB" altLang="en-US" sz="1600" b="1">
                <a:latin typeface="Comic Sans MS" panose="030F0902030302020204" pitchFamily="66" charset="0"/>
              </a:rPr>
              <a:t>Hyperemesis</a:t>
            </a:r>
          </a:p>
          <a:p>
            <a:pPr algn="ctr" eaLnBrk="1" hangingPunct="1">
              <a:spcBef>
                <a:spcPct val="0"/>
              </a:spcBef>
              <a:buFontTx/>
              <a:buNone/>
            </a:pPr>
            <a:endParaRPr lang="en-GB" altLang="en-US" sz="2400"/>
          </a:p>
        </p:txBody>
      </p:sp>
      <p:sp>
        <p:nvSpPr>
          <p:cNvPr id="24594" name="Cloud 18">
            <a:extLst>
              <a:ext uri="{FF2B5EF4-FFF2-40B4-BE49-F238E27FC236}">
                <a16:creationId xmlns:a16="http://schemas.microsoft.com/office/drawing/2014/main" id="{85FA682F-FF29-4642-9141-7868A427E0E5}"/>
              </a:ext>
            </a:extLst>
          </p:cNvPr>
          <p:cNvSpPr>
            <a:spLocks noChangeArrowheads="1"/>
          </p:cNvSpPr>
          <p:nvPr/>
        </p:nvSpPr>
        <p:spPr bwMode="auto">
          <a:xfrm rot="10954">
            <a:off x="4516438" y="7024688"/>
            <a:ext cx="2214562" cy="768350"/>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0 60000 65536"/>
              <a:gd name="T9" fmla="*/ 5898240 60000 65536"/>
              <a:gd name="T10" fmla="*/ 11796480 60000 65536"/>
              <a:gd name="T11" fmla="*/ 17694720 60000 65536"/>
              <a:gd name="T12" fmla="*/ 5954 w 43200"/>
              <a:gd name="T13" fmla="*/ 6524 h 43200"/>
              <a:gd name="T14" fmla="*/ 34174 w 43200"/>
              <a:gd name="T15" fmla="*/ 34674 h 43200"/>
            </a:gdLst>
            <a:ahLst/>
            <a:cxnLst>
              <a:cxn ang="T8">
                <a:pos x="T0" y="T1"/>
              </a:cxn>
              <a:cxn ang="T9">
                <a:pos x="T2" y="T3"/>
              </a:cxn>
              <a:cxn ang="T10">
                <a:pos x="T4" y="T5"/>
              </a:cxn>
              <a:cxn ang="T11">
                <a:pos x="T6" y="T7"/>
              </a:cxn>
            </a:cxnLst>
            <a:rect l="T12" t="T13" r="T14" b="T15"/>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rgbClr val="FF8B17"/>
          </a:solidFill>
          <a:ln w="9525">
            <a:solidFill>
              <a:schemeClr val="tx1"/>
            </a:solidFill>
            <a:miter lim="800000"/>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marL="0" lvl="1" algn="ctr" eaLnBrk="1" hangingPunct="1">
              <a:spcBef>
                <a:spcPct val="0"/>
              </a:spcBef>
              <a:buFontTx/>
              <a:buNone/>
            </a:pPr>
            <a:endParaRPr lang="en-GB" altLang="en-US" sz="500">
              <a:latin typeface="Comic Sans MS" panose="030F0902030302020204" pitchFamily="66" charset="0"/>
            </a:endParaRPr>
          </a:p>
          <a:p>
            <a:pPr marL="0" lvl="1" algn="ctr" eaLnBrk="1" hangingPunct="1">
              <a:spcBef>
                <a:spcPct val="0"/>
              </a:spcBef>
              <a:buFontTx/>
              <a:buNone/>
            </a:pPr>
            <a:r>
              <a:rPr lang="en-GB" altLang="en-US" sz="1600" b="1">
                <a:latin typeface="Comic Sans MS" panose="030F0902030302020204" pitchFamily="66" charset="0"/>
              </a:rPr>
              <a:t>Cholecystitis</a:t>
            </a:r>
          </a:p>
          <a:p>
            <a:pPr algn="ctr" eaLnBrk="1" hangingPunct="1">
              <a:spcBef>
                <a:spcPct val="0"/>
              </a:spcBef>
              <a:buFontTx/>
              <a:buNone/>
            </a:pPr>
            <a:endParaRPr lang="en-GB" altLang="en-US" sz="2400"/>
          </a:p>
        </p:txBody>
      </p:sp>
      <p:sp>
        <p:nvSpPr>
          <p:cNvPr id="24595" name="Cloud 18">
            <a:extLst>
              <a:ext uri="{FF2B5EF4-FFF2-40B4-BE49-F238E27FC236}">
                <a16:creationId xmlns:a16="http://schemas.microsoft.com/office/drawing/2014/main" id="{9AAEA7FD-465B-3D4E-A515-5AEC33CD780B}"/>
              </a:ext>
            </a:extLst>
          </p:cNvPr>
          <p:cNvSpPr>
            <a:spLocks noChangeArrowheads="1"/>
          </p:cNvSpPr>
          <p:nvPr/>
        </p:nvSpPr>
        <p:spPr bwMode="auto">
          <a:xfrm rot="-1525477">
            <a:off x="442913" y="6654800"/>
            <a:ext cx="1671637" cy="1008063"/>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0 60000 65536"/>
              <a:gd name="T9" fmla="*/ 5898240 60000 65536"/>
              <a:gd name="T10" fmla="*/ 11796480 60000 65536"/>
              <a:gd name="T11" fmla="*/ 17694720 60000 65536"/>
              <a:gd name="T12" fmla="*/ 5954 w 43200"/>
              <a:gd name="T13" fmla="*/ 6524 h 43200"/>
              <a:gd name="T14" fmla="*/ 34174 w 43200"/>
              <a:gd name="T15" fmla="*/ 34674 h 43200"/>
            </a:gdLst>
            <a:ahLst/>
            <a:cxnLst>
              <a:cxn ang="T8">
                <a:pos x="T0" y="T1"/>
              </a:cxn>
              <a:cxn ang="T9">
                <a:pos x="T2" y="T3"/>
              </a:cxn>
              <a:cxn ang="T10">
                <a:pos x="T4" y="T5"/>
              </a:cxn>
              <a:cxn ang="T11">
                <a:pos x="T6" y="T7"/>
              </a:cxn>
            </a:cxnLst>
            <a:rect l="T12" t="T13" r="T14" b="T15"/>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rgbClr val="24EE02"/>
          </a:solidFill>
          <a:ln w="9525">
            <a:solidFill>
              <a:schemeClr val="tx1"/>
            </a:solidFill>
            <a:miter lim="800000"/>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marL="0" lvl="1" algn="ctr" eaLnBrk="1" hangingPunct="1">
              <a:spcBef>
                <a:spcPct val="0"/>
              </a:spcBef>
              <a:buFontTx/>
              <a:buNone/>
            </a:pPr>
            <a:endParaRPr lang="en-GB" altLang="en-US" sz="500">
              <a:latin typeface="Comic Sans MS" panose="030F0902030302020204" pitchFamily="66" charset="0"/>
            </a:endParaRPr>
          </a:p>
          <a:p>
            <a:pPr marL="0" lvl="1" algn="ctr" eaLnBrk="1" hangingPunct="1">
              <a:spcBef>
                <a:spcPct val="0"/>
              </a:spcBef>
              <a:buFontTx/>
              <a:buNone/>
            </a:pPr>
            <a:r>
              <a:rPr lang="en-GB" altLang="en-US" sz="1600" b="1">
                <a:latin typeface="Comic Sans MS" panose="030F0902030302020204" pitchFamily="66" charset="0"/>
              </a:rPr>
              <a:t>Perianal Abcess</a:t>
            </a:r>
          </a:p>
          <a:p>
            <a:pPr algn="ctr" eaLnBrk="1" hangingPunct="1">
              <a:spcBef>
                <a:spcPct val="0"/>
              </a:spcBef>
              <a:buFontTx/>
              <a:buNone/>
            </a:pPr>
            <a:endParaRPr lang="en-GB" altLang="en-US" sz="2400"/>
          </a:p>
        </p:txBody>
      </p:sp>
      <p:sp>
        <p:nvSpPr>
          <p:cNvPr id="24596" name="Rectangle 27">
            <a:extLst>
              <a:ext uri="{FF2B5EF4-FFF2-40B4-BE49-F238E27FC236}">
                <a16:creationId xmlns:a16="http://schemas.microsoft.com/office/drawing/2014/main" id="{3F6720C9-B57D-DE42-A951-0B41057C5495}"/>
              </a:ext>
            </a:extLst>
          </p:cNvPr>
          <p:cNvSpPr>
            <a:spLocks noChangeArrowheads="1"/>
          </p:cNvSpPr>
          <p:nvPr/>
        </p:nvSpPr>
        <p:spPr bwMode="auto">
          <a:xfrm>
            <a:off x="0" y="4548188"/>
            <a:ext cx="68580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spcBef>
                <a:spcPct val="0"/>
              </a:spcBef>
              <a:buFontTx/>
              <a:buNone/>
            </a:pPr>
            <a:r>
              <a:rPr lang="en-GB" altLang="en-US" sz="600"/>
              <a:t> </a:t>
            </a:r>
            <a:endParaRPr lang="en-GB" altLang="en-US"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6">
            <a:extLst>
              <a:ext uri="{FF2B5EF4-FFF2-40B4-BE49-F238E27FC236}">
                <a16:creationId xmlns:a16="http://schemas.microsoft.com/office/drawing/2014/main" id="{926C999C-61EE-6746-AB68-A3EE2DCF06ED}"/>
              </a:ext>
            </a:extLst>
          </p:cNvPr>
          <p:cNvSpPr txBox="1">
            <a:spLocks noChangeArrowheads="1"/>
          </p:cNvSpPr>
          <p:nvPr/>
        </p:nvSpPr>
        <p:spPr bwMode="auto">
          <a:xfrm>
            <a:off x="549275" y="352425"/>
            <a:ext cx="5876925"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4000" b="1" u="sng">
                <a:solidFill>
                  <a:srgbClr val="0070C0"/>
                </a:solidFill>
                <a:latin typeface="Comic Sans MS" panose="030F0902030302020204" pitchFamily="66" charset="0"/>
              </a:rPr>
              <a:t>Useful Information</a:t>
            </a:r>
          </a:p>
          <a:p>
            <a:pPr eaLnBrk="1" hangingPunct="1">
              <a:spcBef>
                <a:spcPct val="50000"/>
              </a:spcBef>
              <a:buFontTx/>
              <a:buNone/>
            </a:pPr>
            <a:endParaRPr lang="en-GB" altLang="en-US" sz="600">
              <a:latin typeface="Comic Sans MS" panose="030F0902030302020204" pitchFamily="66" charset="0"/>
            </a:endParaRPr>
          </a:p>
          <a:p>
            <a:pPr eaLnBrk="1" hangingPunct="1">
              <a:spcBef>
                <a:spcPct val="50000"/>
              </a:spcBef>
              <a:buFontTx/>
              <a:buNone/>
            </a:pPr>
            <a:endParaRPr lang="en-GB" altLang="en-US" sz="600">
              <a:latin typeface="Comic Sans MS" panose="030F0902030302020204" pitchFamily="66" charset="0"/>
            </a:endParaRPr>
          </a:p>
          <a:p>
            <a:pPr eaLnBrk="1" hangingPunct="1">
              <a:spcBef>
                <a:spcPct val="50000"/>
              </a:spcBef>
              <a:buFontTx/>
              <a:buNone/>
            </a:pPr>
            <a:endParaRPr lang="en-GB" altLang="en-US" sz="600">
              <a:latin typeface="Comic Sans MS" panose="030F0902030302020204" pitchFamily="66" charset="0"/>
            </a:endParaRPr>
          </a:p>
        </p:txBody>
      </p:sp>
      <p:sp>
        <p:nvSpPr>
          <p:cNvPr id="5123" name="Rectangle 3">
            <a:extLst>
              <a:ext uri="{FF2B5EF4-FFF2-40B4-BE49-F238E27FC236}">
                <a16:creationId xmlns:a16="http://schemas.microsoft.com/office/drawing/2014/main" id="{4F401B9B-BD89-A745-9591-EE885B2492D2}"/>
              </a:ext>
            </a:extLst>
          </p:cNvPr>
          <p:cNvSpPr>
            <a:spLocks noChangeArrowheads="1"/>
          </p:cNvSpPr>
          <p:nvPr/>
        </p:nvSpPr>
        <p:spPr bwMode="auto">
          <a:xfrm>
            <a:off x="214313" y="142875"/>
            <a:ext cx="6429375" cy="8786813"/>
          </a:xfrm>
          <a:prstGeom prst="rect">
            <a:avLst/>
          </a:prstGeom>
          <a:noFill/>
          <a:ln w="152400" cmpd="tri">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endParaRPr lang="en-US" altLang="en-US" sz="2400"/>
          </a:p>
        </p:txBody>
      </p:sp>
      <p:sp>
        <p:nvSpPr>
          <p:cNvPr id="5124" name="Rectangle 3">
            <a:extLst>
              <a:ext uri="{FF2B5EF4-FFF2-40B4-BE49-F238E27FC236}">
                <a16:creationId xmlns:a16="http://schemas.microsoft.com/office/drawing/2014/main" id="{8C9535A7-0235-F14F-B8A9-B6652EA1E2A4}"/>
              </a:ext>
            </a:extLst>
          </p:cNvPr>
          <p:cNvSpPr>
            <a:spLocks noChangeArrowheads="1"/>
          </p:cNvSpPr>
          <p:nvPr/>
        </p:nvSpPr>
        <p:spPr bwMode="auto">
          <a:xfrm>
            <a:off x="1125538" y="3606800"/>
            <a:ext cx="4321175" cy="308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1600" b="1" i="1">
                <a:latin typeface="Comic Sans MS" panose="030F0902030302020204" pitchFamily="66" charset="0"/>
              </a:rPr>
              <a:t>B1 </a:t>
            </a:r>
            <a:r>
              <a:rPr lang="en-US" altLang="en-US" sz="1600" b="1" i="1">
                <a:latin typeface="Comic Sans MS" panose="030F0902030302020204" pitchFamily="66" charset="0"/>
              </a:rPr>
              <a:t>Practice Education Link;</a:t>
            </a:r>
            <a:r>
              <a:rPr lang="en-US" altLang="en-US" sz="1600">
                <a:latin typeface="Comic Sans MS" panose="030F0902030302020204" pitchFamily="66" charset="0"/>
              </a:rPr>
              <a:t>   </a:t>
            </a:r>
          </a:p>
          <a:p>
            <a:pPr algn="ctr" eaLnBrk="1" hangingPunct="1">
              <a:spcBef>
                <a:spcPct val="50000"/>
              </a:spcBef>
              <a:buFontTx/>
              <a:buNone/>
            </a:pPr>
            <a:r>
              <a:rPr lang="en-GB" altLang="en-US" sz="1400">
                <a:latin typeface="Comic Sans MS" panose="030F0902030302020204" pitchFamily="66" charset="0"/>
              </a:rPr>
              <a:t> </a:t>
            </a:r>
            <a:r>
              <a:rPr lang="en-US" altLang="en-US" sz="1400">
                <a:latin typeface="Comic Sans MS" panose="030F0902030302020204" pitchFamily="66" charset="0"/>
              </a:rPr>
              <a:t>Sister Leane Donoghue-Horrocks</a:t>
            </a:r>
          </a:p>
          <a:p>
            <a:pPr algn="ctr" eaLnBrk="1" hangingPunct="1">
              <a:spcBef>
                <a:spcPct val="50000"/>
              </a:spcBef>
              <a:buFontTx/>
              <a:buNone/>
            </a:pPr>
            <a:r>
              <a:rPr lang="en-US" altLang="en-US" sz="1400">
                <a:latin typeface="Comic Sans MS" panose="030F0902030302020204" pitchFamily="66" charset="0"/>
              </a:rPr>
              <a:t>leane.donoghue-horrocks@nca.nhs.uk</a:t>
            </a:r>
          </a:p>
          <a:p>
            <a:pPr algn="ctr" eaLnBrk="1" hangingPunct="1">
              <a:spcBef>
                <a:spcPct val="50000"/>
              </a:spcBef>
              <a:buFontTx/>
              <a:buNone/>
            </a:pPr>
            <a:endParaRPr lang="en-US" altLang="en-US" sz="500">
              <a:latin typeface="Comic Sans MS" panose="030F0902030302020204" pitchFamily="66" charset="0"/>
            </a:endParaRPr>
          </a:p>
          <a:p>
            <a:pPr algn="ctr" eaLnBrk="1" hangingPunct="1">
              <a:spcBef>
                <a:spcPct val="50000"/>
              </a:spcBef>
              <a:buFontTx/>
              <a:buNone/>
            </a:pPr>
            <a:r>
              <a:rPr lang="en-US" altLang="en-US" sz="1800">
                <a:latin typeface="Comic Sans MS" panose="030F0902030302020204" pitchFamily="66" charset="0"/>
              </a:rPr>
              <a:t>   </a:t>
            </a:r>
            <a:r>
              <a:rPr lang="en-US" altLang="en-US" sz="1600" b="1" i="1">
                <a:latin typeface="Comic Sans MS" panose="030F0902030302020204" pitchFamily="66" charset="0"/>
              </a:rPr>
              <a:t>Practice Education Facilitator  </a:t>
            </a:r>
          </a:p>
          <a:p>
            <a:pPr algn="ctr" eaLnBrk="1" hangingPunct="1">
              <a:spcBef>
                <a:spcPct val="50000"/>
              </a:spcBef>
              <a:buFontTx/>
              <a:buNone/>
            </a:pPr>
            <a:r>
              <a:rPr lang="en-GB" altLang="en-US" sz="1800">
                <a:latin typeface="Comic Sans MS" panose="030F0902030302020204" pitchFamily="66" charset="0"/>
              </a:rPr>
              <a:t>     </a:t>
            </a:r>
            <a:r>
              <a:rPr lang="en-US" altLang="en-US" sz="1400">
                <a:latin typeface="Comic Sans MS" panose="030F0902030302020204" pitchFamily="66" charset="0"/>
              </a:rPr>
              <a:t>Andrea Surtees</a:t>
            </a:r>
            <a:r>
              <a:rPr lang="en-GB" altLang="en-US" sz="1400">
                <a:latin typeface="Comic Sans MS" panose="030F0902030302020204" pitchFamily="66" charset="0"/>
              </a:rPr>
              <a:t>, </a:t>
            </a:r>
            <a:r>
              <a:rPr lang="en-US" altLang="en-US" sz="1400">
                <a:latin typeface="Comic Sans MS" panose="030F0902030302020204" pitchFamily="66" charset="0"/>
              </a:rPr>
              <a:t>3rd floor – Mayo building</a:t>
            </a:r>
          </a:p>
          <a:p>
            <a:pPr algn="ctr" eaLnBrk="1" hangingPunct="1">
              <a:spcBef>
                <a:spcPct val="50000"/>
              </a:spcBef>
              <a:buFontTx/>
              <a:buNone/>
            </a:pPr>
            <a:endParaRPr lang="en-US" altLang="en-US" sz="500">
              <a:latin typeface="Comic Sans MS" panose="030F0902030302020204" pitchFamily="66" charset="0"/>
            </a:endParaRPr>
          </a:p>
          <a:p>
            <a:pPr algn="ctr" eaLnBrk="1" hangingPunct="1">
              <a:spcBef>
                <a:spcPct val="50000"/>
              </a:spcBef>
              <a:buFontTx/>
              <a:buNone/>
            </a:pPr>
            <a:r>
              <a:rPr lang="en-GB" altLang="en-US" sz="1600" b="1" i="1">
                <a:latin typeface="Comic Sans MS" panose="030F0902030302020204" pitchFamily="66" charset="0"/>
              </a:rPr>
              <a:t>University </a:t>
            </a:r>
            <a:r>
              <a:rPr lang="en-US" altLang="en-US" sz="1600" b="1" i="1">
                <a:latin typeface="Comic Sans MS" panose="030F0902030302020204" pitchFamily="66" charset="0"/>
              </a:rPr>
              <a:t>Link</a:t>
            </a:r>
            <a:r>
              <a:rPr lang="en-GB" altLang="en-US" sz="1600" b="1" i="1">
                <a:latin typeface="Comic Sans MS" panose="030F0902030302020204" pitchFamily="66" charset="0"/>
              </a:rPr>
              <a:t> Lecturer</a:t>
            </a:r>
            <a:r>
              <a:rPr lang="en-US" altLang="en-US" sz="1600" b="1" i="1">
                <a:latin typeface="Comic Sans MS" panose="030F0902030302020204" pitchFamily="66" charset="0"/>
              </a:rPr>
              <a:t>;   </a:t>
            </a:r>
          </a:p>
          <a:p>
            <a:pPr algn="ctr" eaLnBrk="1" hangingPunct="1">
              <a:spcBef>
                <a:spcPct val="50000"/>
              </a:spcBef>
              <a:buFontTx/>
              <a:buNone/>
            </a:pPr>
            <a:r>
              <a:rPr lang="en-GB" altLang="en-US" sz="1400">
                <a:latin typeface="Comic Sans MS" panose="030F0902030302020204" pitchFamily="66" charset="0"/>
              </a:rPr>
              <a:t>    Mark Mitchell</a:t>
            </a:r>
          </a:p>
          <a:p>
            <a:pPr algn="ctr" eaLnBrk="1" hangingPunct="1">
              <a:lnSpc>
                <a:spcPts val="1600"/>
              </a:lnSpc>
              <a:spcBef>
                <a:spcPct val="50000"/>
              </a:spcBef>
              <a:buFontTx/>
              <a:buNone/>
            </a:pPr>
            <a:r>
              <a:rPr lang="en-GB" altLang="en-US" sz="1800" b="1" i="1">
                <a:latin typeface="Comic Sans MS" panose="030F0902030302020204" pitchFamily="66" charset="0"/>
              </a:rPr>
              <a:t>         </a:t>
            </a:r>
            <a:endParaRPr lang="en-US" altLang="en-US" sz="1600">
              <a:latin typeface="Comic Sans MS" panose="030F0902030302020204" pitchFamily="66" charset="0"/>
            </a:endParaRPr>
          </a:p>
        </p:txBody>
      </p:sp>
      <p:sp>
        <p:nvSpPr>
          <p:cNvPr id="5125" name="Rectangle 5">
            <a:extLst>
              <a:ext uri="{FF2B5EF4-FFF2-40B4-BE49-F238E27FC236}">
                <a16:creationId xmlns:a16="http://schemas.microsoft.com/office/drawing/2014/main" id="{CB83190E-1F93-AF4D-B950-E1BF8F0A3C95}"/>
              </a:ext>
            </a:extLst>
          </p:cNvPr>
          <p:cNvSpPr>
            <a:spLocks noChangeArrowheads="1"/>
          </p:cNvSpPr>
          <p:nvPr/>
        </p:nvSpPr>
        <p:spPr bwMode="auto">
          <a:xfrm>
            <a:off x="260350" y="2484438"/>
            <a:ext cx="63373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Clr>
                <a:srgbClr val="7030A0"/>
              </a:buClr>
              <a:buFontTx/>
              <a:buNone/>
            </a:pPr>
            <a:r>
              <a:rPr lang="en-GB" altLang="en-US" sz="1600" b="1" i="1">
                <a:latin typeface="Comic Sans MS" panose="030F0902030302020204" pitchFamily="66" charset="0"/>
              </a:rPr>
              <a:t>    Where to Find Us:  1</a:t>
            </a:r>
            <a:r>
              <a:rPr lang="en-GB" altLang="en-US" sz="1600" b="1" i="1" baseline="30000">
                <a:latin typeface="Comic Sans MS" panose="030F0902030302020204" pitchFamily="66" charset="0"/>
              </a:rPr>
              <a:t>st</a:t>
            </a:r>
            <a:r>
              <a:rPr lang="en-GB" altLang="en-US" sz="1600" b="1" i="1">
                <a:latin typeface="Comic Sans MS" panose="030F0902030302020204" pitchFamily="66" charset="0"/>
              </a:rPr>
              <a:t> Floor Irving building</a:t>
            </a:r>
            <a:endParaRPr lang="en-GB" altLang="en-US" sz="400">
              <a:latin typeface="Comic Sans MS" panose="030F0902030302020204" pitchFamily="66" charset="0"/>
            </a:endParaRPr>
          </a:p>
        </p:txBody>
      </p:sp>
      <p:sp>
        <p:nvSpPr>
          <p:cNvPr id="5126" name="Text Box 7">
            <a:extLst>
              <a:ext uri="{FF2B5EF4-FFF2-40B4-BE49-F238E27FC236}">
                <a16:creationId xmlns:a16="http://schemas.microsoft.com/office/drawing/2014/main" id="{13914D40-851F-9D4A-AE0B-3F0ABBF283A7}"/>
              </a:ext>
            </a:extLst>
          </p:cNvPr>
          <p:cNvSpPr txBox="1">
            <a:spLocks noChangeArrowheads="1"/>
          </p:cNvSpPr>
          <p:nvPr/>
        </p:nvSpPr>
        <p:spPr bwMode="auto">
          <a:xfrm>
            <a:off x="215900" y="1331913"/>
            <a:ext cx="6453188"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Clr>
                <a:srgbClr val="7030A0"/>
              </a:buClr>
              <a:buFontTx/>
              <a:buNone/>
            </a:pPr>
            <a:r>
              <a:rPr lang="en-US" altLang="en-US" sz="1600" b="1" i="1">
                <a:latin typeface="Comic Sans MS" panose="030F0902030302020204" pitchFamily="66" charset="0"/>
              </a:rPr>
              <a:t>Model of Nursing Care/Multi-disciplinary Team</a:t>
            </a:r>
            <a:endParaRPr lang="en-US" altLang="en-US" sz="1000" b="1" i="1">
              <a:latin typeface="Comic Sans MS" panose="030F0902030302020204" pitchFamily="66" charset="0"/>
            </a:endParaRPr>
          </a:p>
          <a:p>
            <a:pPr algn="ctr" eaLnBrk="1" hangingPunct="1">
              <a:spcBef>
                <a:spcPct val="50000"/>
              </a:spcBef>
              <a:buClr>
                <a:srgbClr val="7030A0"/>
              </a:buClr>
              <a:buFontTx/>
              <a:buNone/>
            </a:pPr>
            <a:endParaRPr lang="en-US" altLang="en-US" sz="200" b="1" i="1">
              <a:latin typeface="Comic Sans MS" panose="030F0902030302020204" pitchFamily="66" charset="0"/>
            </a:endParaRPr>
          </a:p>
          <a:p>
            <a:pPr algn="ctr" eaLnBrk="1" hangingPunct="1">
              <a:spcBef>
                <a:spcPct val="50000"/>
              </a:spcBef>
              <a:buClr>
                <a:srgbClr val="7030A0"/>
              </a:buClr>
              <a:buFontTx/>
              <a:buNone/>
            </a:pPr>
            <a:r>
              <a:rPr lang="en-US" altLang="en-US" sz="1300">
                <a:latin typeface="Comic Sans MS" panose="030F0902030302020204" pitchFamily="66" charset="0"/>
              </a:rPr>
              <a:t>We implement the Roper, Logan and Tierney model of nursing care and we cater for </a:t>
            </a:r>
            <a:r>
              <a:rPr lang="en-GB" altLang="en-US" sz="1300">
                <a:latin typeface="Comic Sans MS" panose="030F0902030302020204" pitchFamily="66" charset="0"/>
              </a:rPr>
              <a:t>nursing students and cadets.</a:t>
            </a:r>
            <a:endParaRPr lang="en-US" altLang="en-US" sz="1300">
              <a:latin typeface="Comic Sans MS" panose="030F0902030302020204" pitchFamily="66" charset="0"/>
            </a:endParaRPr>
          </a:p>
          <a:p>
            <a:pPr eaLnBrk="1" hangingPunct="1">
              <a:spcBef>
                <a:spcPct val="0"/>
              </a:spcBef>
              <a:buFontTx/>
              <a:buNone/>
            </a:pPr>
            <a:endParaRPr lang="en-US" altLang="en-US" sz="1400">
              <a:latin typeface="Comic Sans MS" panose="030F0902030302020204" pitchFamily="66"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4">
            <a:extLst>
              <a:ext uri="{FF2B5EF4-FFF2-40B4-BE49-F238E27FC236}">
                <a16:creationId xmlns:a16="http://schemas.microsoft.com/office/drawing/2014/main" id="{3948835F-2DE4-EA45-8750-D3E4F812D5DC}"/>
              </a:ext>
            </a:extLst>
          </p:cNvPr>
          <p:cNvGrpSpPr>
            <a:grpSpLocks/>
          </p:cNvGrpSpPr>
          <p:nvPr/>
        </p:nvGrpSpPr>
        <p:grpSpPr bwMode="auto">
          <a:xfrm>
            <a:off x="260350" y="90488"/>
            <a:ext cx="3024188" cy="1585912"/>
            <a:chOff x="0" y="0"/>
            <a:chExt cx="3672408" cy="2123728"/>
          </a:xfrm>
        </p:grpSpPr>
        <p:sp>
          <p:nvSpPr>
            <p:cNvPr id="25665" name="Cloud 104">
              <a:extLst>
                <a:ext uri="{FF2B5EF4-FFF2-40B4-BE49-F238E27FC236}">
                  <a16:creationId xmlns:a16="http://schemas.microsoft.com/office/drawing/2014/main" id="{8A389E56-6F7B-E24B-BB86-2D66BA030EBB}"/>
                </a:ext>
              </a:extLst>
            </p:cNvPr>
            <p:cNvSpPr>
              <a:spLocks/>
            </p:cNvSpPr>
            <p:nvPr/>
          </p:nvSpPr>
          <p:spPr bwMode="auto">
            <a:xfrm flipH="1">
              <a:off x="0" y="0"/>
              <a:ext cx="3672408" cy="2123728"/>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2147483646 w 43200"/>
                <a:gd name="T9" fmla="*/ 2147483646 h 43200"/>
                <a:gd name="T10" fmla="*/ 2147483646 w 43200"/>
                <a:gd name="T11" fmla="*/ 2147483646 h 43200"/>
                <a:gd name="T12" fmla="*/ 2147483646 w 43200"/>
                <a:gd name="T13" fmla="*/ 2147483646 h 43200"/>
                <a:gd name="T14" fmla="*/ 2147483646 w 43200"/>
                <a:gd name="T15" fmla="*/ 2147483646 h 43200"/>
                <a:gd name="T16" fmla="*/ 2147483646 w 43200"/>
                <a:gd name="T17" fmla="*/ 2147483646 h 43200"/>
                <a:gd name="T18" fmla="*/ 2147483646 w 43200"/>
                <a:gd name="T19" fmla="*/ 2147483646 h 43200"/>
                <a:gd name="T20" fmla="*/ 2147483646 w 43200"/>
                <a:gd name="T21" fmla="*/ 2147483646 h 43200"/>
                <a:gd name="T22" fmla="*/ 2147483646 w 43200"/>
                <a:gd name="T23" fmla="*/ 2147483646 h 43200"/>
                <a:gd name="T24" fmla="*/ 2147483646 w 43200"/>
                <a:gd name="T25" fmla="*/ 2147483646 h 43200"/>
                <a:gd name="T26" fmla="*/ 2147483646 w 43200"/>
                <a:gd name="T27" fmla="*/ 2147483646 h 43200"/>
                <a:gd name="T28" fmla="*/ 2147483646 w 43200"/>
                <a:gd name="T29" fmla="*/ 2147483646 h 43200"/>
                <a:gd name="T30" fmla="*/ 2147483646 w 43200"/>
                <a:gd name="T31" fmla="*/ 2147483646 h 43200"/>
                <a:gd name="T32" fmla="*/ 2147483646 w 43200"/>
                <a:gd name="T33" fmla="*/ 2147483646 h 43200"/>
                <a:gd name="T34" fmla="*/ 2147483646 w 43200"/>
                <a:gd name="T35" fmla="*/ 2147483646 h 43200"/>
                <a:gd name="T36" fmla="*/ 2147483646 w 43200"/>
                <a:gd name="T37" fmla="*/ 2147483646 h 43200"/>
                <a:gd name="T38" fmla="*/ 2147483646 w 43200"/>
                <a:gd name="T39" fmla="*/ 2147483646 h 43200"/>
                <a:gd name="T40" fmla="*/ 2147483646 w 43200"/>
                <a:gd name="T41" fmla="*/ 2147483646 h 43200"/>
                <a:gd name="T42" fmla="*/ 2147483646 w 43200"/>
                <a:gd name="T43" fmla="*/ 2147483646 h 43200"/>
                <a:gd name="T44" fmla="*/ 2147483646 w 43200"/>
                <a:gd name="T45" fmla="*/ 2147483646 h 43200"/>
                <a:gd name="T46" fmla="*/ 2147483646 w 43200"/>
                <a:gd name="T47" fmla="*/ 2147483646 h 43200"/>
                <a:gd name="T48" fmla="*/ 2147483646 w 43200"/>
                <a:gd name="T49" fmla="*/ 2147483646 h 43200"/>
                <a:gd name="T50" fmla="*/ 2147483646 w 43200"/>
                <a:gd name="T51" fmla="*/ 2147483646 h 43200"/>
                <a:gd name="T52" fmla="*/ 2147483646 w 43200"/>
                <a:gd name="T53" fmla="*/ 2147483646 h 43200"/>
                <a:gd name="T54" fmla="*/ 2147483646 w 43200"/>
                <a:gd name="T55" fmla="*/ 2147483646 h 43200"/>
                <a:gd name="T56" fmla="*/ 2147483646 w 43200"/>
                <a:gd name="T57" fmla="*/ 2147483646 h 43200"/>
                <a:gd name="T58" fmla="*/ 2147483646 w 43200"/>
                <a:gd name="T59" fmla="*/ 2147483646 h 43200"/>
                <a:gd name="T60" fmla="*/ 2147483646 w 43200"/>
                <a:gd name="T61" fmla="*/ 2147483646 h 43200"/>
                <a:gd name="T62" fmla="*/ 2147483646 w 43200"/>
                <a:gd name="T63" fmla="*/ 2147483646 h 43200"/>
                <a:gd name="T64" fmla="*/ 2147483646 w 43200"/>
                <a:gd name="T65" fmla="*/ 2147483646 h 43200"/>
                <a:gd name="T66" fmla="*/ 2147483646 w 43200"/>
                <a:gd name="T67" fmla="*/ 2147483646 h 43200"/>
                <a:gd name="T68" fmla="*/ 2147483646 w 43200"/>
                <a:gd name="T69" fmla="*/ 2147483646 h 43200"/>
                <a:gd name="T70" fmla="*/ 2147483646 w 43200"/>
                <a:gd name="T71" fmla="*/ 2147483646 h 432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5954 w 43200"/>
                <a:gd name="T109" fmla="*/ 6524 h 43200"/>
                <a:gd name="T110" fmla="*/ 34174 w 43200"/>
                <a:gd name="T111" fmla="*/ 34674 h 4320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solidFill>
              <a:schemeClr val="bg1"/>
            </a:solidFill>
            <a:ln w="38100" cap="flat" cmpd="sng">
              <a:solidFill>
                <a:srgbClr val="0070C0"/>
              </a:solidFill>
              <a:round/>
              <a:headEnd/>
              <a:tailEnd/>
            </a:ln>
          </p:spPr>
          <p:txBody>
            <a:bodyPr/>
            <a:lstStyle/>
            <a:p>
              <a:endParaRPr lang="en-US"/>
            </a:p>
          </p:txBody>
        </p:sp>
        <p:sp>
          <p:nvSpPr>
            <p:cNvPr id="25666" name="Text Box 6">
              <a:extLst>
                <a:ext uri="{FF2B5EF4-FFF2-40B4-BE49-F238E27FC236}">
                  <a16:creationId xmlns:a16="http://schemas.microsoft.com/office/drawing/2014/main" id="{23835DB3-A3E2-AF49-B843-247DEB5A6DC9}"/>
                </a:ext>
              </a:extLst>
            </p:cNvPr>
            <p:cNvSpPr txBox="1">
              <a:spLocks noChangeArrowheads="1"/>
            </p:cNvSpPr>
            <p:nvPr/>
          </p:nvSpPr>
          <p:spPr bwMode="auto">
            <a:xfrm flipH="1">
              <a:off x="437605" y="193453"/>
              <a:ext cx="2937926" cy="775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en-GB" altLang="en-US" b="1" u="sng">
                  <a:solidFill>
                    <a:srgbClr val="0070C0"/>
                  </a:solidFill>
                  <a:latin typeface="Comic Sans MS" panose="030F0902030302020204" pitchFamily="66" charset="0"/>
                </a:rPr>
                <a:t>Common</a:t>
              </a:r>
            </a:p>
          </p:txBody>
        </p:sp>
        <p:sp>
          <p:nvSpPr>
            <p:cNvPr id="25667" name="Rectangle 106">
              <a:extLst>
                <a:ext uri="{FF2B5EF4-FFF2-40B4-BE49-F238E27FC236}">
                  <a16:creationId xmlns:a16="http://schemas.microsoft.com/office/drawing/2014/main" id="{0934F83A-5AC7-6842-9792-F5DE8AF059EC}"/>
                </a:ext>
              </a:extLst>
            </p:cNvPr>
            <p:cNvSpPr>
              <a:spLocks noChangeArrowheads="1"/>
            </p:cNvSpPr>
            <p:nvPr/>
          </p:nvSpPr>
          <p:spPr bwMode="auto">
            <a:xfrm>
              <a:off x="699782" y="907740"/>
              <a:ext cx="2606349" cy="775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en-GB" altLang="en-US" b="1" u="sng">
                  <a:solidFill>
                    <a:srgbClr val="0070C0"/>
                  </a:solidFill>
                  <a:latin typeface="Comic Sans MS" panose="030F0902030302020204" pitchFamily="66" charset="0"/>
                </a:rPr>
                <a:t>Conditions</a:t>
              </a:r>
            </a:p>
          </p:txBody>
        </p:sp>
      </p:grpSp>
      <p:graphicFrame>
        <p:nvGraphicFramePr>
          <p:cNvPr id="26632" name="Group 8">
            <a:extLst>
              <a:ext uri="{FF2B5EF4-FFF2-40B4-BE49-F238E27FC236}">
                <a16:creationId xmlns:a16="http://schemas.microsoft.com/office/drawing/2014/main" id="{1483617D-4642-604B-AD67-1D816AFB57BC}"/>
              </a:ext>
            </a:extLst>
          </p:cNvPr>
          <p:cNvGraphicFramePr>
            <a:graphicFrameLocks noGrp="1"/>
          </p:cNvGraphicFramePr>
          <p:nvPr/>
        </p:nvGraphicFramePr>
        <p:xfrm>
          <a:off x="115888" y="1981200"/>
          <a:ext cx="6624637" cy="6562725"/>
        </p:xfrm>
        <a:graphic>
          <a:graphicData uri="http://schemas.openxmlformats.org/drawingml/2006/table">
            <a:tbl>
              <a:tblPr/>
              <a:tblGrid>
                <a:gridCol w="1166812">
                  <a:extLst>
                    <a:ext uri="{9D8B030D-6E8A-4147-A177-3AD203B41FA5}">
                      <a16:colId xmlns:a16="http://schemas.microsoft.com/office/drawing/2014/main" val="20000"/>
                    </a:ext>
                  </a:extLst>
                </a:gridCol>
                <a:gridCol w="1354138">
                  <a:extLst>
                    <a:ext uri="{9D8B030D-6E8A-4147-A177-3AD203B41FA5}">
                      <a16:colId xmlns:a16="http://schemas.microsoft.com/office/drawing/2014/main" val="20001"/>
                    </a:ext>
                  </a:extLst>
                </a:gridCol>
                <a:gridCol w="2447925">
                  <a:extLst>
                    <a:ext uri="{9D8B030D-6E8A-4147-A177-3AD203B41FA5}">
                      <a16:colId xmlns:a16="http://schemas.microsoft.com/office/drawing/2014/main" val="20002"/>
                    </a:ext>
                  </a:extLst>
                </a:gridCol>
                <a:gridCol w="1655762">
                  <a:extLst>
                    <a:ext uri="{9D8B030D-6E8A-4147-A177-3AD203B41FA5}">
                      <a16:colId xmlns:a16="http://schemas.microsoft.com/office/drawing/2014/main" val="20003"/>
                    </a:ext>
                  </a:extLst>
                </a:gridCol>
              </a:tblGrid>
              <a:tr h="671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18" charset="0"/>
                          <a:cs typeface="Times New Roman" pitchFamily="18" charset="0"/>
                        </a:rPr>
                        <a:t>Symptoms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6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chemeClr val="tx1"/>
                          </a:solidFill>
                          <a:effectLst/>
                          <a:latin typeface="Times New Roman" pitchFamily="18" charset="0"/>
                          <a:cs typeface="Times New Roman" pitchFamily="18" charset="0"/>
                        </a:rPr>
                        <a:t>Condition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6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chemeClr val="tx1"/>
                          </a:solidFill>
                          <a:effectLst/>
                          <a:latin typeface="Times New Roman" pitchFamily="18" charset="0"/>
                          <a:cs typeface="Times New Roman" pitchFamily="18" charset="0"/>
                        </a:rPr>
                        <a:t>Overview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6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chemeClr val="tx1"/>
                          </a:solidFill>
                          <a:effectLst/>
                          <a:latin typeface="Times New Roman" pitchFamily="18" charset="0"/>
                          <a:cs typeface="Times New Roman" pitchFamily="18" charset="0"/>
                        </a:rPr>
                        <a:t>Treatment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794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49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cs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49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20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1"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95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794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794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a:ln>
                            <a:noFill/>
                          </a:ln>
                          <a:solidFill>
                            <a:schemeClr val="tx1"/>
                          </a:solidFill>
                          <a:effectLst/>
                          <a:latin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794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5794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5794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1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6">
            <a:extLst>
              <a:ext uri="{FF2B5EF4-FFF2-40B4-BE49-F238E27FC236}">
                <a16:creationId xmlns:a16="http://schemas.microsoft.com/office/drawing/2014/main" id="{125903CA-B7C2-3E45-8A6F-E539FAF46029}"/>
              </a:ext>
            </a:extLst>
          </p:cNvPr>
          <p:cNvSpPr>
            <a:spLocks noChangeArrowheads="1"/>
          </p:cNvSpPr>
          <p:nvPr/>
        </p:nvSpPr>
        <p:spPr bwMode="auto">
          <a:xfrm>
            <a:off x="765175" y="250825"/>
            <a:ext cx="5111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3000" b="1" u="sng">
                <a:solidFill>
                  <a:srgbClr val="0070C0"/>
                </a:solidFill>
                <a:latin typeface="Comic Sans MS" panose="030F0902030302020204" pitchFamily="66" charset="0"/>
              </a:rPr>
              <a:t>Abbreviations</a:t>
            </a:r>
            <a:r>
              <a:rPr lang="en-GB" altLang="en-US" sz="3000" b="1">
                <a:solidFill>
                  <a:srgbClr val="0070C0"/>
                </a:solidFill>
                <a:latin typeface="Comic Sans MS" panose="030F0902030302020204" pitchFamily="66" charset="0"/>
              </a:rPr>
              <a:t> (</a:t>
            </a:r>
            <a:r>
              <a:rPr lang="en-GB" altLang="en-US" sz="3000" b="1" u="sng">
                <a:solidFill>
                  <a:srgbClr val="0070C0"/>
                </a:solidFill>
                <a:latin typeface="Comic Sans MS" panose="030F0902030302020204" pitchFamily="66" charset="0"/>
              </a:rPr>
              <a:t>Ab</a:t>
            </a:r>
            <a:r>
              <a:rPr lang="en-GB" altLang="en-US" sz="3000" b="1">
                <a:solidFill>
                  <a:srgbClr val="0070C0"/>
                </a:solidFill>
                <a:latin typeface="Comic Sans MS" panose="030F0902030302020204" pitchFamily="66" charset="0"/>
              </a:rPr>
              <a:t>)</a:t>
            </a:r>
          </a:p>
        </p:txBody>
      </p:sp>
      <p:graphicFrame>
        <p:nvGraphicFramePr>
          <p:cNvPr id="29699" name="Group 3">
            <a:extLst>
              <a:ext uri="{FF2B5EF4-FFF2-40B4-BE49-F238E27FC236}">
                <a16:creationId xmlns:a16="http://schemas.microsoft.com/office/drawing/2014/main" id="{CE25C549-E69A-6A47-86B3-E80F722B9911}"/>
              </a:ext>
            </a:extLst>
          </p:cNvPr>
          <p:cNvGraphicFramePr>
            <a:graphicFrameLocks noGrp="1"/>
          </p:cNvGraphicFramePr>
          <p:nvPr/>
        </p:nvGraphicFramePr>
        <p:xfrm>
          <a:off x="115888" y="1547813"/>
          <a:ext cx="6597650" cy="7927975"/>
        </p:xfrm>
        <a:graphic>
          <a:graphicData uri="http://schemas.openxmlformats.org/drawingml/2006/table">
            <a:tbl>
              <a:tblPr/>
              <a:tblGrid>
                <a:gridCol w="682625">
                  <a:extLst>
                    <a:ext uri="{9D8B030D-6E8A-4147-A177-3AD203B41FA5}">
                      <a16:colId xmlns:a16="http://schemas.microsoft.com/office/drawing/2014/main" val="20000"/>
                    </a:ext>
                  </a:extLst>
                </a:gridCol>
                <a:gridCol w="1516062">
                  <a:extLst>
                    <a:ext uri="{9D8B030D-6E8A-4147-A177-3AD203B41FA5}">
                      <a16:colId xmlns:a16="http://schemas.microsoft.com/office/drawing/2014/main" val="20001"/>
                    </a:ext>
                  </a:extLst>
                </a:gridCol>
                <a:gridCol w="682625">
                  <a:extLst>
                    <a:ext uri="{9D8B030D-6E8A-4147-A177-3AD203B41FA5}">
                      <a16:colId xmlns:a16="http://schemas.microsoft.com/office/drawing/2014/main" val="20002"/>
                    </a:ext>
                  </a:extLst>
                </a:gridCol>
                <a:gridCol w="1517650">
                  <a:extLst>
                    <a:ext uri="{9D8B030D-6E8A-4147-A177-3AD203B41FA5}">
                      <a16:colId xmlns:a16="http://schemas.microsoft.com/office/drawing/2014/main" val="20003"/>
                    </a:ext>
                  </a:extLst>
                </a:gridCol>
                <a:gridCol w="682625">
                  <a:extLst>
                    <a:ext uri="{9D8B030D-6E8A-4147-A177-3AD203B41FA5}">
                      <a16:colId xmlns:a16="http://schemas.microsoft.com/office/drawing/2014/main" val="20004"/>
                    </a:ext>
                  </a:extLst>
                </a:gridCol>
                <a:gridCol w="1516063">
                  <a:extLst>
                    <a:ext uri="{9D8B030D-6E8A-4147-A177-3AD203B41FA5}">
                      <a16:colId xmlns:a16="http://schemas.microsoft.com/office/drawing/2014/main" val="20005"/>
                    </a:ext>
                  </a:extLst>
                </a:gridCol>
              </a:tblGrid>
              <a:tr h="57942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400" b="1" i="0" u="none" strike="noStrike" cap="none" normalizeH="0" baseline="0" dirty="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a:ln>
                            <a:noFill/>
                          </a:ln>
                          <a:solidFill>
                            <a:schemeClr val="tx1"/>
                          </a:solidFill>
                          <a:effectLst/>
                          <a:latin typeface="Comic Sans MS" pitchFamily="66" charset="0"/>
                          <a:cs typeface="Times New Roman" pitchFamily="18" charset="0"/>
                        </a:rPr>
                        <a:t>Ab.</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400" b="1" i="0" u="none" strike="noStrike" cap="none" normalizeH="0" baseline="0" dirty="0">
                        <a:ln>
                          <a:noFill/>
                        </a:ln>
                        <a:solidFill>
                          <a:schemeClr val="tx1"/>
                        </a:solidFill>
                        <a:effectLst/>
                        <a:latin typeface="Comic Sans MS" pitchFamily="66" charset="0"/>
                        <a:cs typeface="Times New Roman" pitchFamily="18" charset="0"/>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a:ln>
                            <a:noFill/>
                          </a:ln>
                          <a:solidFill>
                            <a:schemeClr val="tx1"/>
                          </a:solidFill>
                          <a:effectLst/>
                          <a:latin typeface="Comic Sans MS" pitchFamily="66" charset="0"/>
                          <a:cs typeface="Times New Roman" pitchFamily="18" charset="0"/>
                        </a:rPr>
                        <a:t>Meaning</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400" b="1"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tx1"/>
                          </a:solidFill>
                          <a:effectLst/>
                          <a:latin typeface="Comic Sans MS" pitchFamily="66" charset="0"/>
                          <a:cs typeface="Times New Roman" pitchFamily="18" charset="0"/>
                        </a:rPr>
                        <a:t>Ab.</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a:ln>
                            <a:noFill/>
                          </a:ln>
                          <a:solidFill>
                            <a:schemeClr val="tx1"/>
                          </a:solidFill>
                          <a:effectLst/>
                          <a:latin typeface="Comic Sans MS" pitchFamily="66" charset="0"/>
                          <a:cs typeface="Times New Roman" pitchFamily="18" charset="0"/>
                        </a:rPr>
                        <a:t>Meaning</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400" b="1"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chemeClr val="tx1"/>
                          </a:solidFill>
                          <a:effectLst/>
                          <a:latin typeface="Comic Sans MS" pitchFamily="66" charset="0"/>
                          <a:cs typeface="Times New Roman" pitchFamily="18" charset="0"/>
                        </a:rPr>
                        <a:t>Ab.</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a:ln>
                            <a:noFill/>
                          </a:ln>
                          <a:solidFill>
                            <a:schemeClr val="tx1"/>
                          </a:solidFill>
                          <a:effectLst/>
                          <a:latin typeface="Comic Sans MS" pitchFamily="66" charset="0"/>
                          <a:cs typeface="Times New Roman" pitchFamily="18" charset="0"/>
                        </a:rPr>
                        <a:t>Meaning</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8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err="1">
                          <a:ln>
                            <a:noFill/>
                          </a:ln>
                          <a:solidFill>
                            <a:schemeClr val="tx1"/>
                          </a:solidFill>
                          <a:effectLst/>
                          <a:latin typeface="Comic Sans MS" pitchFamily="66" charset="0"/>
                          <a:cs typeface="Times New Roman" pitchFamily="18" charset="0"/>
                        </a:rPr>
                        <a:t>Flexisig</a:t>
                      </a:r>
                      <a:endParaRPr kumimoji="0" lang="en-GB" sz="1000" b="0" i="0" u="none" strike="noStrike" cap="none" normalizeH="0" baseline="0" dirty="0">
                        <a:ln>
                          <a:noFill/>
                        </a:ln>
                        <a:solidFill>
                          <a:schemeClr val="tx1"/>
                        </a:solidFill>
                        <a:effectLst/>
                        <a:latin typeface="Comic Sans MS" pitchFamily="66" charset="0"/>
                        <a:cs typeface="Times New Roman" pitchFamily="18" charset="0"/>
                      </a:endParaRPr>
                    </a:p>
                  </a:txBody>
                  <a:tcPr marL="45720" marR="45720"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Flexible sigmoidoscopy</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OGD</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err="1">
                          <a:ln>
                            <a:noFill/>
                          </a:ln>
                          <a:solidFill>
                            <a:schemeClr val="tx1"/>
                          </a:solidFill>
                          <a:effectLst/>
                          <a:latin typeface="Comic Sans MS" pitchFamily="66" charset="0"/>
                          <a:cs typeface="Times New Roman" pitchFamily="18" charset="0"/>
                        </a:rPr>
                        <a:t>Oesophago-gastroduodenoscopy</a:t>
                      </a:r>
                      <a:endParaRPr kumimoji="0" lang="en-GB" sz="1000" b="0" i="0" u="none" strike="noStrike" cap="none" normalizeH="0" baseline="0" dirty="0">
                        <a:ln>
                          <a:noFill/>
                        </a:ln>
                        <a:solidFill>
                          <a:schemeClr val="tx1"/>
                        </a:solidFill>
                        <a:effectLst/>
                        <a:latin typeface="Comic Sans MS" pitchFamily="66" charset="0"/>
                        <a:cs typeface="Times New Roman" pitchFamily="18" charset="0"/>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NIDDM</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Non-insulin Dependent Diabetes Mellitus</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48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ERCP</a:t>
                      </a:r>
                    </a:p>
                  </a:txBody>
                  <a:tcPr marL="45720" marR="45720"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Endoscopic retrograde </a:t>
                      </a:r>
                      <a:r>
                        <a:rPr kumimoji="0" lang="en-GB" sz="1000" b="0" i="0" u="none" strike="noStrike" cap="none" normalizeH="0" baseline="0" dirty="0" err="1">
                          <a:ln>
                            <a:noFill/>
                          </a:ln>
                          <a:solidFill>
                            <a:schemeClr val="tx1"/>
                          </a:solidFill>
                          <a:effectLst/>
                          <a:latin typeface="Comic Sans MS" pitchFamily="66" charset="0"/>
                          <a:cs typeface="Times New Roman" pitchFamily="18" charset="0"/>
                        </a:rPr>
                        <a:t>cholangio-pancreatography</a:t>
                      </a:r>
                      <a:endParaRPr kumimoji="0" lang="en-GB" sz="1000" b="0" i="0" u="none" strike="noStrike" cap="none" normalizeH="0" baseline="0" dirty="0">
                        <a:ln>
                          <a:noFill/>
                        </a:ln>
                        <a:solidFill>
                          <a:schemeClr val="tx1"/>
                        </a:solidFill>
                        <a:effectLst/>
                        <a:latin typeface="Comic Sans MS" pitchFamily="66" charset="0"/>
                        <a:cs typeface="Times New Roman" pitchFamily="18" charset="0"/>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EWS</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Early Warning Score</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NPU    (PU)</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Not Passed Urine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(Passed Urine)</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2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HAP</a:t>
                      </a:r>
                    </a:p>
                  </a:txBody>
                  <a:tcPr marL="45720" marR="45720"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Hospital acquired pneumonia</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CAP</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Community acquired pneumonia</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N&amp;V</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Nausea &amp; Vomiting</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62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CSU</a:t>
                      </a:r>
                    </a:p>
                  </a:txBody>
                  <a:tcPr marL="45720" marR="45720"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Catheter specimen urine</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Hb</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Haemoglobin</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OD</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Once Daily</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68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UTI</a:t>
                      </a:r>
                    </a:p>
                  </a:txBody>
                  <a:tcPr marL="45720" marR="45720"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Urinary tract infection</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H/O</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History Of…</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BM</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Capillary blood glucose</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968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A/W     Aw</a:t>
                      </a:r>
                    </a:p>
                  </a:txBody>
                  <a:tcPr marL="45720" marR="45720"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Admitted with     Awaiting</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HR</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Heart Rate</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ABX</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Antibiotics</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62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TPN</a:t>
                      </a:r>
                    </a:p>
                  </a:txBody>
                  <a:tcPr marL="45720" marR="45720"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err="1">
                          <a:ln>
                            <a:noFill/>
                          </a:ln>
                          <a:solidFill>
                            <a:schemeClr val="tx1"/>
                          </a:solidFill>
                          <a:effectLst/>
                          <a:latin typeface="Comic Sans MS" pitchFamily="66" charset="0"/>
                          <a:cs typeface="Times New Roman" pitchFamily="18" charset="0"/>
                        </a:rPr>
                        <a:t>Totap</a:t>
                      </a:r>
                      <a:r>
                        <a:rPr kumimoji="0" lang="en-GB" sz="1000" b="0" i="0" u="none" strike="noStrike" cap="none" normalizeH="0" baseline="0" dirty="0">
                          <a:ln>
                            <a:noFill/>
                          </a:ln>
                          <a:solidFill>
                            <a:schemeClr val="tx1"/>
                          </a:solidFill>
                          <a:effectLst/>
                          <a:latin typeface="Comic Sans MS" pitchFamily="66" charset="0"/>
                          <a:cs typeface="Times New Roman" pitchFamily="18" charset="0"/>
                        </a:rPr>
                        <a:t> parental nutrition </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HYPER</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High</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PMH</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Past Medical History</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5083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BD</a:t>
                      </a:r>
                    </a:p>
                  </a:txBody>
                  <a:tcPr marL="45720" marR="45720"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Twice a day</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HYPO</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Low</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PR</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Per Rectum</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968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BMI</a:t>
                      </a:r>
                    </a:p>
                  </a:txBody>
                  <a:tcPr marL="45720" marR="45720"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Body Mass Index</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IDDM</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Insulin Dependent Diabetes Mellitus</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PCA</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Patient controlled analgesia</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968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BNF</a:t>
                      </a:r>
                    </a:p>
                  </a:txBody>
                  <a:tcPr marL="45720" marR="45720"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British National Formulary</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IF</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Illiac Fossa</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QDS</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Four Times A Day</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968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BO     BNO</a:t>
                      </a:r>
                    </a:p>
                  </a:txBody>
                  <a:tcPr marL="45720" marR="45720"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Bowels Opened     Bowels Not Opened</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NJ</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Nasal gastric</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Nasal </a:t>
                      </a:r>
                      <a:r>
                        <a:rPr kumimoji="0" lang="en-GB" sz="1000" b="0" i="0" u="none" strike="noStrike" cap="none" normalizeH="0" baseline="0" dirty="0" err="1">
                          <a:ln>
                            <a:noFill/>
                          </a:ln>
                          <a:solidFill>
                            <a:schemeClr val="tx1"/>
                          </a:solidFill>
                          <a:effectLst/>
                          <a:latin typeface="Comic Sans MS" pitchFamily="66" charset="0"/>
                          <a:cs typeface="Times New Roman" pitchFamily="18" charset="0"/>
                        </a:rPr>
                        <a:t>Jejenostomy</a:t>
                      </a:r>
                      <a:endParaRPr kumimoji="0" lang="en-GB" sz="1000" b="0" i="0" u="none" strike="noStrike" cap="none" normalizeH="0" baseline="0" dirty="0">
                        <a:ln>
                          <a:noFill/>
                        </a:ln>
                        <a:solidFill>
                          <a:schemeClr val="tx1"/>
                        </a:solidFill>
                        <a:effectLst/>
                        <a:latin typeface="Comic Sans MS" pitchFamily="66" charset="0"/>
                        <a:cs typeface="Times New Roman" pitchFamily="18" charset="0"/>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D/N</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District nurse</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968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BP</a:t>
                      </a:r>
                    </a:p>
                  </a:txBody>
                  <a:tcPr marL="45720" marR="45720"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Blood Pressure</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IVDU</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Intravenous Drug User</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R/V</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Review</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6353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Ca</a:t>
                      </a:r>
                    </a:p>
                  </a:txBody>
                  <a:tcPr marL="45720" marR="45720"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Carcinoma (Cancer)</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IV(I)</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Intravenous Infusion</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SPC</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Supra Pubic Catheter</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968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DVT</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Deep vein thrombosis</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HAT</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Hospital acquired </a:t>
                      </a:r>
                      <a:r>
                        <a:rPr kumimoji="0" lang="en-GB" sz="1000" b="0" i="0" u="none" strike="noStrike" cap="none" normalizeH="0" baseline="0" dirty="0" err="1">
                          <a:ln>
                            <a:noFill/>
                          </a:ln>
                          <a:solidFill>
                            <a:schemeClr val="tx1"/>
                          </a:solidFill>
                          <a:effectLst/>
                          <a:latin typeface="Comic Sans MS" pitchFamily="66" charset="0"/>
                          <a:cs typeface="Times New Roman" pitchFamily="18" charset="0"/>
                        </a:rPr>
                        <a:t>thromnosis</a:t>
                      </a:r>
                      <a:endParaRPr kumimoji="0" lang="en-GB" sz="1000" b="0" i="0" u="none" strike="noStrike" cap="none" normalizeH="0" baseline="0" dirty="0">
                        <a:ln>
                          <a:noFill/>
                        </a:ln>
                        <a:solidFill>
                          <a:schemeClr val="tx1"/>
                        </a:solidFill>
                        <a:effectLst/>
                        <a:latin typeface="Comic Sans MS" pitchFamily="66" charset="0"/>
                        <a:cs typeface="Times New Roman" pitchFamily="18" charset="0"/>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IMC </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Intermediate care</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3968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CD</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Controlled Drug</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Comic Sans MS" pitchFamily="66" charset="0"/>
                        <a:cs typeface="Times New Roman" pitchFamily="18" charset="0"/>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Comic Sans MS" pitchFamily="66" charset="0"/>
                        <a:cs typeface="Times New Roman" pitchFamily="18" charset="0"/>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TPR</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Temperature, Pulse, Respirations</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4106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CDT</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Clostridium Difficile  Toxin</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MANE</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Morning</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TTO</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To Take Out</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3968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Comic Sans MS" pitchFamily="66" charset="0"/>
                        <a:cs typeface="Times New Roman" pitchFamily="18" charset="0"/>
                      </a:endParaRPr>
                    </a:p>
                  </a:txBody>
                  <a:tcPr marL="45720" marR="45720"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Comic Sans MS" pitchFamily="66" charset="0"/>
                        <a:cs typeface="Times New Roman" pitchFamily="18" charset="0"/>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Comic Sans MS" pitchFamily="66" charset="0"/>
                        <a:cs typeface="Times New Roman" pitchFamily="18" charset="0"/>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Comic Sans MS" pitchFamily="66" charset="0"/>
                        <a:cs typeface="Times New Roman" pitchFamily="18" charset="0"/>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TVN</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Tissue Viability Nurse</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51751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Comic Sans MS" pitchFamily="66" charset="0"/>
                        <a:cs typeface="Times New Roman" pitchFamily="18" charset="0"/>
                      </a:endParaRPr>
                    </a:p>
                  </a:txBody>
                  <a:tcPr marL="45720" marR="45720"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Comic Sans MS" pitchFamily="66" charset="0"/>
                        <a:cs typeface="Times New Roman" pitchFamily="18" charset="0"/>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MSSU</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Mid Stream  Sample Urine</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a:ln>
                            <a:noFill/>
                          </a:ln>
                          <a:solidFill>
                            <a:schemeClr val="tx1"/>
                          </a:solidFill>
                          <a:effectLst/>
                          <a:latin typeface="Comic Sans MS" pitchFamily="66" charset="0"/>
                          <a:cs typeface="Times New Roman" pitchFamily="18" charset="0"/>
                        </a:rPr>
                        <a:t>TWOC</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dirty="0">
                          <a:ln>
                            <a:noFill/>
                          </a:ln>
                          <a:solidFill>
                            <a:schemeClr val="tx1"/>
                          </a:solidFill>
                          <a:effectLst/>
                          <a:latin typeface="Comic Sans MS" pitchFamily="66" charset="0"/>
                          <a:cs typeface="Times New Roman" pitchFamily="18" charset="0"/>
                        </a:rPr>
                        <a:t>Trial With Out Catheter</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a:extLst>
              <a:ext uri="{FF2B5EF4-FFF2-40B4-BE49-F238E27FC236}">
                <a16:creationId xmlns:a16="http://schemas.microsoft.com/office/drawing/2014/main" id="{DA88DE7A-C95F-9E4B-AF93-565179563616}"/>
              </a:ext>
            </a:extLst>
          </p:cNvPr>
          <p:cNvGrpSpPr>
            <a:grpSpLocks/>
          </p:cNvGrpSpPr>
          <p:nvPr/>
        </p:nvGrpSpPr>
        <p:grpSpPr bwMode="auto">
          <a:xfrm>
            <a:off x="-304800" y="584200"/>
            <a:ext cx="7405688" cy="8667750"/>
            <a:chOff x="0" y="420223"/>
            <a:chExt cx="7416824" cy="8668254"/>
          </a:xfrm>
        </p:grpSpPr>
        <p:sp>
          <p:nvSpPr>
            <p:cNvPr id="27651" name="Rectangle 2">
              <a:extLst>
                <a:ext uri="{FF2B5EF4-FFF2-40B4-BE49-F238E27FC236}">
                  <a16:creationId xmlns:a16="http://schemas.microsoft.com/office/drawing/2014/main" id="{99C3ECF0-2C16-564A-B4CD-B528CBCE44F5}"/>
                </a:ext>
              </a:extLst>
            </p:cNvPr>
            <p:cNvSpPr>
              <a:spLocks noChangeArrowheads="1"/>
            </p:cNvSpPr>
            <p:nvPr/>
          </p:nvSpPr>
          <p:spPr bwMode="auto">
            <a:xfrm>
              <a:off x="3240360" y="420223"/>
              <a:ext cx="3658716" cy="1323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Clr>
                  <a:srgbClr val="7030A0"/>
                </a:buClr>
                <a:buSzPct val="150000"/>
                <a:buFontTx/>
                <a:buNone/>
              </a:pPr>
              <a:r>
                <a:rPr lang="en-GB" altLang="en-US" sz="4000" b="1" u="sng">
                  <a:solidFill>
                    <a:srgbClr val="0070C0"/>
                  </a:solidFill>
                  <a:latin typeface="Comic Sans MS" panose="030F0902030302020204" pitchFamily="66" charset="0"/>
                </a:rPr>
                <a:t>Overview of Investigations</a:t>
              </a:r>
            </a:p>
          </p:txBody>
        </p:sp>
        <p:sp>
          <p:nvSpPr>
            <p:cNvPr id="27652" name="Rectangle 4">
              <a:extLst>
                <a:ext uri="{FF2B5EF4-FFF2-40B4-BE49-F238E27FC236}">
                  <a16:creationId xmlns:a16="http://schemas.microsoft.com/office/drawing/2014/main" id="{9835D4EA-F598-A740-AE9E-5DE9B6DF4636}"/>
                </a:ext>
              </a:extLst>
            </p:cNvPr>
            <p:cNvSpPr>
              <a:spLocks noChangeArrowheads="1"/>
            </p:cNvSpPr>
            <p:nvPr/>
          </p:nvSpPr>
          <p:spPr bwMode="auto">
            <a:xfrm>
              <a:off x="0" y="2247717"/>
              <a:ext cx="7416824" cy="684076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endParaRPr lang="en-US" altLang="en-US" sz="2400"/>
            </a:p>
          </p:txBody>
        </p:sp>
        <p:sp>
          <p:nvSpPr>
            <p:cNvPr id="27653" name="Rectangle 1">
              <a:extLst>
                <a:ext uri="{FF2B5EF4-FFF2-40B4-BE49-F238E27FC236}">
                  <a16:creationId xmlns:a16="http://schemas.microsoft.com/office/drawing/2014/main" id="{EE394F6D-48D7-1D42-BB86-DEFEB715F4C2}"/>
                </a:ext>
              </a:extLst>
            </p:cNvPr>
            <p:cNvSpPr>
              <a:spLocks noChangeArrowheads="1"/>
            </p:cNvSpPr>
            <p:nvPr/>
          </p:nvSpPr>
          <p:spPr bwMode="auto">
            <a:xfrm>
              <a:off x="288032" y="2247718"/>
              <a:ext cx="6858000" cy="6709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1600">
                  <a:solidFill>
                    <a:srgbClr val="0070C0"/>
                  </a:solidFill>
                  <a:latin typeface="Comic Sans MS" panose="030F0902030302020204" pitchFamily="66" charset="0"/>
                </a:rPr>
                <a:t>X-rays -</a:t>
              </a:r>
              <a:r>
                <a:rPr lang="en-GB" altLang="en-US" sz="1800">
                  <a:solidFill>
                    <a:srgbClr val="7030A0"/>
                  </a:solidFill>
                  <a:latin typeface="Comic Sans MS" panose="030F0902030302020204" pitchFamily="66" charset="0"/>
                </a:rPr>
                <a:t> </a:t>
              </a:r>
              <a:r>
                <a:rPr lang="en-GB" altLang="en-US" sz="1200">
                  <a:latin typeface="Comic Sans MS" panose="030F0902030302020204" pitchFamily="66" charset="0"/>
                </a:rPr>
                <a:t>a form of electromagnetic radiation, just like visible light. In a health care setting, a machines sends are individual x-ray particles, called photons. These particles pass through the body. A computer or special film is used to record the images that are created. Structures that are dense (such as bone) will block most of the x-ray particles, and will appear white. Metal and contrast media (special dye used to highlight areas of the body) will also appear white. Structures containing air will be black, and muscle, fat, and fluid will appear as shades of gray.</a:t>
              </a:r>
            </a:p>
            <a:p>
              <a:pPr algn="just" eaLnBrk="1" hangingPunct="1">
                <a:spcBef>
                  <a:spcPct val="0"/>
                </a:spcBef>
                <a:buClr>
                  <a:srgbClr val="7030A0"/>
                </a:buClr>
                <a:buSzPct val="150000"/>
                <a:buFontTx/>
                <a:buNone/>
              </a:pPr>
              <a:endParaRPr lang="en-GB" altLang="en-US" sz="1000">
                <a:latin typeface="Comic Sans MS" panose="030F0902030302020204" pitchFamily="66" charset="0"/>
              </a:endParaRPr>
            </a:p>
            <a:p>
              <a:pPr eaLnBrk="1" hangingPunct="1">
                <a:spcBef>
                  <a:spcPct val="0"/>
                </a:spcBef>
                <a:buClr>
                  <a:srgbClr val="7030A0"/>
                </a:buClr>
                <a:buSzPct val="150000"/>
                <a:buFontTx/>
                <a:buNone/>
              </a:pPr>
              <a:r>
                <a:rPr lang="en-GB" altLang="en-US" sz="1600">
                  <a:solidFill>
                    <a:srgbClr val="0070C0"/>
                  </a:solidFill>
                  <a:latin typeface="Comic Sans MS" panose="030F0902030302020204" pitchFamily="66" charset="0"/>
                </a:rPr>
                <a:t>CT Scan (Computerised tomography) - </a:t>
              </a:r>
              <a:r>
                <a:rPr lang="en-GB" altLang="en-US" sz="1200">
                  <a:latin typeface="Comic Sans MS" panose="030F0902030302020204" pitchFamily="66" charset="0"/>
                </a:rPr>
                <a:t>is a special kind of x-ray machine. Instead of sending out a single X-ray through your body as with ordinary X-rays, several beams are sent simultaneously from different angles</a:t>
              </a:r>
              <a:r>
                <a:rPr lang="en-GB" altLang="en-US" sz="1200"/>
                <a:t>.</a:t>
              </a:r>
              <a:r>
                <a:rPr lang="en-GB" altLang="en-US" sz="1400"/>
                <a:t> </a:t>
              </a:r>
              <a:endParaRPr lang="en-GB" altLang="en-US" sz="1400">
                <a:latin typeface="Comic Sans MS" panose="030F0902030302020204" pitchFamily="66" charset="0"/>
              </a:endParaRPr>
            </a:p>
            <a:p>
              <a:pPr eaLnBrk="1" hangingPunct="1">
                <a:spcBef>
                  <a:spcPct val="0"/>
                </a:spcBef>
                <a:buFontTx/>
                <a:buNone/>
              </a:pPr>
              <a:endParaRPr lang="en-GB" altLang="en-US" sz="1000">
                <a:solidFill>
                  <a:srgbClr val="7030A0"/>
                </a:solidFill>
                <a:latin typeface="Comic Sans MS" panose="030F0902030302020204" pitchFamily="66" charset="0"/>
              </a:endParaRPr>
            </a:p>
            <a:p>
              <a:pPr eaLnBrk="1" hangingPunct="1">
                <a:spcBef>
                  <a:spcPct val="0"/>
                </a:spcBef>
                <a:buFontTx/>
                <a:buNone/>
              </a:pPr>
              <a:r>
                <a:rPr lang="en-GB" altLang="en-US" sz="1600">
                  <a:solidFill>
                    <a:srgbClr val="0070C0"/>
                  </a:solidFill>
                  <a:latin typeface="Comic Sans MS" panose="030F0902030302020204" pitchFamily="66" charset="0"/>
                </a:rPr>
                <a:t>US Scan (Ultra-sound)  - </a:t>
              </a:r>
              <a:r>
                <a:rPr lang="en-GB" altLang="en-US" sz="1200">
                  <a:latin typeface="Comic Sans MS" panose="030F0902030302020204" pitchFamily="66" charset="0"/>
                </a:rPr>
                <a:t>a painless test that uses sound waves to create images of organs and structures inside your body. It is a very commonly used test. As it uses sound waves and not radiation, it is thought to be harmless.</a:t>
              </a:r>
            </a:p>
            <a:p>
              <a:pPr eaLnBrk="1" hangingPunct="1">
                <a:spcBef>
                  <a:spcPct val="0"/>
                </a:spcBef>
                <a:buFontTx/>
                <a:buNone/>
              </a:pPr>
              <a:endParaRPr lang="en-GB" altLang="en-US" sz="1000">
                <a:solidFill>
                  <a:srgbClr val="0070C0"/>
                </a:solidFill>
                <a:latin typeface="Comic Sans MS" panose="030F0902030302020204" pitchFamily="66" charset="0"/>
              </a:endParaRPr>
            </a:p>
            <a:p>
              <a:pPr eaLnBrk="1" hangingPunct="1">
                <a:spcBef>
                  <a:spcPct val="0"/>
                </a:spcBef>
                <a:buFontTx/>
                <a:buNone/>
              </a:pPr>
              <a:r>
                <a:rPr lang="en-GB" altLang="en-US" sz="1600">
                  <a:solidFill>
                    <a:srgbClr val="0070C0"/>
                  </a:solidFill>
                  <a:latin typeface="Comic Sans MS" panose="030F0902030302020204" pitchFamily="66" charset="0"/>
                </a:rPr>
                <a:t>M.R.I  Scan (Magnetic resonance imagery) - </a:t>
              </a:r>
              <a:r>
                <a:rPr lang="en-GB" altLang="en-US" sz="1200">
                  <a:latin typeface="Comic Sans MS" panose="030F0902030302020204" pitchFamily="66" charset="0"/>
                </a:rPr>
                <a:t>An MRI scan uses a strong magnetic field and radio waves to create pictures, on a computer, of tissues, organs and other structures inside your body. Using a magnetic field means that there is no exposure to  x-ray or any other damaging forms of radiation. It is a fairly new technique that has been used since the beginning of the 1980s.</a:t>
              </a:r>
            </a:p>
            <a:p>
              <a:pPr eaLnBrk="1" hangingPunct="1">
                <a:spcBef>
                  <a:spcPct val="0"/>
                </a:spcBef>
                <a:buFontTx/>
                <a:buNone/>
              </a:pPr>
              <a:endParaRPr lang="en-GB" altLang="en-US" sz="1000">
                <a:solidFill>
                  <a:srgbClr val="7030A0"/>
                </a:solidFill>
                <a:latin typeface="Comic Sans MS" panose="030F0902030302020204" pitchFamily="66" charset="0"/>
              </a:endParaRPr>
            </a:p>
            <a:p>
              <a:pPr eaLnBrk="1" hangingPunct="1">
                <a:spcBef>
                  <a:spcPct val="0"/>
                </a:spcBef>
                <a:buFontTx/>
                <a:buNone/>
              </a:pPr>
              <a:r>
                <a:rPr lang="en-GB" altLang="en-US" sz="1600">
                  <a:solidFill>
                    <a:srgbClr val="0070C0"/>
                  </a:solidFill>
                  <a:latin typeface="Comic Sans MS" panose="030F0902030302020204" pitchFamily="66" charset="0"/>
                </a:rPr>
                <a:t>Blood tests - </a:t>
              </a:r>
              <a:r>
                <a:rPr lang="en-GB" altLang="en-US" sz="1200">
                  <a:latin typeface="Comic Sans MS" panose="030F0902030302020204" pitchFamily="66" charset="0"/>
                </a:rPr>
                <a:t>have a wide range of uses and are one of the most common types  of medical test. For example, a blood test can be used to: assess your general state of health </a:t>
              </a:r>
            </a:p>
            <a:p>
              <a:pPr eaLnBrk="1" hangingPunct="1">
                <a:spcBef>
                  <a:spcPct val="0"/>
                </a:spcBef>
                <a:buFontTx/>
                <a:buNone/>
              </a:pPr>
              <a:r>
                <a:rPr lang="en-GB" altLang="en-US" sz="1200">
                  <a:latin typeface="Comic Sans MS" panose="030F0902030302020204" pitchFamily="66" charset="0"/>
                </a:rPr>
                <a:t>confirm the presence of a bacterial or viral infection see how well certain organs, such as the liver and kidneys, are functioning. Tests done on the ward in FBC, U&amp;Es, TPN, CRP, Clotting (APTT/PT) &amp; Group and Save.</a:t>
              </a:r>
            </a:p>
            <a:p>
              <a:pPr eaLnBrk="1" hangingPunct="1">
                <a:spcBef>
                  <a:spcPct val="0"/>
                </a:spcBef>
                <a:buFontTx/>
                <a:buNone/>
              </a:pPr>
              <a:endParaRPr lang="en-GB" altLang="en-US" sz="1000">
                <a:solidFill>
                  <a:srgbClr val="0070C0"/>
                </a:solidFill>
                <a:latin typeface="Comic Sans MS" panose="030F0902030302020204" pitchFamily="66" charset="0"/>
              </a:endParaRPr>
            </a:p>
            <a:p>
              <a:pPr eaLnBrk="1" hangingPunct="1">
                <a:spcBef>
                  <a:spcPct val="0"/>
                </a:spcBef>
                <a:buFontTx/>
                <a:buNone/>
              </a:pPr>
              <a:r>
                <a:rPr lang="en-GB" altLang="en-US" sz="1600">
                  <a:solidFill>
                    <a:srgbClr val="0070C0"/>
                  </a:solidFill>
                  <a:latin typeface="Comic Sans MS" panose="030F0902030302020204" pitchFamily="66" charset="0"/>
                </a:rPr>
                <a:t>E lectrocardiogram (ECG</a:t>
              </a:r>
              <a:r>
                <a:rPr lang="en-GB" altLang="en-US" sz="1600">
                  <a:solidFill>
                    <a:srgbClr val="0070C0"/>
                  </a:solidFill>
                </a:rPr>
                <a:t>) -</a:t>
              </a:r>
              <a:r>
                <a:rPr lang="en-GB" altLang="en-US" sz="1200">
                  <a:latin typeface="Comic Sans MS" panose="030F0902030302020204" pitchFamily="66" charset="0"/>
                </a:rPr>
                <a:t>is a test that measures the electrical activity of the heart. The heart is a muscular organ that beats in rhythm to pump the blood through the body.  In an ECG test, the electrical impulses made while the heart is beating are recorded and usually shown on a piece of paper. This is known as an electrocardiogram, and records any problems with the heart's rhythm, and the conduction of the heart beat through the heart which may be affected by underlying heart disease.</a:t>
              </a:r>
              <a:r>
                <a:rPr lang="en-GB" altLang="en-US" sz="1600">
                  <a:latin typeface="Comic Sans MS" panose="030F0902030302020204" pitchFamily="66" charset="0"/>
                </a:rPr>
                <a:t>  </a:t>
              </a: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4">
            <a:extLst>
              <a:ext uri="{FF2B5EF4-FFF2-40B4-BE49-F238E27FC236}">
                <a16:creationId xmlns:a16="http://schemas.microsoft.com/office/drawing/2014/main" id="{A3C92490-05CC-AA42-B8BC-62DE01720768}"/>
              </a:ext>
            </a:extLst>
          </p:cNvPr>
          <p:cNvSpPr>
            <a:spLocks noChangeArrowheads="1"/>
          </p:cNvSpPr>
          <p:nvPr/>
        </p:nvSpPr>
        <p:spPr bwMode="auto">
          <a:xfrm>
            <a:off x="115888" y="138113"/>
            <a:ext cx="3313112" cy="361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2000" b="1" u="sng">
                <a:solidFill>
                  <a:srgbClr val="0070C0"/>
                </a:solidFill>
                <a:latin typeface="Comic Sans MS" panose="030F0902030302020204" pitchFamily="66" charset="0"/>
              </a:rPr>
              <a:t>Chest Drain</a:t>
            </a:r>
            <a:endParaRPr lang="en-GB" altLang="en-US" sz="2000" b="1" u="sng">
              <a:latin typeface="Comic Sans MS" panose="030F0902030302020204" pitchFamily="66" charset="0"/>
            </a:endParaRPr>
          </a:p>
          <a:p>
            <a:pPr eaLnBrk="1" hangingPunct="1">
              <a:spcBef>
                <a:spcPct val="0"/>
              </a:spcBef>
              <a:buFontTx/>
              <a:buNone/>
            </a:pPr>
            <a:r>
              <a:rPr lang="en-GB" altLang="en-US" sz="2400"/>
              <a:t> </a:t>
            </a:r>
            <a:r>
              <a:rPr lang="en-GB" altLang="en-US" sz="1400">
                <a:latin typeface="Comic Sans MS" panose="030F0902030302020204" pitchFamily="66" charset="0"/>
              </a:rPr>
              <a:t>A chest drain is a narrow hollow tube that is  inserted and sits in the space between the lung and the chest wall. This space is lined on both sides by a membrane called the pleura and is known as the pleural cavity or pleural space.  A chest drain is inserted when air,  fluid or pus has collected in the pleural space.  The external end of  the chest drain tube is attached to a bottle containing water which acts as a seal to prevent air from leaking back into the pleural space.</a:t>
            </a:r>
          </a:p>
        </p:txBody>
      </p:sp>
      <p:pic>
        <p:nvPicPr>
          <p:cNvPr id="28675" name="Picture 2" descr="ogd.bmp">
            <a:extLst>
              <a:ext uri="{FF2B5EF4-FFF2-40B4-BE49-F238E27FC236}">
                <a16:creationId xmlns:a16="http://schemas.microsoft.com/office/drawing/2014/main" id="{28B0B95F-8F37-9649-B42F-F0710CF66DF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5888" y="3851275"/>
            <a:ext cx="3349625" cy="518477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pic>
      <p:cxnSp>
        <p:nvCxnSpPr>
          <p:cNvPr id="28676" name="Straight Arrow Connector 9">
            <a:extLst>
              <a:ext uri="{FF2B5EF4-FFF2-40B4-BE49-F238E27FC236}">
                <a16:creationId xmlns:a16="http://schemas.microsoft.com/office/drawing/2014/main" id="{53BAEA1F-1C8C-C84A-8A2B-BA174E6894AC}"/>
              </a:ext>
            </a:extLst>
          </p:cNvPr>
          <p:cNvCxnSpPr>
            <a:cxnSpLocks noChangeShapeType="1"/>
          </p:cNvCxnSpPr>
          <p:nvPr/>
        </p:nvCxnSpPr>
        <p:spPr bwMode="auto">
          <a:xfrm>
            <a:off x="2492375" y="393700"/>
            <a:ext cx="576263" cy="1588"/>
          </a:xfrm>
          <a:prstGeom prst="straightConnector1">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cxnSp>
      <p:sp>
        <p:nvSpPr>
          <p:cNvPr id="28677" name="Rectangle 1">
            <a:extLst>
              <a:ext uri="{FF2B5EF4-FFF2-40B4-BE49-F238E27FC236}">
                <a16:creationId xmlns:a16="http://schemas.microsoft.com/office/drawing/2014/main" id="{08AD0B8F-3282-134C-8A6B-2629CFE4E23A}"/>
              </a:ext>
            </a:extLst>
          </p:cNvPr>
          <p:cNvSpPr>
            <a:spLocks noChangeArrowheads="1"/>
          </p:cNvSpPr>
          <p:nvPr/>
        </p:nvSpPr>
        <p:spPr bwMode="auto">
          <a:xfrm>
            <a:off x="3573463" y="5364163"/>
            <a:ext cx="3284537" cy="365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Clr>
                <a:srgbClr val="7030A0"/>
              </a:buClr>
              <a:buFontTx/>
              <a:buNone/>
            </a:pPr>
            <a:r>
              <a:rPr lang="en-GB" altLang="en-US" sz="2000" b="1" u="sng">
                <a:solidFill>
                  <a:srgbClr val="0070C0"/>
                </a:solidFill>
                <a:latin typeface="Comic Sans MS" panose="030F0902030302020204" pitchFamily="66" charset="0"/>
              </a:rPr>
              <a:t>Gastroscopy  (OGD)</a:t>
            </a:r>
          </a:p>
          <a:p>
            <a:pPr eaLnBrk="1" hangingPunct="1">
              <a:spcBef>
                <a:spcPct val="0"/>
              </a:spcBef>
              <a:buClr>
                <a:srgbClr val="7030A0"/>
              </a:buClr>
              <a:buFontTx/>
              <a:buNone/>
            </a:pPr>
            <a:endParaRPr lang="en-GB" altLang="en-US" sz="1200">
              <a:latin typeface="Comic Sans MS" panose="030F0902030302020204" pitchFamily="66" charset="0"/>
            </a:endParaRPr>
          </a:p>
          <a:p>
            <a:pPr eaLnBrk="1" hangingPunct="1">
              <a:spcBef>
                <a:spcPct val="0"/>
              </a:spcBef>
              <a:buClr>
                <a:srgbClr val="7030A0"/>
              </a:buClr>
              <a:buFontTx/>
              <a:buNone/>
            </a:pPr>
            <a:r>
              <a:rPr lang="en-GB" altLang="en-US" sz="1400">
                <a:latin typeface="Comic Sans MS" panose="030F0902030302020204" pitchFamily="66" charset="0"/>
              </a:rPr>
              <a:t>This test inspects your oesophagus and stomach using an endoscope (a thin, flexible, telescope with a light and tiny video camera at the tip). An upper endoscopy allows the doctor to explore the cause of such symptoms as difficulty swallowing, abdominal pain, vomiting up blood, or passing blood in the stool. It can also diagnose irritation, ulcers, and cancers of the lining of the oesophagus and stomach. During this type of endoscopy, the doctor can also take biopsy samples of tissue.</a:t>
            </a:r>
          </a:p>
        </p:txBody>
      </p:sp>
      <p:grpSp>
        <p:nvGrpSpPr>
          <p:cNvPr id="28678" name="Group 6">
            <a:extLst>
              <a:ext uri="{FF2B5EF4-FFF2-40B4-BE49-F238E27FC236}">
                <a16:creationId xmlns:a16="http://schemas.microsoft.com/office/drawing/2014/main" id="{DCD1289D-801E-7549-AF31-842A7C496723}"/>
              </a:ext>
            </a:extLst>
          </p:cNvPr>
          <p:cNvGrpSpPr>
            <a:grpSpLocks noChangeAspect="1"/>
          </p:cNvGrpSpPr>
          <p:nvPr/>
        </p:nvGrpSpPr>
        <p:grpSpPr bwMode="auto">
          <a:xfrm>
            <a:off x="3573463" y="179388"/>
            <a:ext cx="3168650" cy="4537075"/>
            <a:chOff x="0" y="0"/>
            <a:chExt cx="3168352" cy="4536504"/>
          </a:xfrm>
        </p:grpSpPr>
        <p:pic>
          <p:nvPicPr>
            <p:cNvPr id="28682" name="Picture 8" descr="http://t1.gstatic.com/images?q=tbn:ANd9GcSDaRcaVI-BjGTtiGGGCM39gYDHN3jS4mqPLVcKqfsKrwezdute">
              <a:extLst>
                <a:ext uri="{FF2B5EF4-FFF2-40B4-BE49-F238E27FC236}">
                  <a16:creationId xmlns:a16="http://schemas.microsoft.com/office/drawing/2014/main" id="{27340D36-33C0-B843-88E8-30F5FFED59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168352" cy="3100940"/>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pic>
        <p:pic>
          <p:nvPicPr>
            <p:cNvPr id="28683" name="Picture 10" descr="http://t2.gstatic.com/images?q=tbn:ANd9GcRIYPHvSgiY6CiJ65nmTorBzg20ikQ5mDE0MYUZfYsuDtTkD-kosA">
              <a:extLst>
                <a:ext uri="{FF2B5EF4-FFF2-40B4-BE49-F238E27FC236}">
                  <a16:creationId xmlns:a16="http://schemas.microsoft.com/office/drawing/2014/main" id="{9FF11749-B097-1749-9235-8676724D5FC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3452" y="2631503"/>
              <a:ext cx="1104900" cy="1905001"/>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pic>
      </p:grpSp>
      <p:grpSp>
        <p:nvGrpSpPr>
          <p:cNvPr id="28679" name="Group 9">
            <a:extLst>
              <a:ext uri="{FF2B5EF4-FFF2-40B4-BE49-F238E27FC236}">
                <a16:creationId xmlns:a16="http://schemas.microsoft.com/office/drawing/2014/main" id="{8416C230-6E6A-EC41-BD6E-44BEEDFA66C5}"/>
              </a:ext>
            </a:extLst>
          </p:cNvPr>
          <p:cNvGrpSpPr>
            <a:grpSpLocks/>
          </p:cNvGrpSpPr>
          <p:nvPr/>
        </p:nvGrpSpPr>
        <p:grpSpPr bwMode="auto">
          <a:xfrm>
            <a:off x="3716338" y="4787900"/>
            <a:ext cx="1081087" cy="360363"/>
            <a:chOff x="0" y="0"/>
            <a:chExt cx="1080120" cy="360040"/>
          </a:xfrm>
        </p:grpSpPr>
        <p:cxnSp>
          <p:nvCxnSpPr>
            <p:cNvPr id="28680" name="Straight Arrow Connector 26">
              <a:extLst>
                <a:ext uri="{FF2B5EF4-FFF2-40B4-BE49-F238E27FC236}">
                  <a16:creationId xmlns:a16="http://schemas.microsoft.com/office/drawing/2014/main" id="{386E27D8-FB8A-3343-B8D4-8BB9B1078DD0}"/>
                </a:ext>
              </a:extLst>
            </p:cNvPr>
            <p:cNvCxnSpPr>
              <a:cxnSpLocks noChangeShapeType="1"/>
            </p:cNvCxnSpPr>
            <p:nvPr/>
          </p:nvCxnSpPr>
          <p:spPr bwMode="auto">
            <a:xfrm flipH="1">
              <a:off x="0" y="0"/>
              <a:ext cx="1080120" cy="0"/>
            </a:xfrm>
            <a:prstGeom prst="straightConnector1">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8681" name="Straight Connector 30">
              <a:extLst>
                <a:ext uri="{FF2B5EF4-FFF2-40B4-BE49-F238E27FC236}">
                  <a16:creationId xmlns:a16="http://schemas.microsoft.com/office/drawing/2014/main" id="{171C496A-0C3D-0F4D-AD10-232094A5E8A7}"/>
                </a:ext>
              </a:extLst>
            </p:cNvPr>
            <p:cNvCxnSpPr>
              <a:cxnSpLocks noChangeShapeType="1"/>
            </p:cNvCxnSpPr>
            <p:nvPr/>
          </p:nvCxnSpPr>
          <p:spPr bwMode="auto">
            <a:xfrm>
              <a:off x="1080120" y="0"/>
              <a:ext cx="0" cy="36004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F9CFCD45-8F4F-0A4B-9AEF-69181E08CB1D}"/>
              </a:ext>
            </a:extLst>
          </p:cNvPr>
          <p:cNvSpPr>
            <a:spLocks noChangeArrowheads="1"/>
          </p:cNvSpPr>
          <p:nvPr/>
        </p:nvSpPr>
        <p:spPr bwMode="auto">
          <a:xfrm>
            <a:off x="260350" y="6583363"/>
            <a:ext cx="6481763"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2000" b="1" u="sng">
                <a:solidFill>
                  <a:srgbClr val="0070C0"/>
                </a:solidFill>
                <a:latin typeface="Comic Sans MS" panose="030F0902030302020204" pitchFamily="66" charset="0"/>
              </a:rPr>
              <a:t>Colonoscopy</a:t>
            </a:r>
            <a:endParaRPr lang="en-GB" altLang="en-US" sz="1600" b="1" u="sng">
              <a:solidFill>
                <a:srgbClr val="7030A0"/>
              </a:solidFill>
              <a:latin typeface="Comic Sans MS" panose="030F0902030302020204" pitchFamily="66" charset="0"/>
            </a:endParaRPr>
          </a:p>
          <a:p>
            <a:pPr eaLnBrk="1" hangingPunct="1">
              <a:spcBef>
                <a:spcPct val="0"/>
              </a:spcBef>
              <a:buFontTx/>
              <a:buNone/>
            </a:pPr>
            <a:r>
              <a:rPr lang="en-GB" altLang="en-US" sz="1200">
                <a:solidFill>
                  <a:srgbClr val="7030A0"/>
                </a:solidFill>
                <a:latin typeface="Comic Sans MS" panose="030F0902030302020204" pitchFamily="66" charset="0"/>
              </a:rPr>
              <a:t> </a:t>
            </a:r>
            <a:endParaRPr lang="en-GB" altLang="en-US" sz="1200">
              <a:latin typeface="Comic Sans MS" panose="030F0902030302020204" pitchFamily="66" charset="0"/>
            </a:endParaRPr>
          </a:p>
          <a:p>
            <a:pPr eaLnBrk="1" hangingPunct="1">
              <a:spcBef>
                <a:spcPct val="0"/>
              </a:spcBef>
              <a:buFontTx/>
              <a:buNone/>
            </a:pPr>
            <a:r>
              <a:rPr lang="en-GB" altLang="en-US" sz="1600">
                <a:latin typeface="Comic Sans MS" panose="030F0902030302020204" pitchFamily="66" charset="0"/>
              </a:rPr>
              <a:t>An endoscope is passed through the anus and all the way up through the entire colon (also called the large intestine) as far as the caecum (area where the large and small intestines meet), so that the doctor can see any abnormalities. This screening test is used to find early cancers and potentially cancerous polyps (growths on the colon lining). With colonoscopy, the doctor can immediately remove polyps and take biopsies of suspicious tissue. </a:t>
            </a:r>
          </a:p>
        </p:txBody>
      </p:sp>
      <p:pic>
        <p:nvPicPr>
          <p:cNvPr id="29699" name="Picture 5" descr="Colonoscopy">
            <a:extLst>
              <a:ext uri="{FF2B5EF4-FFF2-40B4-BE49-F238E27FC236}">
                <a16:creationId xmlns:a16="http://schemas.microsoft.com/office/drawing/2014/main" id="{103F30C9-3A3E-584A-8D88-974551E3CC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175" y="2484438"/>
            <a:ext cx="5229225" cy="3887787"/>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pic>
      <p:sp>
        <p:nvSpPr>
          <p:cNvPr id="29700" name="Rectangle 24">
            <a:extLst>
              <a:ext uri="{FF2B5EF4-FFF2-40B4-BE49-F238E27FC236}">
                <a16:creationId xmlns:a16="http://schemas.microsoft.com/office/drawing/2014/main" id="{F3573424-1B31-C347-988B-875A8AD31B87}"/>
              </a:ext>
            </a:extLst>
          </p:cNvPr>
          <p:cNvSpPr>
            <a:spLocks noChangeArrowheads="1"/>
          </p:cNvSpPr>
          <p:nvPr/>
        </p:nvSpPr>
        <p:spPr bwMode="auto">
          <a:xfrm>
            <a:off x="260350" y="323850"/>
            <a:ext cx="6337300" cy="229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2000" b="1" u="sng">
                <a:solidFill>
                  <a:srgbClr val="0070C0"/>
                </a:solidFill>
                <a:latin typeface="Comic Sans MS" panose="030F0902030302020204" pitchFamily="66" charset="0"/>
              </a:rPr>
              <a:t>Flexible Sigmoidoscopy </a:t>
            </a:r>
            <a:r>
              <a:rPr lang="en-GB" altLang="en-US" sz="1800" b="1" u="sng">
                <a:solidFill>
                  <a:srgbClr val="0070C0"/>
                </a:solidFill>
                <a:latin typeface="Comic Sans MS" panose="030F0902030302020204" pitchFamily="66" charset="0"/>
              </a:rPr>
              <a:t> </a:t>
            </a:r>
          </a:p>
          <a:p>
            <a:pPr eaLnBrk="1" hangingPunct="1">
              <a:spcBef>
                <a:spcPct val="0"/>
              </a:spcBef>
              <a:buFontTx/>
              <a:buNone/>
            </a:pPr>
            <a:endParaRPr lang="en-GB" altLang="en-US" sz="1200">
              <a:solidFill>
                <a:srgbClr val="0070C0"/>
              </a:solidFill>
              <a:latin typeface="Comic Sans MS" panose="030F0902030302020204" pitchFamily="66" charset="0"/>
            </a:endParaRPr>
          </a:p>
          <a:p>
            <a:pPr eaLnBrk="1" hangingPunct="1">
              <a:spcBef>
                <a:spcPct val="0"/>
              </a:spcBef>
              <a:buFontTx/>
              <a:buNone/>
            </a:pPr>
            <a:r>
              <a:rPr lang="en-GB" altLang="en-US" sz="1600">
                <a:latin typeface="Comic Sans MS" panose="030F0902030302020204" pitchFamily="66" charset="0"/>
              </a:rPr>
              <a:t>A thin, lighted tube is inserted through the anus and rectum and into the sigmoid area (lower part) of the colon to look for abnormal areas.  The procedure can detect inflamed tissue, abnormal growths, ulcers and early signs of cancer. It help doctors diagnose unexplained changes in bowel habits, abdominal pain, bleeding from the anus, and weight loss.</a:t>
            </a:r>
            <a:r>
              <a:rPr lang="en-GB" altLang="en-US" sz="1600" b="1"/>
              <a:t> </a:t>
            </a:r>
            <a:endParaRPr lang="en-GB" altLang="en-US" sz="1600">
              <a:latin typeface="Comic Sans MS" panose="030F0902030302020204" pitchFamily="66" charset="0"/>
            </a:endParaRPr>
          </a:p>
          <a:p>
            <a:pPr>
              <a:spcBef>
                <a:spcPct val="0"/>
              </a:spcBef>
              <a:buClr>
                <a:srgbClr val="7030A0"/>
              </a:buClr>
              <a:buSzPct val="150000"/>
              <a:buFontTx/>
              <a:buNone/>
            </a:pPr>
            <a:r>
              <a:rPr lang="en-GB" altLang="en-US" sz="1500">
                <a:latin typeface="Comic Sans MS" panose="030F0902030302020204" pitchFamily="66" charset="0"/>
              </a:rPr>
              <a:t> </a:t>
            </a:r>
            <a:endParaRPr lang="en-GB" altLang="en-US" sz="15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1028">
            <a:extLst>
              <a:ext uri="{FF2B5EF4-FFF2-40B4-BE49-F238E27FC236}">
                <a16:creationId xmlns:a16="http://schemas.microsoft.com/office/drawing/2014/main" id="{40EBB8EB-89C4-1C49-9BFF-A1F739C690B2}"/>
              </a:ext>
            </a:extLst>
          </p:cNvPr>
          <p:cNvSpPr txBox="1">
            <a:spLocks noChangeArrowheads="1"/>
          </p:cNvSpPr>
          <p:nvPr/>
        </p:nvSpPr>
        <p:spPr bwMode="auto">
          <a:xfrm>
            <a:off x="115888" y="1836738"/>
            <a:ext cx="6553200" cy="1916112"/>
          </a:xfrm>
          <a:prstGeom prst="rect">
            <a:avLst/>
          </a:prstGeom>
          <a:noFill/>
          <a:ln w="571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1200">
                <a:latin typeface="Comic Sans MS" panose="030F0902030302020204" pitchFamily="66" charset="0"/>
              </a:rPr>
              <a:t>The following abbreviations may be seen during medication administration. Please also complete the blanks on the safe administration check list “The 6 Rs”.</a:t>
            </a:r>
          </a:p>
          <a:p>
            <a:pPr eaLnBrk="1" hangingPunct="1">
              <a:spcBef>
                <a:spcPct val="50000"/>
              </a:spcBef>
              <a:buFontTx/>
              <a:buNone/>
            </a:pPr>
            <a:endParaRPr lang="en-GB" altLang="en-US" sz="400">
              <a:latin typeface="Comic Sans MS" panose="030F0902030302020204" pitchFamily="66" charset="0"/>
            </a:endParaRPr>
          </a:p>
          <a:p>
            <a:pPr eaLnBrk="1" hangingPunct="1">
              <a:spcBef>
                <a:spcPct val="50000"/>
              </a:spcBef>
              <a:buFontTx/>
              <a:buNone/>
            </a:pPr>
            <a:r>
              <a:rPr lang="en-GB" altLang="en-US" sz="1000">
                <a:latin typeface="Comic Sans MS" panose="030F0902030302020204" pitchFamily="66" charset="0"/>
              </a:rPr>
              <a:t>MANE - …………………………………….             NOCTE - …………………………………             OD - …………………………………………..                             BD - ……………………………………………             TDS - ………………………………………             QDS - ………………………………………….</a:t>
            </a:r>
          </a:p>
          <a:p>
            <a:pPr eaLnBrk="1" hangingPunct="1">
              <a:spcBef>
                <a:spcPct val="50000"/>
              </a:spcBef>
              <a:buFontTx/>
              <a:buNone/>
            </a:pPr>
            <a:r>
              <a:rPr lang="en-GB" altLang="en-US" sz="1000">
                <a:latin typeface="Comic Sans MS" panose="030F0902030302020204" pitchFamily="66" charset="0"/>
              </a:rPr>
              <a:t>PRN - …………………………………………..            STAT - ……………………………………          Transdermal - …………………………………          </a:t>
            </a:r>
          </a:p>
          <a:p>
            <a:pPr eaLnBrk="1" hangingPunct="1">
              <a:spcBef>
                <a:spcPct val="50000"/>
              </a:spcBef>
              <a:buFontTx/>
              <a:buNone/>
            </a:pPr>
            <a:r>
              <a:rPr lang="en-GB" altLang="en-US" sz="1000">
                <a:latin typeface="Comic Sans MS" panose="030F0902030302020204" pitchFamily="66" charset="0"/>
              </a:rPr>
              <a:t>mcg - ……………………………………………              mg - ………………………………………       Topical -…………………………………………</a:t>
            </a:r>
          </a:p>
          <a:p>
            <a:pPr eaLnBrk="1" hangingPunct="1">
              <a:spcBef>
                <a:spcPct val="50000"/>
              </a:spcBef>
              <a:buFontTx/>
              <a:buNone/>
            </a:pPr>
            <a:r>
              <a:rPr lang="en-GB" altLang="en-US" sz="1000">
                <a:latin typeface="Comic Sans MS" panose="030F0902030302020204" pitchFamily="66" charset="0"/>
              </a:rPr>
              <a:t>NKDA / NK(D)A - ……………………………………………                    Multi – route - …………………………………….</a:t>
            </a:r>
          </a:p>
          <a:p>
            <a:pPr eaLnBrk="1" hangingPunct="1">
              <a:spcBef>
                <a:spcPct val="50000"/>
              </a:spcBef>
              <a:buFontTx/>
              <a:buNone/>
            </a:pPr>
            <a:endParaRPr lang="en-GB" altLang="en-US" sz="400">
              <a:latin typeface="Comic Sans MS" panose="030F0902030302020204" pitchFamily="66" charset="0"/>
            </a:endParaRPr>
          </a:p>
        </p:txBody>
      </p:sp>
      <p:sp>
        <p:nvSpPr>
          <p:cNvPr id="30723" name="Text Box 1028">
            <a:extLst>
              <a:ext uri="{FF2B5EF4-FFF2-40B4-BE49-F238E27FC236}">
                <a16:creationId xmlns:a16="http://schemas.microsoft.com/office/drawing/2014/main" id="{AF7DAA93-888B-D74D-BE52-89DBA428E90B}"/>
              </a:ext>
            </a:extLst>
          </p:cNvPr>
          <p:cNvSpPr txBox="1">
            <a:spLocks noChangeArrowheads="1"/>
          </p:cNvSpPr>
          <p:nvPr/>
        </p:nvSpPr>
        <p:spPr bwMode="auto">
          <a:xfrm>
            <a:off x="404813" y="1484313"/>
            <a:ext cx="6021387"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endParaRPr lang="en-GB" altLang="en-US" sz="400">
              <a:solidFill>
                <a:srgbClr val="CC9900"/>
              </a:solidFill>
              <a:latin typeface="Comic Sans MS" panose="030F0902030302020204" pitchFamily="66" charset="0"/>
            </a:endParaRPr>
          </a:p>
          <a:p>
            <a:pPr eaLnBrk="1" hangingPunct="1">
              <a:spcBef>
                <a:spcPct val="50000"/>
              </a:spcBef>
              <a:buFontTx/>
              <a:buNone/>
            </a:pPr>
            <a:endParaRPr lang="en-GB" altLang="en-US" sz="2000">
              <a:solidFill>
                <a:srgbClr val="CC9900"/>
              </a:solidFill>
            </a:endParaRPr>
          </a:p>
        </p:txBody>
      </p:sp>
      <p:sp>
        <p:nvSpPr>
          <p:cNvPr id="30724" name="AutoShape 4" descr="https://encrypted-tbn1.gstatic.com/images?q=tbn:ANd9GcQ-8iNVk5hWi3GkIWRSVUjiPbrfAhLelrWyxweqXPjLz_tJGhvqxA">
            <a:extLst>
              <a:ext uri="{FF2B5EF4-FFF2-40B4-BE49-F238E27FC236}">
                <a16:creationId xmlns:a16="http://schemas.microsoft.com/office/drawing/2014/main" id="{3AF134F8-A1B9-9C47-ADF4-F3AAE5E0134D}"/>
              </a:ext>
            </a:extLst>
          </p:cNvPr>
          <p:cNvSpPr>
            <a:spLocks noChangeAspect="1" noChangeArrowheads="1"/>
          </p:cNvSpPr>
          <p:nvPr/>
        </p:nvSpPr>
        <p:spPr bwMode="auto">
          <a:xfrm>
            <a:off x="63500" y="-120650"/>
            <a:ext cx="30480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30725" name="Text Box 1027">
            <a:extLst>
              <a:ext uri="{FF2B5EF4-FFF2-40B4-BE49-F238E27FC236}">
                <a16:creationId xmlns:a16="http://schemas.microsoft.com/office/drawing/2014/main" id="{3938410B-B380-824D-AEF1-541FE6BCF015}"/>
              </a:ext>
            </a:extLst>
          </p:cNvPr>
          <p:cNvSpPr txBox="1">
            <a:spLocks noChangeArrowheads="1"/>
          </p:cNvSpPr>
          <p:nvPr/>
        </p:nvSpPr>
        <p:spPr bwMode="auto">
          <a:xfrm>
            <a:off x="981075" y="466725"/>
            <a:ext cx="36004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3600" b="1" u="sng">
                <a:solidFill>
                  <a:srgbClr val="0070C0"/>
                </a:solidFill>
                <a:latin typeface="Comic Sans MS" panose="030F0902030302020204" pitchFamily="66" charset="0"/>
              </a:rPr>
              <a:t>Medicine Administration.</a:t>
            </a:r>
          </a:p>
        </p:txBody>
      </p:sp>
      <p:sp>
        <p:nvSpPr>
          <p:cNvPr id="30726" name="Text Box 1028">
            <a:extLst>
              <a:ext uri="{FF2B5EF4-FFF2-40B4-BE49-F238E27FC236}">
                <a16:creationId xmlns:a16="http://schemas.microsoft.com/office/drawing/2014/main" id="{C37A15AA-F1E9-114C-9102-8FFC3ACDB38B}"/>
              </a:ext>
            </a:extLst>
          </p:cNvPr>
          <p:cNvSpPr txBox="1">
            <a:spLocks noChangeArrowheads="1"/>
          </p:cNvSpPr>
          <p:nvPr/>
        </p:nvSpPr>
        <p:spPr bwMode="auto">
          <a:xfrm>
            <a:off x="115888" y="3851275"/>
            <a:ext cx="6553200" cy="5018088"/>
          </a:xfrm>
          <a:prstGeom prst="rect">
            <a:avLst/>
          </a:prstGeom>
          <a:noFill/>
          <a:ln w="57150">
            <a:solidFill>
              <a:srgbClr val="CC0099"/>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endParaRPr lang="en-GB" altLang="en-US" sz="500">
              <a:latin typeface="Comic Sans MS" panose="030F0902030302020204" pitchFamily="66" charset="0"/>
            </a:endParaRPr>
          </a:p>
          <a:p>
            <a:pPr algn="ctr" eaLnBrk="1" hangingPunct="1">
              <a:spcBef>
                <a:spcPct val="50000"/>
              </a:spcBef>
              <a:buFontTx/>
              <a:buNone/>
            </a:pPr>
            <a:r>
              <a:rPr lang="en-GB" altLang="en-US" sz="1800" b="1">
                <a:latin typeface="Comic Sans MS" panose="030F0902030302020204" pitchFamily="66" charset="0"/>
              </a:rPr>
              <a:t>“</a:t>
            </a:r>
            <a:r>
              <a:rPr lang="en-GB" altLang="en-US" sz="1800" b="1" u="sng">
                <a:latin typeface="Comic Sans MS" panose="030F0902030302020204" pitchFamily="66" charset="0"/>
              </a:rPr>
              <a:t>The 6 Rs”</a:t>
            </a:r>
            <a:r>
              <a:rPr lang="en-GB" altLang="en-US" sz="1800" b="1">
                <a:latin typeface="Comic Sans MS" panose="030F0902030302020204" pitchFamily="66" charset="0"/>
              </a:rPr>
              <a:t>.</a:t>
            </a:r>
          </a:p>
          <a:p>
            <a:pPr eaLnBrk="1" hangingPunct="1">
              <a:spcBef>
                <a:spcPct val="50000"/>
              </a:spcBef>
              <a:buFontTx/>
              <a:buNone/>
            </a:pPr>
            <a:endParaRPr lang="en-GB" altLang="en-US" sz="400">
              <a:solidFill>
                <a:srgbClr val="CC9900"/>
              </a:solidFill>
              <a:latin typeface="Comic Sans MS" panose="030F0902030302020204" pitchFamily="66" charset="0"/>
            </a:endParaRPr>
          </a:p>
          <a:p>
            <a:pPr eaLnBrk="1" hangingPunct="1">
              <a:spcBef>
                <a:spcPct val="50000"/>
              </a:spcBef>
              <a:buFontTx/>
              <a:buNone/>
            </a:pPr>
            <a:endParaRPr lang="en-GB" altLang="en-US" sz="400">
              <a:latin typeface="Comic Sans MS" panose="030F0902030302020204" pitchFamily="66" charset="0"/>
            </a:endParaRPr>
          </a:p>
          <a:p>
            <a:pPr eaLnBrk="1" hangingPunct="1">
              <a:spcBef>
                <a:spcPct val="50000"/>
              </a:spcBef>
              <a:buFontTx/>
              <a:buNone/>
            </a:pPr>
            <a:r>
              <a:rPr lang="en-GB" altLang="en-US" sz="1200" b="1" i="1">
                <a:latin typeface="Comic Sans MS" panose="030F0902030302020204" pitchFamily="66" charset="0"/>
              </a:rPr>
              <a:t>The right ----c----;</a:t>
            </a:r>
            <a:r>
              <a:rPr lang="en-GB" altLang="en-US" sz="1200">
                <a:latin typeface="Comic Sans MS" panose="030F0902030302020204" pitchFamily="66" charset="0"/>
              </a:rPr>
              <a:t> comparison of the </a:t>
            </a:r>
            <a:r>
              <a:rPr lang="en-GB" altLang="en-US" sz="1200" b="1" i="1">
                <a:latin typeface="Comic Sans MS" panose="030F0902030302020204" pitchFamily="66" charset="0"/>
              </a:rPr>
              <a:t>----c-----</a:t>
            </a:r>
            <a:r>
              <a:rPr lang="en-GB" altLang="en-US" sz="1200">
                <a:latin typeface="Comic Sans MS" panose="030F0902030302020204" pitchFamily="66" charset="0"/>
              </a:rPr>
              <a:t>– to the </a:t>
            </a:r>
            <a:r>
              <a:rPr lang="en-GB" altLang="en-US" sz="1200" b="1" i="1">
                <a:latin typeface="Comic Sans MS" panose="030F0902030302020204" pitchFamily="66" charset="0"/>
              </a:rPr>
              <a:t>----c-----</a:t>
            </a:r>
            <a:r>
              <a:rPr lang="en-GB" altLang="en-US" sz="1200">
                <a:latin typeface="Comic Sans MS" panose="030F0902030302020204" pitchFamily="66" charset="0"/>
              </a:rPr>
              <a:t>– prescription is imperative. The administrator must only give </a:t>
            </a:r>
            <a:r>
              <a:rPr lang="en-GB" altLang="en-US" sz="1200" b="1" i="1">
                <a:latin typeface="Comic Sans MS" panose="030F0902030302020204" pitchFamily="66" charset="0"/>
              </a:rPr>
              <a:t>----c-----</a:t>
            </a:r>
            <a:r>
              <a:rPr lang="en-GB" altLang="en-US" sz="1200">
                <a:latin typeface="Comic Sans MS" panose="030F0902030302020204" pitchFamily="66" charset="0"/>
              </a:rPr>
              <a:t>– they have prepared and be present when it is taken.</a:t>
            </a:r>
          </a:p>
          <a:p>
            <a:pPr eaLnBrk="1" hangingPunct="1">
              <a:spcBef>
                <a:spcPct val="50000"/>
              </a:spcBef>
              <a:buFontTx/>
              <a:buNone/>
            </a:pPr>
            <a:endParaRPr lang="en-GB" altLang="en-US" sz="1200">
              <a:latin typeface="Comic Sans MS" panose="030F0902030302020204" pitchFamily="66" charset="0"/>
            </a:endParaRPr>
          </a:p>
          <a:p>
            <a:pPr eaLnBrk="1" hangingPunct="1">
              <a:spcBef>
                <a:spcPct val="0"/>
              </a:spcBef>
              <a:buFontTx/>
              <a:buNone/>
            </a:pPr>
            <a:r>
              <a:rPr lang="en-GB" altLang="en-US" sz="1200" b="1" i="1">
                <a:latin typeface="Comic Sans MS" panose="030F0902030302020204" pitchFamily="66" charset="0"/>
              </a:rPr>
              <a:t>The right d---;</a:t>
            </a:r>
            <a:r>
              <a:rPr lang="en-GB" altLang="en-US" sz="1200">
                <a:latin typeface="Comic Sans MS" panose="030F0902030302020204" pitchFamily="66" charset="0"/>
              </a:rPr>
              <a:t> to ensure that the right d--- is given, the administrator must triple check any calculations and have another team member check the calculation.</a:t>
            </a:r>
          </a:p>
          <a:p>
            <a:pPr eaLnBrk="1" hangingPunct="1">
              <a:spcBef>
                <a:spcPct val="0"/>
              </a:spcBef>
              <a:buFontTx/>
              <a:buNone/>
            </a:pPr>
            <a:r>
              <a:rPr lang="en-GB" altLang="en-US" sz="1200" b="1" i="1">
                <a:latin typeface="Comic Sans MS" panose="030F0902030302020204" pitchFamily="66" charset="0"/>
              </a:rPr>
              <a:t>The right ------t</a:t>
            </a:r>
            <a:r>
              <a:rPr lang="en-GB" altLang="en-US" sz="1200">
                <a:latin typeface="Comic Sans MS" panose="030F0902030302020204" pitchFamily="66" charset="0"/>
              </a:rPr>
              <a:t>;  the administrator must identify the ------t  by checking the medication order and the ------t ’s identification bracelet to ensure that the right ------t  is receiving the right medication.</a:t>
            </a:r>
          </a:p>
          <a:p>
            <a:pPr eaLnBrk="1" hangingPunct="1">
              <a:spcBef>
                <a:spcPct val="0"/>
              </a:spcBef>
              <a:buFontTx/>
              <a:buNone/>
            </a:pPr>
            <a:endParaRPr lang="en-GB" altLang="en-US" sz="1200">
              <a:latin typeface="Comic Sans MS" panose="030F0902030302020204" pitchFamily="66" charset="0"/>
            </a:endParaRPr>
          </a:p>
          <a:p>
            <a:pPr eaLnBrk="1" hangingPunct="1">
              <a:spcBef>
                <a:spcPct val="0"/>
              </a:spcBef>
              <a:buFontTx/>
              <a:buNone/>
            </a:pPr>
            <a:r>
              <a:rPr lang="en-GB" altLang="en-US" sz="1200" b="1" i="1">
                <a:latin typeface="Comic Sans MS" panose="030F0902030302020204" pitchFamily="66" charset="0"/>
              </a:rPr>
              <a:t>The right –o---;</a:t>
            </a:r>
            <a:r>
              <a:rPr lang="en-GB" altLang="en-US" sz="1200">
                <a:latin typeface="Comic Sans MS" panose="030F0902030302020204" pitchFamily="66" charset="0"/>
              </a:rPr>
              <a:t> the administrator must give the medication via the right </a:t>
            </a:r>
            <a:r>
              <a:rPr lang="en-GB" altLang="en-US" sz="1200" b="1" i="1">
                <a:latin typeface="Comic Sans MS" panose="030F0902030302020204" pitchFamily="66" charset="0"/>
              </a:rPr>
              <a:t>–o--- </a:t>
            </a:r>
            <a:r>
              <a:rPr lang="en-GB" altLang="en-US" sz="1200">
                <a:latin typeface="Comic Sans MS" panose="030F0902030302020204" pitchFamily="66" charset="0"/>
              </a:rPr>
              <a:t>. In preparing the medication, the triple check will identify the </a:t>
            </a:r>
            <a:r>
              <a:rPr lang="en-GB" altLang="en-US" sz="1200" b="1" i="1">
                <a:latin typeface="Comic Sans MS" panose="030F0902030302020204" pitchFamily="66" charset="0"/>
              </a:rPr>
              <a:t>–o--- </a:t>
            </a:r>
            <a:r>
              <a:rPr lang="en-GB" altLang="en-US" sz="1200">
                <a:latin typeface="Comic Sans MS" panose="030F0902030302020204" pitchFamily="66" charset="0"/>
              </a:rPr>
              <a:t>to be given on the medication order.</a:t>
            </a:r>
          </a:p>
          <a:p>
            <a:pPr eaLnBrk="1" hangingPunct="1">
              <a:spcBef>
                <a:spcPct val="0"/>
              </a:spcBef>
              <a:buFontTx/>
              <a:buNone/>
            </a:pPr>
            <a:endParaRPr lang="en-GB" altLang="en-US" sz="1200">
              <a:latin typeface="Comic Sans MS" panose="030F0902030302020204" pitchFamily="66" charset="0"/>
            </a:endParaRPr>
          </a:p>
          <a:p>
            <a:pPr eaLnBrk="1" hangingPunct="1">
              <a:spcBef>
                <a:spcPct val="0"/>
              </a:spcBef>
              <a:buFontTx/>
              <a:buNone/>
            </a:pPr>
            <a:r>
              <a:rPr lang="en-GB" altLang="en-US" sz="1200" b="1" i="1">
                <a:latin typeface="Comic Sans MS" panose="030F0902030302020204" pitchFamily="66" charset="0"/>
              </a:rPr>
              <a:t>The right t---; </a:t>
            </a:r>
            <a:r>
              <a:rPr lang="en-GB" altLang="en-US" sz="1200">
                <a:latin typeface="Comic Sans MS" panose="030F0902030302020204" pitchFamily="66" charset="0"/>
              </a:rPr>
              <a:t> the administrator will check the medication order to ensure that the medication is given at the right </a:t>
            </a:r>
            <a:r>
              <a:rPr lang="en-GB" altLang="en-US" sz="1200" b="1" i="1">
                <a:latin typeface="Comic Sans MS" panose="030F0902030302020204" pitchFamily="66" charset="0"/>
              </a:rPr>
              <a:t>t--- </a:t>
            </a:r>
            <a:r>
              <a:rPr lang="en-GB" altLang="en-US" sz="1200">
                <a:latin typeface="Comic Sans MS" panose="030F0902030302020204" pitchFamily="66" charset="0"/>
              </a:rPr>
              <a:t>. The prescriber will identify the </a:t>
            </a:r>
            <a:r>
              <a:rPr lang="en-GB" altLang="en-US" sz="1200" b="1" i="1">
                <a:latin typeface="Comic Sans MS" panose="030F0902030302020204" pitchFamily="66" charset="0"/>
              </a:rPr>
              <a:t>t--- </a:t>
            </a:r>
            <a:r>
              <a:rPr lang="en-GB" altLang="en-US" sz="1200">
                <a:latin typeface="Comic Sans MS" panose="030F0902030302020204" pitchFamily="66" charset="0"/>
              </a:rPr>
              <a:t>s that the medication is to be given. </a:t>
            </a:r>
          </a:p>
          <a:p>
            <a:pPr eaLnBrk="1" hangingPunct="1">
              <a:spcBef>
                <a:spcPct val="0"/>
              </a:spcBef>
              <a:buFontTx/>
              <a:buNone/>
            </a:pPr>
            <a:endParaRPr lang="en-GB" altLang="en-US" sz="1200">
              <a:latin typeface="Comic Sans MS" panose="030F0902030302020204" pitchFamily="66" charset="0"/>
            </a:endParaRPr>
          </a:p>
          <a:p>
            <a:pPr eaLnBrk="1" hangingPunct="1">
              <a:spcBef>
                <a:spcPct val="0"/>
              </a:spcBef>
              <a:buFontTx/>
              <a:buNone/>
            </a:pPr>
            <a:r>
              <a:rPr lang="en-GB" altLang="en-US" sz="1200" b="1" i="1">
                <a:latin typeface="Comic Sans MS" panose="030F0902030302020204" pitchFamily="66" charset="0"/>
              </a:rPr>
              <a:t>Proper  --c---n----o-; </a:t>
            </a:r>
            <a:r>
              <a:rPr lang="en-GB" altLang="en-US" sz="1200">
                <a:latin typeface="Comic Sans MS" panose="030F0902030302020204" pitchFamily="66" charset="0"/>
              </a:rPr>
              <a:t>the administrator will record the patient’s status prior to the medication administration as well as the medication given, the time it was given, the dose given, and the route it was given in. Then the administrator will follow up and record the patient’s response to the medication given.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529BDDF6-63B2-E24A-87A5-7B1F7BE3A83C}"/>
              </a:ext>
            </a:extLst>
          </p:cNvPr>
          <p:cNvSpPr>
            <a:spLocks noChangeArrowheads="1"/>
          </p:cNvSpPr>
          <p:nvPr/>
        </p:nvSpPr>
        <p:spPr bwMode="auto">
          <a:xfrm>
            <a:off x="1844675" y="107950"/>
            <a:ext cx="36718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4000" b="1" u="sng">
                <a:solidFill>
                  <a:srgbClr val="0070C0"/>
                </a:solidFill>
                <a:latin typeface="Comic Sans MS" panose="030F0902030302020204" pitchFamily="66" charset="0"/>
              </a:rPr>
              <a:t>Medications</a:t>
            </a:r>
          </a:p>
        </p:txBody>
      </p:sp>
      <p:graphicFrame>
        <p:nvGraphicFramePr>
          <p:cNvPr id="30724" name="Group 4">
            <a:extLst>
              <a:ext uri="{FF2B5EF4-FFF2-40B4-BE49-F238E27FC236}">
                <a16:creationId xmlns:a16="http://schemas.microsoft.com/office/drawing/2014/main" id="{BF874424-C847-C648-916D-196FD2E73A8D}"/>
              </a:ext>
            </a:extLst>
          </p:cNvPr>
          <p:cNvGraphicFramePr>
            <a:graphicFrameLocks noGrp="1"/>
          </p:cNvGraphicFramePr>
          <p:nvPr/>
        </p:nvGraphicFramePr>
        <p:xfrm>
          <a:off x="44450" y="2151063"/>
          <a:ext cx="6669088" cy="6980237"/>
        </p:xfrm>
        <a:graphic>
          <a:graphicData uri="http://schemas.openxmlformats.org/drawingml/2006/table">
            <a:tbl>
              <a:tblPr/>
              <a:tblGrid>
                <a:gridCol w="1008063">
                  <a:extLst>
                    <a:ext uri="{9D8B030D-6E8A-4147-A177-3AD203B41FA5}">
                      <a16:colId xmlns:a16="http://schemas.microsoft.com/office/drawing/2014/main" val="20000"/>
                    </a:ext>
                  </a:extLst>
                </a:gridCol>
                <a:gridCol w="1008062">
                  <a:extLst>
                    <a:ext uri="{9D8B030D-6E8A-4147-A177-3AD203B41FA5}">
                      <a16:colId xmlns:a16="http://schemas.microsoft.com/office/drawing/2014/main" val="20001"/>
                    </a:ext>
                  </a:extLst>
                </a:gridCol>
                <a:gridCol w="1008063">
                  <a:extLst>
                    <a:ext uri="{9D8B030D-6E8A-4147-A177-3AD203B41FA5}">
                      <a16:colId xmlns:a16="http://schemas.microsoft.com/office/drawing/2014/main" val="20002"/>
                    </a:ext>
                  </a:extLst>
                </a:gridCol>
                <a:gridCol w="936625">
                  <a:extLst>
                    <a:ext uri="{9D8B030D-6E8A-4147-A177-3AD203B41FA5}">
                      <a16:colId xmlns:a16="http://schemas.microsoft.com/office/drawing/2014/main" val="20003"/>
                    </a:ext>
                  </a:extLst>
                </a:gridCol>
                <a:gridCol w="1150937">
                  <a:extLst>
                    <a:ext uri="{9D8B030D-6E8A-4147-A177-3AD203B41FA5}">
                      <a16:colId xmlns:a16="http://schemas.microsoft.com/office/drawing/2014/main" val="20004"/>
                    </a:ext>
                  </a:extLst>
                </a:gridCol>
                <a:gridCol w="1557338">
                  <a:extLst>
                    <a:ext uri="{9D8B030D-6E8A-4147-A177-3AD203B41FA5}">
                      <a16:colId xmlns:a16="http://schemas.microsoft.com/office/drawing/2014/main" val="20005"/>
                    </a:ext>
                  </a:extLst>
                </a:gridCol>
              </a:tblGrid>
              <a:tr h="298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1" i="0" u="none" strike="noStrike" cap="none" normalizeH="0" baseline="0" dirty="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1" i="0" u="none" strike="noStrike" cap="none" normalizeH="0" baseline="0" dirty="0">
                          <a:ln>
                            <a:noFill/>
                          </a:ln>
                          <a:solidFill>
                            <a:schemeClr val="tx1"/>
                          </a:solidFill>
                          <a:effectLst/>
                          <a:latin typeface="Comic Sans MS" pitchFamily="66" charset="0"/>
                          <a:cs typeface="Times New Roman" pitchFamily="18" charset="0"/>
                        </a:rPr>
                        <a:t>Medication</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1"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1" i="0" u="none" strike="noStrike" cap="none" normalizeH="0" baseline="0">
                          <a:ln>
                            <a:noFill/>
                          </a:ln>
                          <a:solidFill>
                            <a:schemeClr val="tx1"/>
                          </a:solidFill>
                          <a:effectLst/>
                          <a:latin typeface="Comic Sans MS" pitchFamily="66" charset="0"/>
                          <a:cs typeface="Times New Roman" pitchFamily="18" charset="0"/>
                        </a:rPr>
                        <a:t>Usual Dose</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1"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1" i="0" u="none" strike="noStrike" cap="none" normalizeH="0" baseline="0">
                          <a:ln>
                            <a:noFill/>
                          </a:ln>
                          <a:solidFill>
                            <a:schemeClr val="tx1"/>
                          </a:solidFill>
                          <a:effectLst/>
                          <a:latin typeface="Comic Sans MS" pitchFamily="66" charset="0"/>
                          <a:cs typeface="Times New Roman" pitchFamily="18" charset="0"/>
                        </a:rPr>
                        <a:t>Routes Given</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1"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1" i="0" u="none" strike="noStrike" cap="none" normalizeH="0" baseline="0">
                          <a:ln>
                            <a:noFill/>
                          </a:ln>
                          <a:solidFill>
                            <a:schemeClr val="tx1"/>
                          </a:solidFill>
                          <a:effectLst/>
                          <a:latin typeface="Comic Sans MS" pitchFamily="66" charset="0"/>
                          <a:cs typeface="Times New Roman" pitchFamily="18" charset="0"/>
                        </a:rPr>
                        <a:t>Frequency</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1"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1" i="0" u="none" strike="noStrike" cap="none" normalizeH="0" baseline="0">
                          <a:ln>
                            <a:noFill/>
                          </a:ln>
                          <a:solidFill>
                            <a:schemeClr val="tx1"/>
                          </a:solidFill>
                          <a:effectLst/>
                          <a:latin typeface="Comic Sans MS" pitchFamily="66" charset="0"/>
                          <a:cs typeface="Times New Roman" pitchFamily="18" charset="0"/>
                        </a:rPr>
                        <a:t>Type / Group</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1"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1" i="0" u="none" strike="noStrike" cap="none" normalizeH="0" baseline="0">
                          <a:ln>
                            <a:noFill/>
                          </a:ln>
                          <a:solidFill>
                            <a:schemeClr val="tx1"/>
                          </a:solidFill>
                          <a:effectLst/>
                          <a:latin typeface="Comic Sans MS" pitchFamily="66" charset="0"/>
                          <a:cs typeface="Times New Roman" pitchFamily="18" charset="0"/>
                        </a:rPr>
                        <a:t>Side Effects</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70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a:ln>
                            <a:noFill/>
                          </a:ln>
                          <a:solidFill>
                            <a:schemeClr val="tx1"/>
                          </a:solidFill>
                          <a:effectLst/>
                          <a:latin typeface="Comic Sans MS" pitchFamily="66" charset="0"/>
                          <a:cs typeface="Times New Roman" pitchFamily="18" charset="0"/>
                        </a:rPr>
                        <a:t>Paracetamol</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8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err="1">
                          <a:ln>
                            <a:noFill/>
                          </a:ln>
                          <a:solidFill>
                            <a:schemeClr val="tx1"/>
                          </a:solidFill>
                          <a:effectLst/>
                          <a:latin typeface="Comic Sans MS" pitchFamily="66" charset="0"/>
                          <a:cs typeface="Times New Roman" pitchFamily="18" charset="0"/>
                        </a:rPr>
                        <a:t>Cyclizine</a:t>
                      </a:r>
                      <a:r>
                        <a:rPr kumimoji="0" lang="en-GB" sz="800" b="0" i="0" u="none" strike="noStrike" cap="none" normalizeH="0" baseline="0" dirty="0">
                          <a:ln>
                            <a:noFill/>
                          </a:ln>
                          <a:solidFill>
                            <a:schemeClr val="tx1"/>
                          </a:solidFill>
                          <a:effectLst/>
                          <a:latin typeface="Comic Sans MS" pitchFamily="66" charset="0"/>
                          <a:cs typeface="Times New Roman" pitchFamily="18" charset="0"/>
                        </a:rPr>
                        <a:t> </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8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err="1">
                          <a:ln>
                            <a:noFill/>
                          </a:ln>
                          <a:solidFill>
                            <a:schemeClr val="tx1"/>
                          </a:solidFill>
                          <a:effectLst/>
                          <a:latin typeface="Comic Sans MS" pitchFamily="66" charset="0"/>
                          <a:cs typeface="Times New Roman" pitchFamily="18" charset="0"/>
                        </a:rPr>
                        <a:t>Loperamide</a:t>
                      </a:r>
                      <a:endParaRPr kumimoji="0" lang="en-GB" sz="800" b="0" i="0" u="none" strike="noStrike" cap="none" normalizeH="0" baseline="0" dirty="0">
                        <a:ln>
                          <a:noFill/>
                        </a:ln>
                        <a:solidFill>
                          <a:schemeClr val="tx1"/>
                        </a:solidFill>
                        <a:effectLst/>
                        <a:latin typeface="Comic Sans MS" pitchFamily="66"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8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a:ln>
                            <a:noFill/>
                          </a:ln>
                          <a:solidFill>
                            <a:schemeClr val="tx1"/>
                          </a:solidFill>
                          <a:effectLst/>
                          <a:latin typeface="Comic Sans MS" pitchFamily="66" charset="0"/>
                          <a:cs typeface="Times New Roman" pitchFamily="18" charset="0"/>
                        </a:rPr>
                        <a:t>Buscopan</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8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a:ln>
                            <a:noFill/>
                          </a:ln>
                          <a:solidFill>
                            <a:schemeClr val="tx1"/>
                          </a:solidFill>
                          <a:effectLst/>
                          <a:latin typeface="Comic Sans MS" pitchFamily="66" charset="0"/>
                          <a:cs typeface="Times New Roman" pitchFamily="18" charset="0"/>
                        </a:rPr>
                        <a:t>Metformin </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857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a:ln>
                            <a:noFill/>
                          </a:ln>
                          <a:solidFill>
                            <a:schemeClr val="tx1"/>
                          </a:solidFill>
                          <a:effectLst/>
                          <a:latin typeface="Comic Sans MS" pitchFamily="66" charset="0"/>
                          <a:cs typeface="Times New Roman" pitchFamily="18" charset="0"/>
                        </a:rPr>
                        <a:t>Furosemide</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900" b="0" i="0" u="none" strike="noStrike" cap="none" normalizeH="0" baseline="0">
                          <a:ln>
                            <a:noFill/>
                          </a:ln>
                          <a:solidFill>
                            <a:schemeClr val="tx1"/>
                          </a:solidFill>
                          <a:effectLst/>
                          <a:latin typeface="Calibri" pitchFamily="34" charset="0"/>
                          <a:cs typeface="Times New Roman" pitchFamily="18" charset="0"/>
                        </a:rPr>
                        <a:t>40mg</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900" b="0" i="0" u="none" strike="noStrike" cap="none" normalizeH="0" baseline="0">
                          <a:ln>
                            <a:noFill/>
                          </a:ln>
                          <a:solidFill>
                            <a:schemeClr val="tx1"/>
                          </a:solidFill>
                          <a:effectLst/>
                          <a:latin typeface="Calibri" pitchFamily="34" charset="0"/>
                          <a:cs typeface="Times New Roman" pitchFamily="18" charset="0"/>
                        </a:rPr>
                        <a:t>Po/ IV</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900" b="0" i="0" u="none" strike="noStrike" cap="none" normalizeH="0" baseline="0">
                          <a:ln>
                            <a:noFill/>
                          </a:ln>
                          <a:solidFill>
                            <a:schemeClr val="tx1"/>
                          </a:solidFill>
                          <a:effectLst/>
                          <a:latin typeface="Calibri" pitchFamily="34" charset="0"/>
                          <a:cs typeface="Times New Roman" pitchFamily="18" charset="0"/>
                        </a:rPr>
                        <a:t>OD / BD</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900" b="0" i="0" u="none" strike="noStrike" cap="none" normalizeH="0" baseline="0">
                          <a:ln>
                            <a:noFill/>
                          </a:ln>
                          <a:solidFill>
                            <a:schemeClr val="tx1"/>
                          </a:solidFill>
                          <a:effectLst/>
                          <a:latin typeface="Calibri" pitchFamily="34" charset="0"/>
                          <a:cs typeface="Times New Roman" pitchFamily="18" charset="0"/>
                        </a:rPr>
                        <a:t>Loop Diuretic</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alibri" pitchFamily="34" charset="0"/>
                        <a:cs typeface="Times New Roman"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GB" sz="900" b="0" i="0" u="none" strike="noStrike" cap="none" normalizeH="0" baseline="0">
                          <a:ln>
                            <a:noFill/>
                          </a:ln>
                          <a:solidFill>
                            <a:schemeClr val="tx1"/>
                          </a:solidFill>
                          <a:effectLst/>
                          <a:latin typeface="Calibri" pitchFamily="34" charset="0"/>
                          <a:cs typeface="Times New Roman" pitchFamily="18" charset="0"/>
                        </a:rPr>
                        <a:t>Dizziness, Nausea, Lethargy</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8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a:ln>
                            <a:noFill/>
                          </a:ln>
                          <a:solidFill>
                            <a:schemeClr val="tx1"/>
                          </a:solidFill>
                          <a:effectLst/>
                          <a:latin typeface="Comic Sans MS" pitchFamily="66" charset="0"/>
                          <a:cs typeface="Times New Roman" pitchFamily="18" charset="0"/>
                        </a:rPr>
                        <a:t>Omeprazole</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98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a:ln>
                            <a:noFill/>
                          </a:ln>
                          <a:solidFill>
                            <a:schemeClr val="tx1"/>
                          </a:solidFill>
                          <a:effectLst/>
                          <a:latin typeface="Comic Sans MS" pitchFamily="66" charset="0"/>
                          <a:cs typeface="Times New Roman" pitchFamily="18" charset="0"/>
                        </a:rPr>
                        <a:t>Morphine</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98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err="1">
                          <a:ln>
                            <a:noFill/>
                          </a:ln>
                          <a:solidFill>
                            <a:schemeClr val="tx1"/>
                          </a:solidFill>
                          <a:effectLst/>
                          <a:latin typeface="Comic Sans MS" pitchFamily="66" charset="0"/>
                          <a:cs typeface="Times New Roman" pitchFamily="18" charset="0"/>
                        </a:rPr>
                        <a:t>PipercillanTazobactom</a:t>
                      </a:r>
                      <a:endParaRPr kumimoji="0" lang="en-GB" sz="800" b="0" i="0" u="none" strike="noStrike" cap="none" normalizeH="0" baseline="0" dirty="0">
                        <a:ln>
                          <a:noFill/>
                        </a:ln>
                        <a:solidFill>
                          <a:schemeClr val="tx1"/>
                        </a:solidFill>
                        <a:effectLst/>
                        <a:latin typeface="Comic Sans MS" pitchFamily="66"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98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a:ln>
                            <a:noFill/>
                          </a:ln>
                          <a:solidFill>
                            <a:schemeClr val="tx1"/>
                          </a:solidFill>
                          <a:effectLst/>
                          <a:latin typeface="Comic Sans MS" pitchFamily="66" charset="0"/>
                          <a:cs typeface="Times New Roman" pitchFamily="18" charset="0"/>
                        </a:rPr>
                        <a:t>Vancomycin </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98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a:ln>
                            <a:noFill/>
                          </a:ln>
                          <a:solidFill>
                            <a:schemeClr val="tx1"/>
                          </a:solidFill>
                          <a:effectLst/>
                          <a:latin typeface="Comic Sans MS" pitchFamily="66" charset="0"/>
                          <a:cs typeface="Times New Roman" pitchFamily="18" charset="0"/>
                        </a:rPr>
                        <a:t>Ibuprofen</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98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a:ln>
                            <a:noFill/>
                          </a:ln>
                          <a:solidFill>
                            <a:schemeClr val="tx1"/>
                          </a:solidFill>
                          <a:effectLst/>
                          <a:latin typeface="Comic Sans MS" pitchFamily="66" charset="0"/>
                          <a:cs typeface="Times New Roman" pitchFamily="18" charset="0"/>
                        </a:rPr>
                        <a:t>Ondansetron</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98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err="1">
                          <a:ln>
                            <a:noFill/>
                          </a:ln>
                          <a:solidFill>
                            <a:schemeClr val="tx1"/>
                          </a:solidFill>
                          <a:effectLst/>
                          <a:latin typeface="Comic Sans MS" pitchFamily="66" charset="0"/>
                          <a:cs typeface="Times New Roman" pitchFamily="18" charset="0"/>
                        </a:rPr>
                        <a:t>Tinzaparin</a:t>
                      </a:r>
                      <a:endParaRPr kumimoji="0" lang="en-GB" sz="800" b="0" i="0" u="none" strike="noStrike" cap="none" normalizeH="0" baseline="0" dirty="0">
                        <a:ln>
                          <a:noFill/>
                        </a:ln>
                        <a:solidFill>
                          <a:schemeClr val="tx1"/>
                        </a:solidFill>
                        <a:effectLst/>
                        <a:latin typeface="Comic Sans MS" pitchFamily="66"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98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a:ln>
                            <a:noFill/>
                          </a:ln>
                          <a:solidFill>
                            <a:schemeClr val="tx1"/>
                          </a:solidFill>
                          <a:effectLst/>
                          <a:latin typeface="Comic Sans MS" pitchFamily="66" charset="0"/>
                          <a:cs typeface="Times New Roman" pitchFamily="18" charset="0"/>
                        </a:rPr>
                        <a:t>Metronidazole</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98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err="1">
                          <a:ln>
                            <a:noFill/>
                          </a:ln>
                          <a:solidFill>
                            <a:schemeClr val="tx1"/>
                          </a:solidFill>
                          <a:effectLst/>
                          <a:latin typeface="Comic Sans MS" pitchFamily="66" charset="0"/>
                          <a:cs typeface="Times New Roman" pitchFamily="18" charset="0"/>
                        </a:rPr>
                        <a:t>Movicol</a:t>
                      </a:r>
                      <a:endParaRPr kumimoji="0" lang="en-GB" sz="800" b="0" i="0" u="none" strike="noStrike" cap="none" normalizeH="0" baseline="0" dirty="0">
                        <a:ln>
                          <a:noFill/>
                        </a:ln>
                        <a:solidFill>
                          <a:schemeClr val="tx1"/>
                        </a:solidFill>
                        <a:effectLst/>
                        <a:latin typeface="Comic Sans MS" pitchFamily="66"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98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a:ln>
                            <a:noFill/>
                          </a:ln>
                          <a:solidFill>
                            <a:schemeClr val="tx1"/>
                          </a:solidFill>
                          <a:effectLst/>
                          <a:latin typeface="Comic Sans MS" pitchFamily="66" charset="0"/>
                          <a:cs typeface="Times New Roman" pitchFamily="18" charset="0"/>
                        </a:rPr>
                        <a:t>Fentanyl</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298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a:ln>
                            <a:noFill/>
                          </a:ln>
                          <a:solidFill>
                            <a:schemeClr val="tx1"/>
                          </a:solidFill>
                          <a:effectLst/>
                          <a:latin typeface="Comic Sans MS" pitchFamily="66" charset="0"/>
                          <a:cs typeface="Times New Roman" pitchFamily="18" charset="0"/>
                        </a:rPr>
                        <a:t>Warfarin</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298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dirty="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err="1">
                          <a:ln>
                            <a:noFill/>
                          </a:ln>
                          <a:solidFill>
                            <a:schemeClr val="tx1"/>
                          </a:solidFill>
                          <a:effectLst/>
                          <a:latin typeface="Comic Sans MS" pitchFamily="66" charset="0"/>
                          <a:cs typeface="Times New Roman" pitchFamily="18" charset="0"/>
                        </a:rPr>
                        <a:t>Bisoprolol</a:t>
                      </a:r>
                      <a:endParaRPr kumimoji="0" lang="en-GB" sz="800" b="0" i="0" u="none" strike="noStrike" cap="none" normalizeH="0" baseline="0" dirty="0">
                        <a:ln>
                          <a:noFill/>
                        </a:ln>
                        <a:solidFill>
                          <a:schemeClr val="tx1"/>
                        </a:solidFill>
                        <a:effectLst/>
                        <a:latin typeface="Comic Sans MS" pitchFamily="66"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298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dirty="0" err="1">
                          <a:ln>
                            <a:noFill/>
                          </a:ln>
                          <a:solidFill>
                            <a:schemeClr val="tx1"/>
                          </a:solidFill>
                          <a:effectLst/>
                          <a:latin typeface="Comic Sans MS" pitchFamily="66" charset="0"/>
                          <a:cs typeface="Times New Roman" pitchFamily="18" charset="0"/>
                        </a:rPr>
                        <a:t>Pabrinex</a:t>
                      </a:r>
                      <a:endParaRPr kumimoji="0" lang="en-GB" sz="800" b="0" i="0" u="none" strike="noStrike" cap="none" normalizeH="0" baseline="0" dirty="0">
                        <a:ln>
                          <a:noFill/>
                        </a:ln>
                        <a:solidFill>
                          <a:schemeClr val="tx1"/>
                        </a:solidFill>
                        <a:effectLst/>
                        <a:latin typeface="Comic Sans MS" pitchFamily="66"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9"/>
                  </a:ext>
                </a:extLst>
              </a:tr>
              <a:tr h="298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a:ln>
                            <a:noFill/>
                          </a:ln>
                          <a:solidFill>
                            <a:schemeClr val="tx1"/>
                          </a:solidFill>
                          <a:effectLst/>
                          <a:latin typeface="Comic Sans MS" pitchFamily="66" charset="0"/>
                          <a:cs typeface="Times New Roman" pitchFamily="18" charset="0"/>
                        </a:rPr>
                        <a:t>Chlordiazepoxide</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0"/>
                  </a:ext>
                </a:extLst>
              </a:tr>
              <a:tr h="298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a:ln>
                            <a:noFill/>
                          </a:ln>
                          <a:solidFill>
                            <a:schemeClr val="tx1"/>
                          </a:solidFill>
                          <a:effectLst/>
                          <a:latin typeface="Comic Sans MS" pitchFamily="66" charset="0"/>
                          <a:cs typeface="Times New Roman" pitchFamily="18" charset="0"/>
                        </a:rPr>
                        <a:t>Amoxicillin</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1"/>
                  </a:ext>
                </a:extLst>
              </a:tr>
              <a:tr h="2984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n-GB" sz="400" b="0" i="0" u="none" strike="noStrike" cap="none" normalizeH="0" baseline="0">
                        <a:ln>
                          <a:noFill/>
                        </a:ln>
                        <a:solidFill>
                          <a:schemeClr val="tx1"/>
                        </a:solidFill>
                        <a:effectLst/>
                        <a:latin typeface="Comic Sans MS" pitchFamily="66"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GB" sz="800" b="0" i="0" u="none" strike="noStrike" cap="none" normalizeH="0" baseline="0">
                          <a:ln>
                            <a:noFill/>
                          </a:ln>
                          <a:solidFill>
                            <a:schemeClr val="tx1"/>
                          </a:solidFill>
                          <a:effectLst/>
                          <a:latin typeface="Comic Sans MS" pitchFamily="66" charset="0"/>
                          <a:cs typeface="Times New Roman" pitchFamily="18" charset="0"/>
                        </a:rPr>
                        <a:t>Codiene</a:t>
                      </a: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Calibri" pitchFamily="34" charset="0"/>
                        <a:cs typeface="Times New Roman" pitchFamily="18" charset="0"/>
                      </a:endParaRPr>
                    </a:p>
                  </a:txBody>
                  <a:tcPr marL="53425" marR="5342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2"/>
                  </a:ext>
                </a:extLst>
              </a:tr>
            </a:tbl>
          </a:graphicData>
        </a:graphic>
      </p:graphicFrame>
      <p:sp>
        <p:nvSpPr>
          <p:cNvPr id="31917" name="Rectangle 5">
            <a:extLst>
              <a:ext uri="{FF2B5EF4-FFF2-40B4-BE49-F238E27FC236}">
                <a16:creationId xmlns:a16="http://schemas.microsoft.com/office/drawing/2014/main" id="{84ADED7A-8471-B84D-AA62-EF8164538D0C}"/>
              </a:ext>
            </a:extLst>
          </p:cNvPr>
          <p:cNvSpPr>
            <a:spLocks noChangeArrowheads="1"/>
          </p:cNvSpPr>
          <p:nvPr/>
        </p:nvSpPr>
        <p:spPr bwMode="auto">
          <a:xfrm>
            <a:off x="1412875" y="971550"/>
            <a:ext cx="424815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1400">
                <a:latin typeface="Comic Sans MS" panose="030F0902030302020204" pitchFamily="66" charset="0"/>
              </a:rPr>
              <a:t>  </a:t>
            </a:r>
            <a:r>
              <a:rPr lang="en-GB" altLang="en-US" sz="1300">
                <a:latin typeface="Comic Sans MS" panose="030F0902030302020204" pitchFamily="66" charset="0"/>
              </a:rPr>
              <a:t>Take a look at some of the medications used on the ward regularly. Can you state what doses they may come in,  by what route they can be given, type/group of medication it belongs and any side effects?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70" name="Group 2">
            <a:extLst>
              <a:ext uri="{FF2B5EF4-FFF2-40B4-BE49-F238E27FC236}">
                <a16:creationId xmlns:a16="http://schemas.microsoft.com/office/drawing/2014/main" id="{D4F4CEBE-3855-B041-B15A-8B962E166BBF}"/>
              </a:ext>
            </a:extLst>
          </p:cNvPr>
          <p:cNvGrpSpPr>
            <a:grpSpLocks/>
          </p:cNvGrpSpPr>
          <p:nvPr/>
        </p:nvGrpSpPr>
        <p:grpSpPr bwMode="auto">
          <a:xfrm>
            <a:off x="115888" y="250825"/>
            <a:ext cx="6742112" cy="8567738"/>
            <a:chOff x="0" y="255607"/>
            <a:chExt cx="6740609" cy="8568507"/>
          </a:xfrm>
        </p:grpSpPr>
        <p:sp>
          <p:nvSpPr>
            <p:cNvPr id="32771" name="Text Box 1027">
              <a:extLst>
                <a:ext uri="{FF2B5EF4-FFF2-40B4-BE49-F238E27FC236}">
                  <a16:creationId xmlns:a16="http://schemas.microsoft.com/office/drawing/2014/main" id="{D10D23F6-49B5-5543-B134-7B8A04B520ED}"/>
                </a:ext>
              </a:extLst>
            </p:cNvPr>
            <p:cNvSpPr txBox="1">
              <a:spLocks noChangeArrowheads="1"/>
            </p:cNvSpPr>
            <p:nvPr/>
          </p:nvSpPr>
          <p:spPr bwMode="auto">
            <a:xfrm>
              <a:off x="1711409" y="255607"/>
              <a:ext cx="50292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3600" b="1" u="sng">
                  <a:solidFill>
                    <a:srgbClr val="0070C0"/>
                  </a:solidFill>
                  <a:latin typeface="Comic Sans MS" panose="030F0902030302020204" pitchFamily="66" charset="0"/>
                </a:rPr>
                <a:t>Normal Blood Values.</a:t>
              </a:r>
            </a:p>
          </p:txBody>
        </p:sp>
        <p:grpSp>
          <p:nvGrpSpPr>
            <p:cNvPr id="32772" name="Group 6">
              <a:extLst>
                <a:ext uri="{FF2B5EF4-FFF2-40B4-BE49-F238E27FC236}">
                  <a16:creationId xmlns:a16="http://schemas.microsoft.com/office/drawing/2014/main" id="{4E13FE47-86F1-944D-8DB7-1231FAB30AB5}"/>
                </a:ext>
              </a:extLst>
            </p:cNvPr>
            <p:cNvGrpSpPr>
              <a:grpSpLocks/>
            </p:cNvGrpSpPr>
            <p:nvPr/>
          </p:nvGrpSpPr>
          <p:grpSpPr bwMode="auto">
            <a:xfrm>
              <a:off x="0" y="1158495"/>
              <a:ext cx="6525344" cy="7665619"/>
              <a:chOff x="0" y="0"/>
              <a:chExt cx="6525344" cy="7665619"/>
            </a:xfrm>
          </p:grpSpPr>
          <p:grpSp>
            <p:nvGrpSpPr>
              <p:cNvPr id="32773" name="Group 7">
                <a:extLst>
                  <a:ext uri="{FF2B5EF4-FFF2-40B4-BE49-F238E27FC236}">
                    <a16:creationId xmlns:a16="http://schemas.microsoft.com/office/drawing/2014/main" id="{97A7674D-4674-6F46-B3F3-F836E98AFEC8}"/>
                  </a:ext>
                </a:extLst>
              </p:cNvPr>
              <p:cNvGrpSpPr>
                <a:grpSpLocks/>
              </p:cNvGrpSpPr>
              <p:nvPr/>
            </p:nvGrpSpPr>
            <p:grpSpPr bwMode="auto">
              <a:xfrm>
                <a:off x="0" y="0"/>
                <a:ext cx="6525344" cy="7665619"/>
                <a:chOff x="0" y="0"/>
                <a:chExt cx="6525344" cy="7665619"/>
              </a:xfrm>
            </p:grpSpPr>
            <p:grpSp>
              <p:nvGrpSpPr>
                <p:cNvPr id="32775" name="Group 8">
                  <a:extLst>
                    <a:ext uri="{FF2B5EF4-FFF2-40B4-BE49-F238E27FC236}">
                      <a16:creationId xmlns:a16="http://schemas.microsoft.com/office/drawing/2014/main" id="{C4812360-D6E6-F347-8B80-AEDA15620BAF}"/>
                    </a:ext>
                  </a:extLst>
                </p:cNvPr>
                <p:cNvGrpSpPr>
                  <a:grpSpLocks/>
                </p:cNvGrpSpPr>
                <p:nvPr/>
              </p:nvGrpSpPr>
              <p:grpSpPr bwMode="auto">
                <a:xfrm>
                  <a:off x="0" y="0"/>
                  <a:ext cx="3140968" cy="3993402"/>
                  <a:chOff x="0" y="0"/>
                  <a:chExt cx="3140968" cy="3993402"/>
                </a:xfrm>
              </p:grpSpPr>
              <p:sp>
                <p:nvSpPr>
                  <p:cNvPr id="32789" name="Text Box 1028">
                    <a:extLst>
                      <a:ext uri="{FF2B5EF4-FFF2-40B4-BE49-F238E27FC236}">
                        <a16:creationId xmlns:a16="http://schemas.microsoft.com/office/drawing/2014/main" id="{58AC8086-EBC2-9C4E-A0B2-B6054C0389AC}"/>
                      </a:ext>
                    </a:extLst>
                  </p:cNvPr>
                  <p:cNvSpPr txBox="1">
                    <a:spLocks noChangeArrowheads="1"/>
                  </p:cNvSpPr>
                  <p:nvPr/>
                </p:nvSpPr>
                <p:spPr bwMode="auto">
                  <a:xfrm>
                    <a:off x="0" y="0"/>
                    <a:ext cx="3140968" cy="3993401"/>
                  </a:xfrm>
                  <a:prstGeom prst="rect">
                    <a:avLst/>
                  </a:prstGeom>
                  <a:noFill/>
                  <a:ln w="57150">
                    <a:solidFill>
                      <a:srgbClr val="CC99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1800" b="1" u="sng">
                        <a:solidFill>
                          <a:srgbClr val="CC9900"/>
                        </a:solidFill>
                        <a:latin typeface="Comic Sans MS" panose="030F0902030302020204" pitchFamily="66" charset="0"/>
                      </a:rPr>
                      <a:t>Biochemistry:</a:t>
                    </a:r>
                  </a:p>
                  <a:p>
                    <a:pPr eaLnBrk="1" hangingPunct="1">
                      <a:spcBef>
                        <a:spcPct val="50000"/>
                      </a:spcBef>
                      <a:buFontTx/>
                      <a:buNone/>
                    </a:pPr>
                    <a:endParaRPr lang="en-GB" altLang="en-US" sz="400">
                      <a:solidFill>
                        <a:srgbClr val="CC9900"/>
                      </a:solidFill>
                      <a:latin typeface="Comic Sans MS" panose="030F0902030302020204" pitchFamily="66" charset="0"/>
                    </a:endParaRPr>
                  </a:p>
                  <a:p>
                    <a:pPr eaLnBrk="1" hangingPunct="1">
                      <a:spcBef>
                        <a:spcPct val="50000"/>
                      </a:spcBef>
                      <a:buFontTx/>
                      <a:buNone/>
                    </a:pPr>
                    <a:r>
                      <a:rPr lang="en-GB" altLang="en-US" sz="1100">
                        <a:latin typeface="Comic Sans MS" panose="030F0902030302020204" pitchFamily="66" charset="0"/>
                      </a:rPr>
                      <a:t>Albumin                  35-50                g/L  </a:t>
                    </a:r>
                  </a:p>
                  <a:p>
                    <a:pPr eaLnBrk="1" hangingPunct="1">
                      <a:spcBef>
                        <a:spcPct val="50000"/>
                      </a:spcBef>
                      <a:buFontTx/>
                      <a:buNone/>
                    </a:pPr>
                    <a:r>
                      <a:rPr lang="en-GB" altLang="en-US" sz="1100">
                        <a:latin typeface="Comic Sans MS" panose="030F0902030302020204" pitchFamily="66" charset="0"/>
                      </a:rPr>
                      <a:t>Amylase                  25-125              g/L</a:t>
                    </a:r>
                  </a:p>
                  <a:p>
                    <a:pPr eaLnBrk="1" hangingPunct="1">
                      <a:spcBef>
                        <a:spcPct val="50000"/>
                      </a:spcBef>
                      <a:buFontTx/>
                      <a:buNone/>
                    </a:pPr>
                    <a:r>
                      <a:rPr lang="en-GB" altLang="en-US" sz="1100">
                        <a:latin typeface="Comic Sans MS" panose="030F0902030302020204" pitchFamily="66" charset="0"/>
                      </a:rPr>
                      <a:t>Bicarbonate             22-30         mmol/L</a:t>
                    </a:r>
                  </a:p>
                  <a:p>
                    <a:pPr eaLnBrk="1" hangingPunct="1">
                      <a:spcBef>
                        <a:spcPct val="50000"/>
                      </a:spcBef>
                      <a:buFontTx/>
                      <a:buNone/>
                    </a:pPr>
                    <a:r>
                      <a:rPr lang="en-GB" altLang="en-US" sz="1100">
                        <a:latin typeface="Comic Sans MS" panose="030F0902030302020204" pitchFamily="66" charset="0"/>
                      </a:rPr>
                      <a:t>Bilirubin                  3-17           umol/L</a:t>
                    </a:r>
                  </a:p>
                  <a:p>
                    <a:pPr eaLnBrk="1" hangingPunct="1">
                      <a:spcBef>
                        <a:spcPct val="50000"/>
                      </a:spcBef>
                      <a:buFontTx/>
                      <a:buNone/>
                    </a:pPr>
                    <a:r>
                      <a:rPr lang="en-GB" altLang="en-US" sz="1100">
                        <a:latin typeface="Comic Sans MS" panose="030F0902030302020204" pitchFamily="66" charset="0"/>
                      </a:rPr>
                      <a:t>Calcium                 2.12-2.67    mmol/L</a:t>
                    </a:r>
                  </a:p>
                  <a:p>
                    <a:pPr eaLnBrk="1" hangingPunct="1">
                      <a:spcBef>
                        <a:spcPct val="50000"/>
                      </a:spcBef>
                      <a:buFontTx/>
                      <a:buNone/>
                    </a:pPr>
                    <a:r>
                      <a:rPr lang="en-GB" altLang="en-US" sz="1100">
                        <a:latin typeface="Comic Sans MS" panose="030F0902030302020204" pitchFamily="66" charset="0"/>
                      </a:rPr>
                      <a:t>Cholesterol              3.5-6.5       mmol/L</a:t>
                    </a:r>
                  </a:p>
                  <a:p>
                    <a:pPr eaLnBrk="1" hangingPunct="1">
                      <a:spcBef>
                        <a:spcPct val="50000"/>
                      </a:spcBef>
                      <a:buFontTx/>
                      <a:buNone/>
                    </a:pPr>
                    <a:r>
                      <a:rPr lang="en-GB" altLang="en-US" sz="1100">
                        <a:latin typeface="Comic Sans MS" panose="030F0902030302020204" pitchFamily="66" charset="0"/>
                      </a:rPr>
                      <a:t>Creatinine                70-150       umol/L</a:t>
                    </a:r>
                  </a:p>
                  <a:p>
                    <a:pPr eaLnBrk="1" hangingPunct="1">
                      <a:spcBef>
                        <a:spcPct val="50000"/>
                      </a:spcBef>
                      <a:buFontTx/>
                      <a:buNone/>
                    </a:pPr>
                    <a:r>
                      <a:rPr lang="en-GB" altLang="en-US" sz="1100">
                        <a:latin typeface="Comic Sans MS" panose="030F0902030302020204" pitchFamily="66" charset="0"/>
                      </a:rPr>
                      <a:t>Glucose                    3.5-5.5      mmol/L</a:t>
                    </a:r>
                  </a:p>
                  <a:p>
                    <a:pPr eaLnBrk="1" hangingPunct="1">
                      <a:spcBef>
                        <a:spcPct val="50000"/>
                      </a:spcBef>
                      <a:buFontTx/>
                      <a:buNone/>
                    </a:pPr>
                    <a:r>
                      <a:rPr lang="en-GB" altLang="en-US" sz="1100">
                        <a:latin typeface="Comic Sans MS" panose="030F0902030302020204" pitchFamily="66" charset="0"/>
                      </a:rPr>
                      <a:t>Potassium                 3.5-5.0      mmol/L</a:t>
                    </a:r>
                  </a:p>
                  <a:p>
                    <a:pPr eaLnBrk="1" hangingPunct="1">
                      <a:spcBef>
                        <a:spcPct val="50000"/>
                      </a:spcBef>
                      <a:buFontTx/>
                      <a:buNone/>
                    </a:pPr>
                    <a:r>
                      <a:rPr lang="en-GB" altLang="en-US" sz="1100">
                        <a:latin typeface="Comic Sans MS" panose="030F0902030302020204" pitchFamily="66" charset="0"/>
                      </a:rPr>
                      <a:t>Sodium                    136-138     mmol/L</a:t>
                    </a:r>
                  </a:p>
                  <a:p>
                    <a:pPr eaLnBrk="1" hangingPunct="1">
                      <a:spcBef>
                        <a:spcPct val="50000"/>
                      </a:spcBef>
                      <a:buFontTx/>
                      <a:buNone/>
                    </a:pPr>
                    <a:r>
                      <a:rPr lang="en-GB" altLang="en-US" sz="1100">
                        <a:latin typeface="Comic Sans MS" panose="030F0902030302020204" pitchFamily="66" charset="0"/>
                      </a:rPr>
                      <a:t>Urea                          2.5-6.7     mmol/L</a:t>
                    </a:r>
                    <a:endParaRPr lang="en-GB" altLang="en-US" sz="1200">
                      <a:latin typeface="Comic Sans MS" panose="030F0902030302020204" pitchFamily="66" charset="0"/>
                    </a:endParaRPr>
                  </a:p>
                  <a:p>
                    <a:pPr eaLnBrk="1" hangingPunct="1">
                      <a:spcBef>
                        <a:spcPct val="50000"/>
                      </a:spcBef>
                      <a:buFontTx/>
                      <a:buNone/>
                    </a:pPr>
                    <a:endParaRPr lang="en-GB" altLang="en-US" sz="1200">
                      <a:solidFill>
                        <a:srgbClr val="CC9900"/>
                      </a:solidFill>
                      <a:latin typeface="Comic Sans MS" panose="030F0902030302020204" pitchFamily="66" charset="0"/>
                    </a:endParaRPr>
                  </a:p>
                  <a:p>
                    <a:pPr eaLnBrk="1" hangingPunct="1">
                      <a:spcBef>
                        <a:spcPct val="50000"/>
                      </a:spcBef>
                      <a:buFontTx/>
                      <a:buNone/>
                    </a:pPr>
                    <a:endParaRPr lang="en-GB" altLang="en-US" sz="2000">
                      <a:solidFill>
                        <a:srgbClr val="CC9900"/>
                      </a:solidFill>
                    </a:endParaRPr>
                  </a:p>
                </p:txBody>
              </p:sp>
              <p:grpSp>
                <p:nvGrpSpPr>
                  <p:cNvPr id="32790" name="Group 10">
                    <a:extLst>
                      <a:ext uri="{FF2B5EF4-FFF2-40B4-BE49-F238E27FC236}">
                        <a16:creationId xmlns:a16="http://schemas.microsoft.com/office/drawing/2014/main" id="{858BB16F-4C98-4A4E-9532-D1254B994A0C}"/>
                      </a:ext>
                    </a:extLst>
                  </p:cNvPr>
                  <p:cNvGrpSpPr>
                    <a:grpSpLocks noChangeAspect="1"/>
                  </p:cNvGrpSpPr>
                  <p:nvPr/>
                </p:nvGrpSpPr>
                <p:grpSpPr bwMode="auto">
                  <a:xfrm>
                    <a:off x="116635" y="3273317"/>
                    <a:ext cx="2880317" cy="720085"/>
                    <a:chOff x="0" y="0"/>
                    <a:chExt cx="3360367" cy="855101"/>
                  </a:xfrm>
                </p:grpSpPr>
                <p:pic>
                  <p:nvPicPr>
                    <p:cNvPr id="32791" name="Picture 6" descr="https://encrypted-tbn3.gstatic.com/images?q=tbn:ANd9GcRMTLpb68UH52-NeWiJTo1RWuZUIui9M-ttgW9zJm7Yzg4nGFyOZH_rrmRW">
                      <a:extLst>
                        <a:ext uri="{FF2B5EF4-FFF2-40B4-BE49-F238E27FC236}">
                          <a16:creationId xmlns:a16="http://schemas.microsoft.com/office/drawing/2014/main" id="{DE864DB2-20A4-FD4C-968C-1F53F31922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7" y="-7965"/>
                      <a:ext cx="1777602" cy="868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92" name="Picture 7" descr="glu.jpg">
                      <a:extLst>
                        <a:ext uri="{FF2B5EF4-FFF2-40B4-BE49-F238E27FC236}">
                          <a16:creationId xmlns:a16="http://schemas.microsoft.com/office/drawing/2014/main" id="{32641DDD-011A-5042-B9A0-4B1635F1B9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7294" y="-7965"/>
                      <a:ext cx="1606952" cy="868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32776" name="Group 13">
                  <a:extLst>
                    <a:ext uri="{FF2B5EF4-FFF2-40B4-BE49-F238E27FC236}">
                      <a16:creationId xmlns:a16="http://schemas.microsoft.com/office/drawing/2014/main" id="{CB377AF6-B2A9-674D-B44E-A14C3CE752AE}"/>
                    </a:ext>
                  </a:extLst>
                </p:cNvPr>
                <p:cNvGrpSpPr>
                  <a:grpSpLocks/>
                </p:cNvGrpSpPr>
                <p:nvPr/>
              </p:nvGrpSpPr>
              <p:grpSpPr bwMode="auto">
                <a:xfrm>
                  <a:off x="3284984" y="33043"/>
                  <a:ext cx="3168352" cy="2448268"/>
                  <a:chOff x="0" y="0"/>
                  <a:chExt cx="3401616" cy="2687444"/>
                </a:xfrm>
              </p:grpSpPr>
              <p:sp>
                <p:nvSpPr>
                  <p:cNvPr id="32787" name="Text Box 1028">
                    <a:extLst>
                      <a:ext uri="{FF2B5EF4-FFF2-40B4-BE49-F238E27FC236}">
                        <a16:creationId xmlns:a16="http://schemas.microsoft.com/office/drawing/2014/main" id="{6AB46870-5D24-FF40-8A2D-03FB6E554F5F}"/>
                      </a:ext>
                    </a:extLst>
                  </p:cNvPr>
                  <p:cNvSpPr txBox="1">
                    <a:spLocks noChangeArrowheads="1"/>
                  </p:cNvSpPr>
                  <p:nvPr/>
                </p:nvSpPr>
                <p:spPr bwMode="auto">
                  <a:xfrm>
                    <a:off x="0" y="0"/>
                    <a:ext cx="3401616" cy="2608406"/>
                  </a:xfrm>
                  <a:prstGeom prst="rect">
                    <a:avLst/>
                  </a:prstGeom>
                  <a:noFill/>
                  <a:ln w="571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1800" b="1" u="sng">
                        <a:solidFill>
                          <a:srgbClr val="FF0000"/>
                        </a:solidFill>
                        <a:latin typeface="Comic Sans MS" panose="030F0902030302020204" pitchFamily="66" charset="0"/>
                      </a:rPr>
                      <a:t>Haematology:</a:t>
                    </a:r>
                  </a:p>
                  <a:p>
                    <a:pPr eaLnBrk="1" hangingPunct="1">
                      <a:spcBef>
                        <a:spcPct val="50000"/>
                      </a:spcBef>
                      <a:buFontTx/>
                      <a:buNone/>
                    </a:pPr>
                    <a:endParaRPr lang="en-GB" altLang="en-US" sz="400">
                      <a:latin typeface="Comic Sans MS" panose="030F0902030302020204" pitchFamily="66" charset="0"/>
                    </a:endParaRPr>
                  </a:p>
                  <a:p>
                    <a:pPr eaLnBrk="1" hangingPunct="1">
                      <a:spcBef>
                        <a:spcPct val="50000"/>
                      </a:spcBef>
                      <a:buFontTx/>
                      <a:buNone/>
                    </a:pPr>
                    <a:r>
                      <a:rPr lang="en-GB" altLang="en-US" sz="1100">
                        <a:latin typeface="Comic Sans MS" panose="030F0902030302020204" pitchFamily="66" charset="0"/>
                      </a:rPr>
                      <a:t>Haemoglobin (Hb)</a:t>
                    </a:r>
                  </a:p>
                  <a:p>
                    <a:pPr eaLnBrk="1" hangingPunct="1">
                      <a:spcBef>
                        <a:spcPct val="50000"/>
                      </a:spcBef>
                      <a:buFontTx/>
                      <a:buNone/>
                    </a:pPr>
                    <a:r>
                      <a:rPr lang="en-GB" altLang="en-US" sz="1100">
                        <a:latin typeface="Comic Sans MS" panose="030F0902030302020204" pitchFamily="66" charset="0"/>
                      </a:rPr>
                      <a:t>      Male               13.5-17.7           g/dL </a:t>
                    </a:r>
                  </a:p>
                  <a:p>
                    <a:pPr eaLnBrk="1" hangingPunct="1">
                      <a:spcBef>
                        <a:spcPct val="50000"/>
                      </a:spcBef>
                      <a:buFontTx/>
                      <a:buNone/>
                    </a:pPr>
                    <a:r>
                      <a:rPr lang="en-GB" altLang="en-US" sz="1100">
                        <a:latin typeface="Comic Sans MS" panose="030F0902030302020204" pitchFamily="66" charset="0"/>
                      </a:rPr>
                      <a:t>      Female             11.5-16.5           g/dL </a:t>
                    </a:r>
                  </a:p>
                  <a:p>
                    <a:pPr eaLnBrk="1" hangingPunct="1">
                      <a:spcBef>
                        <a:spcPct val="50000"/>
                      </a:spcBef>
                      <a:buFontTx/>
                      <a:buNone/>
                    </a:pPr>
                    <a:r>
                      <a:rPr lang="en-GB" altLang="en-US" sz="1100">
                        <a:latin typeface="Comic Sans MS" panose="030F0902030302020204" pitchFamily="66" charset="0"/>
                      </a:rPr>
                      <a:t>Platelet count         150-400          x10</a:t>
                    </a:r>
                    <a:r>
                      <a:rPr lang="en-GB" altLang="en-US" sz="1100" baseline="30000">
                        <a:latin typeface="Comic Sans MS" panose="030F0902030302020204" pitchFamily="66" charset="0"/>
                      </a:rPr>
                      <a:t>9</a:t>
                    </a:r>
                    <a:r>
                      <a:rPr lang="en-GB" altLang="en-US" sz="1100">
                        <a:latin typeface="Comic Sans MS" panose="030F0902030302020204" pitchFamily="66" charset="0"/>
                      </a:rPr>
                      <a:t>/L </a:t>
                    </a:r>
                  </a:p>
                  <a:p>
                    <a:pPr eaLnBrk="1" hangingPunct="1">
                      <a:spcBef>
                        <a:spcPct val="50000"/>
                      </a:spcBef>
                      <a:buFontTx/>
                      <a:buNone/>
                    </a:pPr>
                    <a:r>
                      <a:rPr lang="en-GB" altLang="en-US" sz="1100">
                        <a:latin typeface="Comic Sans MS" panose="030F0902030302020204" pitchFamily="66" charset="0"/>
                      </a:rPr>
                      <a:t>White blood count (WBC)    4-11    x10</a:t>
                    </a:r>
                    <a:r>
                      <a:rPr lang="en-GB" altLang="en-US" sz="1100" baseline="30000">
                        <a:latin typeface="Comic Sans MS" panose="030F0902030302020204" pitchFamily="66" charset="0"/>
                      </a:rPr>
                      <a:t>9</a:t>
                    </a:r>
                    <a:r>
                      <a:rPr lang="en-GB" altLang="en-US" sz="1100">
                        <a:latin typeface="Comic Sans MS" panose="030F0902030302020204" pitchFamily="66" charset="0"/>
                      </a:rPr>
                      <a:t>/L</a:t>
                    </a:r>
                    <a:endParaRPr lang="en-GB" altLang="en-US" sz="1200">
                      <a:latin typeface="Comic Sans MS" panose="030F0902030302020204" pitchFamily="66" charset="0"/>
                    </a:endParaRPr>
                  </a:p>
                  <a:p>
                    <a:pPr eaLnBrk="1" hangingPunct="1">
                      <a:spcBef>
                        <a:spcPct val="50000"/>
                      </a:spcBef>
                      <a:buFontTx/>
                      <a:buNone/>
                    </a:pPr>
                    <a:endParaRPr lang="en-GB" altLang="en-US" sz="1200">
                      <a:latin typeface="Comic Sans MS" panose="030F0902030302020204" pitchFamily="66" charset="0"/>
                    </a:endParaRPr>
                  </a:p>
                  <a:p>
                    <a:pPr eaLnBrk="1" hangingPunct="1">
                      <a:spcBef>
                        <a:spcPct val="50000"/>
                      </a:spcBef>
                      <a:buFontTx/>
                      <a:buNone/>
                    </a:pPr>
                    <a:endParaRPr lang="en-GB" altLang="en-US" sz="1200">
                      <a:latin typeface="Comic Sans MS" panose="030F0902030302020204" pitchFamily="66" charset="0"/>
                    </a:endParaRPr>
                  </a:p>
                  <a:p>
                    <a:pPr eaLnBrk="1" hangingPunct="1">
                      <a:spcBef>
                        <a:spcPct val="50000"/>
                      </a:spcBef>
                      <a:buFontTx/>
                      <a:buNone/>
                    </a:pPr>
                    <a:endParaRPr lang="en-GB" altLang="en-US" sz="1200">
                      <a:latin typeface="Comic Sans MS" panose="030F0902030302020204" pitchFamily="66" charset="0"/>
                    </a:endParaRPr>
                  </a:p>
                </p:txBody>
              </p:sp>
              <p:pic>
                <p:nvPicPr>
                  <p:cNvPr id="32788" name="Picture 8" descr="https://encrypted-tbn2.gstatic.com/images?q=tbn:ANd9GcTj8gYDYB4X-4GbjSjq6tgyB3ORYoARiAAsz-ChA6m-_9PBO-lc">
                    <a:extLst>
                      <a:ext uri="{FF2B5EF4-FFF2-40B4-BE49-F238E27FC236}">
                        <a16:creationId xmlns:a16="http://schemas.microsoft.com/office/drawing/2014/main" id="{CECCBDF0-2EF0-AE4F-B33C-F13B02AC44E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3615" y="1789747"/>
                    <a:ext cx="1792878" cy="963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2777" name="Group 16">
                  <a:extLst>
                    <a:ext uri="{FF2B5EF4-FFF2-40B4-BE49-F238E27FC236}">
                      <a16:creationId xmlns:a16="http://schemas.microsoft.com/office/drawing/2014/main" id="{83630AB5-2724-F344-A18C-2DE7BD5C599B}"/>
                    </a:ext>
                  </a:extLst>
                </p:cNvPr>
                <p:cNvGrpSpPr>
                  <a:grpSpLocks/>
                </p:cNvGrpSpPr>
                <p:nvPr/>
              </p:nvGrpSpPr>
              <p:grpSpPr bwMode="auto">
                <a:xfrm>
                  <a:off x="3284984" y="2569521"/>
                  <a:ext cx="3240360" cy="1869646"/>
                  <a:chOff x="0" y="0"/>
                  <a:chExt cx="3186162" cy="2316667"/>
                </a:xfrm>
              </p:grpSpPr>
              <p:sp>
                <p:nvSpPr>
                  <p:cNvPr id="32785" name="Text Box 1028">
                    <a:extLst>
                      <a:ext uri="{FF2B5EF4-FFF2-40B4-BE49-F238E27FC236}">
                        <a16:creationId xmlns:a16="http://schemas.microsoft.com/office/drawing/2014/main" id="{48A5533C-8A63-4D46-894E-31BD77638D46}"/>
                      </a:ext>
                    </a:extLst>
                  </p:cNvPr>
                  <p:cNvSpPr txBox="1">
                    <a:spLocks noChangeArrowheads="1"/>
                  </p:cNvSpPr>
                  <p:nvPr/>
                </p:nvSpPr>
                <p:spPr bwMode="auto">
                  <a:xfrm>
                    <a:off x="0" y="0"/>
                    <a:ext cx="3186162" cy="2316667"/>
                  </a:xfrm>
                  <a:prstGeom prst="rect">
                    <a:avLst/>
                  </a:prstGeom>
                  <a:noFill/>
                  <a:ln w="57150">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1800" b="1" u="sng">
                        <a:solidFill>
                          <a:srgbClr val="00B050"/>
                        </a:solidFill>
                        <a:latin typeface="Comic Sans MS" panose="030F0902030302020204" pitchFamily="66" charset="0"/>
                      </a:rPr>
                      <a:t>Coagulation:</a:t>
                    </a:r>
                  </a:p>
                  <a:p>
                    <a:pPr eaLnBrk="1" hangingPunct="1">
                      <a:spcBef>
                        <a:spcPct val="50000"/>
                      </a:spcBef>
                      <a:buFontTx/>
                      <a:buNone/>
                    </a:pPr>
                    <a:endParaRPr lang="en-GB" altLang="en-US" sz="400"/>
                  </a:p>
                  <a:p>
                    <a:pPr eaLnBrk="1" hangingPunct="1">
                      <a:spcBef>
                        <a:spcPct val="50000"/>
                      </a:spcBef>
                      <a:buFontTx/>
                      <a:buNone/>
                    </a:pPr>
                    <a:r>
                      <a:rPr lang="en-GB" altLang="en-US" sz="1100">
                        <a:latin typeface="Comic Sans MS" panose="030F0902030302020204" pitchFamily="66" charset="0"/>
                      </a:rPr>
                      <a:t>APTT                    35-45         seconds</a:t>
                    </a:r>
                  </a:p>
                  <a:p>
                    <a:pPr eaLnBrk="1" hangingPunct="1">
                      <a:spcBef>
                        <a:spcPct val="50000"/>
                      </a:spcBef>
                      <a:buFontTx/>
                      <a:buNone/>
                    </a:pPr>
                    <a:r>
                      <a:rPr lang="en-GB" altLang="en-US" sz="1100">
                        <a:latin typeface="Comic Sans MS" panose="030F0902030302020204" pitchFamily="66" charset="0"/>
                      </a:rPr>
                      <a:t>Prothrombin time      10-14        seconds</a:t>
                    </a:r>
                  </a:p>
                  <a:p>
                    <a:pPr eaLnBrk="1" hangingPunct="1">
                      <a:spcBef>
                        <a:spcPct val="50000"/>
                      </a:spcBef>
                      <a:buFontTx/>
                      <a:buNone/>
                    </a:pPr>
                    <a:r>
                      <a:rPr lang="en-GB" altLang="en-US" sz="1100">
                        <a:latin typeface="Comic Sans MS" panose="030F0902030302020204" pitchFamily="66" charset="0"/>
                      </a:rPr>
                      <a:t>INR                      0.9-1.3      seconds</a:t>
                    </a:r>
                  </a:p>
                  <a:p>
                    <a:pPr eaLnBrk="1" hangingPunct="1">
                      <a:spcBef>
                        <a:spcPct val="50000"/>
                      </a:spcBef>
                      <a:buFontTx/>
                      <a:buNone/>
                    </a:pPr>
                    <a:endParaRPr lang="en-GB" altLang="en-US" sz="400">
                      <a:latin typeface="Comic Sans MS" panose="030F0902030302020204" pitchFamily="66" charset="0"/>
                    </a:endParaRPr>
                  </a:p>
                  <a:p>
                    <a:pPr eaLnBrk="1" hangingPunct="1">
                      <a:spcBef>
                        <a:spcPct val="50000"/>
                      </a:spcBef>
                      <a:buFontTx/>
                      <a:buNone/>
                    </a:pPr>
                    <a:endParaRPr lang="en-GB" altLang="en-US" sz="1200">
                      <a:latin typeface="Comic Sans MS" panose="030F0902030302020204" pitchFamily="66" charset="0"/>
                    </a:endParaRPr>
                  </a:p>
                  <a:p>
                    <a:pPr eaLnBrk="1" hangingPunct="1">
                      <a:spcBef>
                        <a:spcPct val="50000"/>
                      </a:spcBef>
                      <a:buFontTx/>
                      <a:buNone/>
                    </a:pPr>
                    <a:endParaRPr lang="en-GB" altLang="en-US" sz="1200">
                      <a:latin typeface="Comic Sans MS" panose="030F0902030302020204" pitchFamily="66" charset="0"/>
                    </a:endParaRPr>
                  </a:p>
                </p:txBody>
              </p:sp>
              <p:pic>
                <p:nvPicPr>
                  <p:cNvPr id="32786" name="Picture 28" descr="inr.jpg">
                    <a:extLst>
                      <a:ext uri="{FF2B5EF4-FFF2-40B4-BE49-F238E27FC236}">
                        <a16:creationId xmlns:a16="http://schemas.microsoft.com/office/drawing/2014/main" id="{F18DB3BD-4AF6-8047-A863-80677215C9E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786" y="1603936"/>
                    <a:ext cx="1689942" cy="770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2778" name="Group 19">
                  <a:extLst>
                    <a:ext uri="{FF2B5EF4-FFF2-40B4-BE49-F238E27FC236}">
                      <a16:creationId xmlns:a16="http://schemas.microsoft.com/office/drawing/2014/main" id="{A8533975-EDBE-F547-8F74-78E0606D165D}"/>
                    </a:ext>
                  </a:extLst>
                </p:cNvPr>
                <p:cNvGrpSpPr>
                  <a:grpSpLocks/>
                </p:cNvGrpSpPr>
                <p:nvPr/>
              </p:nvGrpSpPr>
              <p:grpSpPr bwMode="auto">
                <a:xfrm>
                  <a:off x="3284982" y="4561829"/>
                  <a:ext cx="3240362" cy="1087669"/>
                  <a:chOff x="0" y="0"/>
                  <a:chExt cx="3168354" cy="1635629"/>
                </a:xfrm>
              </p:grpSpPr>
              <p:sp>
                <p:nvSpPr>
                  <p:cNvPr id="32783" name="Text Box 1028">
                    <a:extLst>
                      <a:ext uri="{FF2B5EF4-FFF2-40B4-BE49-F238E27FC236}">
                        <a16:creationId xmlns:a16="http://schemas.microsoft.com/office/drawing/2014/main" id="{807BDA2C-BFA2-7E46-9919-879A7800740F}"/>
                      </a:ext>
                    </a:extLst>
                  </p:cNvPr>
                  <p:cNvSpPr txBox="1">
                    <a:spLocks noChangeArrowheads="1"/>
                  </p:cNvSpPr>
                  <p:nvPr/>
                </p:nvSpPr>
                <p:spPr bwMode="auto">
                  <a:xfrm>
                    <a:off x="2" y="0"/>
                    <a:ext cx="3168352" cy="1527346"/>
                  </a:xfrm>
                  <a:prstGeom prst="rect">
                    <a:avLst/>
                  </a:prstGeom>
                  <a:noFill/>
                  <a:ln w="57150">
                    <a:solidFill>
                      <a:srgbClr val="6666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1800" b="1" u="sng">
                        <a:solidFill>
                          <a:srgbClr val="6666FF"/>
                        </a:solidFill>
                        <a:latin typeface="Comic Sans MS" panose="030F0902030302020204" pitchFamily="66" charset="0"/>
                      </a:rPr>
                      <a:t>Group &amp; Save / Cross match bottle:</a:t>
                    </a:r>
                  </a:p>
                  <a:p>
                    <a:pPr eaLnBrk="1" hangingPunct="1">
                      <a:spcBef>
                        <a:spcPct val="50000"/>
                      </a:spcBef>
                      <a:buFontTx/>
                      <a:buNone/>
                    </a:pPr>
                    <a:endParaRPr lang="en-GB" altLang="en-US" sz="1200">
                      <a:latin typeface="Comic Sans MS" panose="030F0902030302020204" pitchFamily="66" charset="0"/>
                    </a:endParaRPr>
                  </a:p>
                  <a:p>
                    <a:pPr eaLnBrk="1" hangingPunct="1">
                      <a:spcBef>
                        <a:spcPct val="50000"/>
                      </a:spcBef>
                      <a:buFontTx/>
                      <a:buNone/>
                    </a:pPr>
                    <a:endParaRPr lang="en-GB" altLang="en-US" sz="400">
                      <a:latin typeface="Comic Sans MS" panose="030F0902030302020204" pitchFamily="66" charset="0"/>
                    </a:endParaRPr>
                  </a:p>
                </p:txBody>
              </p:sp>
              <p:pic>
                <p:nvPicPr>
                  <p:cNvPr id="32784" name="Picture 31" descr="g&amp;s.jpg">
                    <a:extLst>
                      <a:ext uri="{FF2B5EF4-FFF2-40B4-BE49-F238E27FC236}">
                        <a16:creationId xmlns:a16="http://schemas.microsoft.com/office/drawing/2014/main" id="{1949897C-4FA3-144A-963F-AD0385A54A8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54" y="902976"/>
                    <a:ext cx="3176256" cy="742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2779" name="Text Box 1028">
                  <a:extLst>
                    <a:ext uri="{FF2B5EF4-FFF2-40B4-BE49-F238E27FC236}">
                      <a16:creationId xmlns:a16="http://schemas.microsoft.com/office/drawing/2014/main" id="{3770AC39-233E-3F42-9688-2BE1D9442572}"/>
                    </a:ext>
                  </a:extLst>
                </p:cNvPr>
                <p:cNvSpPr txBox="1">
                  <a:spLocks noChangeArrowheads="1"/>
                </p:cNvSpPr>
                <p:nvPr/>
              </p:nvSpPr>
              <p:spPr bwMode="auto">
                <a:xfrm>
                  <a:off x="44624" y="5680460"/>
                  <a:ext cx="6480720" cy="1985159"/>
                </a:xfrm>
                <a:prstGeom prst="rect">
                  <a:avLst/>
                </a:prstGeom>
                <a:noFill/>
                <a:ln w="57150">
                  <a:solidFill>
                    <a:srgbClr val="3EFCFC"/>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en-GB" altLang="en-US" sz="1800" b="1">
                      <a:solidFill>
                        <a:srgbClr val="66CCFF"/>
                      </a:solidFill>
                      <a:latin typeface="Comic Sans MS" panose="030F0902030302020204" pitchFamily="66" charset="0"/>
                    </a:rPr>
                    <a:t>  </a:t>
                  </a:r>
                  <a:r>
                    <a:rPr lang="en-GB" altLang="en-US" sz="1800" b="1" u="sng">
                      <a:solidFill>
                        <a:srgbClr val="66CCFF"/>
                      </a:solidFill>
                      <a:latin typeface="Comic Sans MS" panose="030F0902030302020204" pitchFamily="66" charset="0"/>
                    </a:rPr>
                    <a:t>Blood Gas Values:</a:t>
                  </a:r>
                  <a:r>
                    <a:rPr lang="en-GB" altLang="en-US" sz="1800" b="1">
                      <a:solidFill>
                        <a:srgbClr val="66CCFF"/>
                      </a:solidFill>
                      <a:latin typeface="Comic Sans MS" panose="030F0902030302020204" pitchFamily="66" charset="0"/>
                    </a:rPr>
                    <a:t>                    </a:t>
                  </a:r>
                  <a:r>
                    <a:rPr lang="en-GB" altLang="en-US" sz="1800" b="1" u="sng">
                      <a:solidFill>
                        <a:srgbClr val="66CCFF"/>
                      </a:solidFill>
                      <a:latin typeface="Comic Sans MS" panose="030F0902030302020204" pitchFamily="66" charset="0"/>
                    </a:rPr>
                    <a:t>Analysis:</a:t>
                  </a:r>
                  <a:r>
                    <a:rPr lang="en-GB" altLang="en-US" sz="1800" b="1">
                      <a:solidFill>
                        <a:srgbClr val="66CCFF"/>
                      </a:solidFill>
                      <a:latin typeface="Comic Sans MS" panose="030F0902030302020204" pitchFamily="66" charset="0"/>
                    </a:rPr>
                    <a:t>           </a:t>
                  </a:r>
                  <a:endParaRPr lang="en-GB" altLang="en-US" sz="1800" b="1" u="sng">
                    <a:solidFill>
                      <a:srgbClr val="66CCFF"/>
                    </a:solidFill>
                    <a:latin typeface="Comic Sans MS" panose="030F0902030302020204" pitchFamily="66" charset="0"/>
                  </a:endParaRPr>
                </a:p>
                <a:p>
                  <a:pPr eaLnBrk="1" hangingPunct="1">
                    <a:spcBef>
                      <a:spcPct val="50000"/>
                    </a:spcBef>
                    <a:buFontTx/>
                    <a:buNone/>
                  </a:pPr>
                  <a:endParaRPr lang="en-GB" altLang="en-US" sz="400">
                    <a:latin typeface="Comic Sans MS" panose="030F0902030302020204" pitchFamily="66" charset="0"/>
                  </a:endParaRPr>
                </a:p>
                <a:p>
                  <a:pPr eaLnBrk="1" hangingPunct="1">
                    <a:spcBef>
                      <a:spcPct val="50000"/>
                    </a:spcBef>
                    <a:buFontTx/>
                    <a:buNone/>
                  </a:pPr>
                  <a:r>
                    <a:rPr lang="en-GB" altLang="en-US" sz="1100">
                      <a:latin typeface="Comic Sans MS" panose="030F0902030302020204" pitchFamily="66" charset="0"/>
                    </a:rPr>
                    <a:t>pH                7.35-7.45                                                            STEP 1; Is pH normal?</a:t>
                  </a:r>
                </a:p>
                <a:p>
                  <a:pPr eaLnBrk="1" hangingPunct="1">
                    <a:spcBef>
                      <a:spcPct val="50000"/>
                    </a:spcBef>
                    <a:buFontTx/>
                    <a:buNone/>
                  </a:pPr>
                  <a:r>
                    <a:rPr lang="en-GB" altLang="en-US" sz="1100">
                      <a:latin typeface="Comic Sans MS" panose="030F0902030302020204" pitchFamily="66" charset="0"/>
                    </a:rPr>
                    <a:t>PaO2          10-13Kpa                                                         &lt;7.35  Acid          &gt;7.45  Alkali</a:t>
                  </a:r>
                </a:p>
                <a:p>
                  <a:pPr eaLnBrk="1" hangingPunct="1">
                    <a:spcBef>
                      <a:spcPct val="50000"/>
                    </a:spcBef>
                    <a:buFontTx/>
                    <a:buNone/>
                  </a:pPr>
                  <a:r>
                    <a:rPr lang="en-GB" altLang="en-US" sz="1100">
                      <a:latin typeface="Comic Sans MS" panose="030F0902030302020204" pitchFamily="66" charset="0"/>
                    </a:rPr>
                    <a:t>PaCO3        4.6-6.0Kpa                                      </a:t>
                  </a:r>
                </a:p>
                <a:p>
                  <a:pPr eaLnBrk="1" hangingPunct="1">
                    <a:spcBef>
                      <a:spcPct val="50000"/>
                    </a:spcBef>
                    <a:buFontTx/>
                    <a:buNone/>
                  </a:pPr>
                  <a:r>
                    <a:rPr lang="en-GB" altLang="en-US" sz="1100">
                      <a:latin typeface="Comic Sans MS" panose="030F0902030302020204" pitchFamily="66" charset="0"/>
                    </a:rPr>
                    <a:t>HcO3         21-28                                                                   STEP 2;  Find the Cause?</a:t>
                  </a:r>
                </a:p>
                <a:p>
                  <a:pPr eaLnBrk="1" hangingPunct="1">
                    <a:spcBef>
                      <a:spcPct val="50000"/>
                    </a:spcBef>
                    <a:buFontTx/>
                    <a:buNone/>
                  </a:pPr>
                  <a:r>
                    <a:rPr lang="en-GB" altLang="en-US" sz="1100">
                      <a:latin typeface="Comic Sans MS" panose="030F0902030302020204" pitchFamily="66" charset="0"/>
                    </a:rPr>
                    <a:t>BE              -2 TO +2                                                       PaCo2 – Low alkalosis:  High acidosis</a:t>
                  </a:r>
                </a:p>
                <a:p>
                  <a:pPr eaLnBrk="1" hangingPunct="1">
                    <a:spcBef>
                      <a:spcPct val="50000"/>
                    </a:spcBef>
                    <a:buFontTx/>
                    <a:buNone/>
                  </a:pPr>
                  <a:r>
                    <a:rPr lang="en-GB" altLang="en-US" sz="1100">
                      <a:latin typeface="Comic Sans MS" panose="030F0902030302020204" pitchFamily="66" charset="0"/>
                    </a:rPr>
                    <a:t>SaO2         &gt;95%                                                           HcO3/BE – Low acidosis:  High alkalosis</a:t>
                  </a:r>
                </a:p>
              </p:txBody>
            </p:sp>
            <p:grpSp>
              <p:nvGrpSpPr>
                <p:cNvPr id="32780" name="Group 23">
                  <a:extLst>
                    <a:ext uri="{FF2B5EF4-FFF2-40B4-BE49-F238E27FC236}">
                      <a16:creationId xmlns:a16="http://schemas.microsoft.com/office/drawing/2014/main" id="{016EA4B5-9F3A-4040-8DF7-505C0A800476}"/>
                    </a:ext>
                  </a:extLst>
                </p:cNvPr>
                <p:cNvGrpSpPr>
                  <a:grpSpLocks/>
                </p:cNvGrpSpPr>
                <p:nvPr/>
              </p:nvGrpSpPr>
              <p:grpSpPr bwMode="auto">
                <a:xfrm>
                  <a:off x="44624" y="4169417"/>
                  <a:ext cx="3096344" cy="1408078"/>
                  <a:chOff x="0" y="0"/>
                  <a:chExt cx="3096344" cy="1408078"/>
                </a:xfrm>
              </p:grpSpPr>
              <p:pic>
                <p:nvPicPr>
                  <p:cNvPr id="32781" name="Picture 2" descr="https://encrypted-tbn1.gstatic.com/images?q=tbn:ANd9GcQ2Pp9SAq0toxmLTK9xZV6HavPNphweqsqhX1DY3TmkFfNZ-RTL">
                    <a:extLst>
                      <a:ext uri="{FF2B5EF4-FFF2-40B4-BE49-F238E27FC236}">
                        <a16:creationId xmlns:a16="http://schemas.microsoft.com/office/drawing/2014/main" id="{DBC0FF22-41DC-304D-B913-EDCCBB9F6CA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24536" y="17605"/>
                    <a:ext cx="1304253" cy="1249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82" name="Text Box 1028">
                    <a:extLst>
                      <a:ext uri="{FF2B5EF4-FFF2-40B4-BE49-F238E27FC236}">
                        <a16:creationId xmlns:a16="http://schemas.microsoft.com/office/drawing/2014/main" id="{1B0287DF-B0EA-0343-9FDA-E67F4B1F55D7}"/>
                      </a:ext>
                    </a:extLst>
                  </p:cNvPr>
                  <p:cNvSpPr txBox="1">
                    <a:spLocks noChangeArrowheads="1"/>
                  </p:cNvSpPr>
                  <p:nvPr/>
                </p:nvSpPr>
                <p:spPr bwMode="auto">
                  <a:xfrm>
                    <a:off x="0" y="0"/>
                    <a:ext cx="3096344" cy="1408078"/>
                  </a:xfrm>
                  <a:prstGeom prst="rect">
                    <a:avLst/>
                  </a:prstGeom>
                  <a:noFill/>
                  <a:ln w="57150">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en-GB" altLang="en-US" sz="1800" b="1" u="sng">
                        <a:solidFill>
                          <a:srgbClr val="00B050"/>
                        </a:solidFill>
                        <a:latin typeface="Comic Sans MS" panose="030F0902030302020204" pitchFamily="66" charset="0"/>
                      </a:rPr>
                      <a:t>Blood Culture:</a:t>
                    </a:r>
                  </a:p>
                  <a:p>
                    <a:pPr eaLnBrk="1" hangingPunct="1">
                      <a:spcBef>
                        <a:spcPct val="50000"/>
                      </a:spcBef>
                      <a:buFontTx/>
                      <a:buNone/>
                    </a:pPr>
                    <a:endParaRPr lang="en-GB" altLang="en-US" sz="400"/>
                  </a:p>
                  <a:p>
                    <a:pPr eaLnBrk="1" hangingPunct="1">
                      <a:spcBef>
                        <a:spcPct val="50000"/>
                      </a:spcBef>
                      <a:buFontTx/>
                      <a:buNone/>
                    </a:pPr>
                    <a:r>
                      <a:rPr lang="en-GB" altLang="en-US" sz="1100">
                        <a:latin typeface="Comic Sans MS" panose="030F0902030302020204" pitchFamily="66" charset="0"/>
                      </a:rPr>
                      <a:t>Need to be on the </a:t>
                    </a:r>
                  </a:p>
                  <a:p>
                    <a:pPr eaLnBrk="1" hangingPunct="1">
                      <a:spcBef>
                        <a:spcPct val="50000"/>
                      </a:spcBef>
                      <a:buFontTx/>
                      <a:buNone/>
                    </a:pPr>
                    <a:r>
                      <a:rPr lang="en-GB" altLang="en-US" sz="1100">
                        <a:latin typeface="Comic Sans MS" panose="030F0902030302020204" pitchFamily="66" charset="0"/>
                      </a:rPr>
                      <a:t>BC register</a:t>
                    </a:r>
                  </a:p>
                  <a:p>
                    <a:pPr eaLnBrk="1" hangingPunct="1">
                      <a:spcBef>
                        <a:spcPct val="50000"/>
                      </a:spcBef>
                      <a:buFontTx/>
                      <a:buNone/>
                    </a:pPr>
                    <a:r>
                      <a:rPr lang="en-GB" altLang="en-US" sz="1100">
                        <a:latin typeface="Comic Sans MS" panose="030F0902030302020204" pitchFamily="66" charset="0"/>
                      </a:rPr>
                      <a:t>to taken samples.</a:t>
                    </a:r>
                  </a:p>
                  <a:p>
                    <a:pPr eaLnBrk="1" hangingPunct="1">
                      <a:spcBef>
                        <a:spcPct val="50000"/>
                      </a:spcBef>
                      <a:buFontTx/>
                      <a:buNone/>
                    </a:pPr>
                    <a:endParaRPr lang="en-GB" altLang="en-US" sz="400">
                      <a:latin typeface="Comic Sans MS" panose="030F0902030302020204" pitchFamily="66" charset="0"/>
                    </a:endParaRPr>
                  </a:p>
                  <a:p>
                    <a:pPr eaLnBrk="1" hangingPunct="1">
                      <a:spcBef>
                        <a:spcPct val="50000"/>
                      </a:spcBef>
                      <a:buFontTx/>
                      <a:buNone/>
                    </a:pPr>
                    <a:endParaRPr lang="en-GB" altLang="en-US" sz="400">
                      <a:latin typeface="Comic Sans MS" panose="030F0902030302020204" pitchFamily="66" charset="0"/>
                    </a:endParaRPr>
                  </a:p>
                </p:txBody>
              </p:sp>
            </p:grpSp>
          </p:grpSp>
          <p:pic>
            <p:nvPicPr>
              <p:cNvPr id="32774" name="Picture 4" descr="https://encrypted-tbn0.gstatic.com/images?q=tbn:ANd9GcS2xi4aNx8N_BIXLQm0EiuJvFlhf-qbnDaAKXe3N8572__MUFU_">
                <a:extLst>
                  <a:ext uri="{FF2B5EF4-FFF2-40B4-BE49-F238E27FC236}">
                    <a16:creationId xmlns:a16="http://schemas.microsoft.com/office/drawing/2014/main" id="{0CA297F7-119B-5E44-95BF-1C28FDF7BDF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95784" y="5716980"/>
                <a:ext cx="1596796" cy="1810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1027">
            <a:extLst>
              <a:ext uri="{FF2B5EF4-FFF2-40B4-BE49-F238E27FC236}">
                <a16:creationId xmlns:a16="http://schemas.microsoft.com/office/drawing/2014/main" id="{57EF88CA-E9E1-7640-8439-D173B84C8A08}"/>
              </a:ext>
            </a:extLst>
          </p:cNvPr>
          <p:cNvSpPr txBox="1">
            <a:spLocks noChangeArrowheads="1"/>
          </p:cNvSpPr>
          <p:nvPr/>
        </p:nvSpPr>
        <p:spPr bwMode="auto">
          <a:xfrm>
            <a:off x="765175" y="850900"/>
            <a:ext cx="33829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3600" b="1" u="sng">
                <a:solidFill>
                  <a:srgbClr val="0070C0"/>
                </a:solidFill>
                <a:latin typeface="Comic Sans MS" panose="030F0902030302020204" pitchFamily="66" charset="0"/>
              </a:rPr>
              <a:t>Routine Blood Tests.</a:t>
            </a:r>
          </a:p>
        </p:txBody>
      </p:sp>
      <p:sp>
        <p:nvSpPr>
          <p:cNvPr id="33795" name="Text Box 1028">
            <a:extLst>
              <a:ext uri="{FF2B5EF4-FFF2-40B4-BE49-F238E27FC236}">
                <a16:creationId xmlns:a16="http://schemas.microsoft.com/office/drawing/2014/main" id="{92C8F5DE-FEA7-2C4A-BD50-7DD3F08A21E7}"/>
              </a:ext>
            </a:extLst>
          </p:cNvPr>
          <p:cNvSpPr txBox="1">
            <a:spLocks noChangeArrowheads="1"/>
          </p:cNvSpPr>
          <p:nvPr/>
        </p:nvSpPr>
        <p:spPr bwMode="auto">
          <a:xfrm>
            <a:off x="476250" y="2746375"/>
            <a:ext cx="6022975" cy="5362575"/>
          </a:xfrm>
          <a:prstGeom prst="rect">
            <a:avLst/>
          </a:prstGeom>
          <a:noFill/>
          <a:ln w="57150">
            <a:solidFill>
              <a:srgbClr val="FFC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1600">
                <a:latin typeface="Comic Sans MS" panose="030F0902030302020204" pitchFamily="66" charset="0"/>
              </a:rPr>
              <a:t>Can you describe what would we be looking for and why when obtaining blood samples for analysis?</a:t>
            </a:r>
          </a:p>
          <a:p>
            <a:pPr algn="ctr" eaLnBrk="1" hangingPunct="1">
              <a:spcBef>
                <a:spcPct val="50000"/>
              </a:spcBef>
              <a:buFontTx/>
              <a:buNone/>
            </a:pPr>
            <a:r>
              <a:rPr lang="en-GB" altLang="en-US" sz="1600">
                <a:latin typeface="Comic Sans MS" panose="030F0902030302020204" pitchFamily="66" charset="0"/>
              </a:rPr>
              <a:t>Use separate sheet of paper for your answers.</a:t>
            </a:r>
          </a:p>
          <a:p>
            <a:pPr eaLnBrk="1" hangingPunct="1">
              <a:spcBef>
                <a:spcPct val="50000"/>
              </a:spcBef>
              <a:buFontTx/>
              <a:buNone/>
            </a:pPr>
            <a:endParaRPr lang="en-GB" altLang="en-US" sz="400">
              <a:solidFill>
                <a:srgbClr val="CC9900"/>
              </a:solidFill>
              <a:latin typeface="Comic Sans MS" panose="030F0902030302020204" pitchFamily="66" charset="0"/>
            </a:endParaRPr>
          </a:p>
          <a:p>
            <a:pPr eaLnBrk="1" hangingPunct="1">
              <a:spcBef>
                <a:spcPct val="50000"/>
              </a:spcBef>
              <a:buFontTx/>
              <a:buNone/>
            </a:pPr>
            <a:endParaRPr lang="en-GB" altLang="en-US" sz="1100">
              <a:latin typeface="Comic Sans MS" panose="030F0902030302020204" pitchFamily="66" charset="0"/>
            </a:endParaRPr>
          </a:p>
          <a:p>
            <a:pPr eaLnBrk="1" hangingPunct="1">
              <a:spcBef>
                <a:spcPct val="50000"/>
              </a:spcBef>
              <a:buFontTx/>
              <a:buNone/>
            </a:pPr>
            <a:r>
              <a:rPr lang="en-GB" altLang="en-US" sz="1100">
                <a:latin typeface="Comic Sans MS" panose="030F0902030302020204" pitchFamily="66" charset="0"/>
              </a:rPr>
              <a:t>FBC  - Full Blood Count                     </a:t>
            </a:r>
          </a:p>
          <a:p>
            <a:pPr eaLnBrk="1" hangingPunct="1">
              <a:spcBef>
                <a:spcPct val="50000"/>
              </a:spcBef>
              <a:buFontTx/>
              <a:buNone/>
            </a:pPr>
            <a:r>
              <a:rPr lang="en-GB" altLang="en-US" sz="1100">
                <a:latin typeface="Comic Sans MS" panose="030F0902030302020204" pitchFamily="66" charset="0"/>
              </a:rPr>
              <a:t>Hb - Haemoglobin</a:t>
            </a:r>
          </a:p>
          <a:p>
            <a:pPr eaLnBrk="1" hangingPunct="1">
              <a:spcBef>
                <a:spcPct val="50000"/>
              </a:spcBef>
              <a:buFontTx/>
              <a:buNone/>
            </a:pPr>
            <a:r>
              <a:rPr lang="en-GB" altLang="en-US" sz="1100">
                <a:latin typeface="Comic Sans MS" panose="030F0902030302020204" pitchFamily="66" charset="0"/>
              </a:rPr>
              <a:t>CRP – C-reactive Protein                    </a:t>
            </a:r>
          </a:p>
          <a:p>
            <a:pPr eaLnBrk="1" hangingPunct="1">
              <a:spcBef>
                <a:spcPct val="50000"/>
              </a:spcBef>
              <a:buFontTx/>
              <a:buNone/>
            </a:pPr>
            <a:r>
              <a:rPr lang="en-GB" altLang="en-US" sz="1100">
                <a:latin typeface="Comic Sans MS" panose="030F0902030302020204" pitchFamily="66" charset="0"/>
              </a:rPr>
              <a:t>WCC – White Cell Count</a:t>
            </a:r>
            <a:endParaRPr lang="en-GB" altLang="en-US" sz="1200">
              <a:latin typeface="Comic Sans MS" panose="030F0902030302020204" pitchFamily="66" charset="0"/>
            </a:endParaRPr>
          </a:p>
          <a:p>
            <a:pPr eaLnBrk="1" hangingPunct="1">
              <a:spcBef>
                <a:spcPct val="50000"/>
              </a:spcBef>
              <a:buFontTx/>
              <a:buNone/>
            </a:pPr>
            <a:r>
              <a:rPr lang="en-GB" altLang="en-US" sz="1200">
                <a:latin typeface="Comic Sans MS" panose="030F0902030302020204" pitchFamily="66" charset="0"/>
              </a:rPr>
              <a:t>Ues – Urea and Electrolytes</a:t>
            </a:r>
          </a:p>
          <a:p>
            <a:pPr eaLnBrk="1" hangingPunct="1">
              <a:spcBef>
                <a:spcPct val="50000"/>
              </a:spcBef>
              <a:buFontTx/>
              <a:buNone/>
            </a:pPr>
            <a:r>
              <a:rPr lang="en-GB" altLang="en-US" sz="1200">
                <a:latin typeface="Comic Sans MS" panose="030F0902030302020204" pitchFamily="66" charset="0"/>
              </a:rPr>
              <a:t>LFT – Liver Function Tests</a:t>
            </a:r>
          </a:p>
          <a:p>
            <a:pPr eaLnBrk="1" hangingPunct="1">
              <a:spcBef>
                <a:spcPct val="50000"/>
              </a:spcBef>
              <a:buFontTx/>
              <a:buNone/>
            </a:pPr>
            <a:r>
              <a:rPr lang="en-GB" altLang="en-US" sz="1200">
                <a:latin typeface="Comic Sans MS" panose="030F0902030302020204" pitchFamily="66" charset="0"/>
              </a:rPr>
              <a:t>TFT – Thyroid Function Test</a:t>
            </a:r>
          </a:p>
          <a:p>
            <a:pPr eaLnBrk="1" hangingPunct="1">
              <a:spcBef>
                <a:spcPct val="50000"/>
              </a:spcBef>
              <a:buFontTx/>
              <a:buNone/>
            </a:pPr>
            <a:r>
              <a:rPr lang="en-GB" altLang="en-US" sz="1200">
                <a:latin typeface="Comic Sans MS" panose="030F0902030302020204" pitchFamily="66" charset="0"/>
              </a:rPr>
              <a:t>Aptt – Activated Partial Thromboplastin Time</a:t>
            </a:r>
          </a:p>
          <a:p>
            <a:pPr eaLnBrk="1" hangingPunct="1">
              <a:spcBef>
                <a:spcPct val="50000"/>
              </a:spcBef>
              <a:buFontTx/>
              <a:buNone/>
            </a:pPr>
            <a:r>
              <a:rPr lang="en-GB" altLang="en-US" sz="1200">
                <a:latin typeface="Comic Sans MS" panose="030F0902030302020204" pitchFamily="66" charset="0"/>
              </a:rPr>
              <a:t>INR – International Normalised Ratio</a:t>
            </a:r>
          </a:p>
          <a:p>
            <a:pPr eaLnBrk="1" hangingPunct="1">
              <a:spcBef>
                <a:spcPct val="50000"/>
              </a:spcBef>
              <a:buFontTx/>
              <a:buNone/>
            </a:pPr>
            <a:r>
              <a:rPr lang="en-GB" altLang="en-US" sz="1200">
                <a:latin typeface="Comic Sans MS" panose="030F0902030302020204" pitchFamily="66" charset="0"/>
              </a:rPr>
              <a:t>ESR – Erythrocyte Sedimentation Rate</a:t>
            </a:r>
          </a:p>
          <a:p>
            <a:pPr eaLnBrk="1" hangingPunct="1">
              <a:spcBef>
                <a:spcPct val="50000"/>
              </a:spcBef>
              <a:buFontTx/>
              <a:buNone/>
            </a:pPr>
            <a:r>
              <a:rPr lang="en-GB" altLang="en-US" sz="1200">
                <a:latin typeface="Comic Sans MS" panose="030F0902030302020204" pitchFamily="66" charset="0"/>
              </a:rPr>
              <a:t>HbAc1 - Glycated Haemoglobin</a:t>
            </a:r>
            <a:r>
              <a:rPr lang="en-GB" altLang="en-US" sz="1200"/>
              <a:t> </a:t>
            </a:r>
          </a:p>
          <a:p>
            <a:pPr eaLnBrk="1" hangingPunct="1">
              <a:spcBef>
                <a:spcPct val="50000"/>
              </a:spcBef>
              <a:buFontTx/>
              <a:buNone/>
            </a:pPr>
            <a:r>
              <a:rPr lang="en-GB" altLang="en-US" sz="1200">
                <a:latin typeface="Comic Sans MS" panose="030F0902030302020204" pitchFamily="66" charset="0"/>
              </a:rPr>
              <a:t>Trop T – Troponian T</a:t>
            </a:r>
          </a:p>
          <a:p>
            <a:pPr eaLnBrk="1" hangingPunct="1">
              <a:spcBef>
                <a:spcPct val="50000"/>
              </a:spcBef>
              <a:buFontTx/>
              <a:buNone/>
            </a:pPr>
            <a:r>
              <a:rPr lang="en-GB" altLang="en-US" sz="1200">
                <a:latin typeface="Comic Sans MS" panose="030F0902030302020204" pitchFamily="66" charset="0"/>
              </a:rPr>
              <a:t>PCO2 – Partial Pressure of Carbon Monoxide in Arterial Blood</a:t>
            </a:r>
          </a:p>
          <a:p>
            <a:pPr eaLnBrk="1" hangingPunct="1">
              <a:spcBef>
                <a:spcPct val="50000"/>
              </a:spcBef>
              <a:buFontTx/>
              <a:buNone/>
            </a:pPr>
            <a:r>
              <a:rPr lang="en-GB" altLang="en-US" sz="1200">
                <a:latin typeface="Comic Sans MS" panose="030F0902030302020204" pitchFamily="66" charset="0"/>
              </a:rPr>
              <a:t>pH – Acidity or Alkalinity of a substance.</a:t>
            </a:r>
          </a:p>
          <a:p>
            <a:pPr eaLnBrk="1" hangingPunct="1">
              <a:spcBef>
                <a:spcPct val="50000"/>
              </a:spcBef>
              <a:buFontTx/>
              <a:buNone/>
            </a:pPr>
            <a:r>
              <a:rPr lang="en-GB" altLang="en-US" sz="1200">
                <a:latin typeface="Comic Sans MS" panose="030F0902030302020204" pitchFamily="66" charset="0"/>
              </a:rPr>
              <a:t>PO2 – Partial Pressure of Oxygen in Arterial Blood </a:t>
            </a:r>
            <a:endParaRPr lang="en-GB" altLang="en-US" sz="2000">
              <a:solidFill>
                <a:srgbClr val="CC9900"/>
              </a:solidFill>
            </a:endParaRPr>
          </a:p>
        </p:txBody>
      </p:sp>
      <p:sp>
        <p:nvSpPr>
          <p:cNvPr id="33796" name="Text Box 1028">
            <a:extLst>
              <a:ext uri="{FF2B5EF4-FFF2-40B4-BE49-F238E27FC236}">
                <a16:creationId xmlns:a16="http://schemas.microsoft.com/office/drawing/2014/main" id="{36D7B9E8-86CE-6745-8677-7EC72F7D81AE}"/>
              </a:ext>
            </a:extLst>
          </p:cNvPr>
          <p:cNvSpPr txBox="1">
            <a:spLocks noChangeArrowheads="1"/>
          </p:cNvSpPr>
          <p:nvPr/>
        </p:nvSpPr>
        <p:spPr bwMode="auto">
          <a:xfrm>
            <a:off x="404813" y="1484313"/>
            <a:ext cx="6021387"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endParaRPr lang="en-GB" altLang="en-US" sz="400">
              <a:solidFill>
                <a:srgbClr val="CC9900"/>
              </a:solidFill>
              <a:latin typeface="Comic Sans MS" panose="030F0902030302020204" pitchFamily="66" charset="0"/>
            </a:endParaRPr>
          </a:p>
          <a:p>
            <a:pPr eaLnBrk="1" hangingPunct="1">
              <a:spcBef>
                <a:spcPct val="50000"/>
              </a:spcBef>
              <a:buFontTx/>
              <a:buNone/>
            </a:pPr>
            <a:endParaRPr lang="en-GB" altLang="en-US" sz="2000">
              <a:solidFill>
                <a:srgbClr val="CC99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
            <a:extLst>
              <a:ext uri="{FF2B5EF4-FFF2-40B4-BE49-F238E27FC236}">
                <a16:creationId xmlns:a16="http://schemas.microsoft.com/office/drawing/2014/main" id="{26ECB79D-725C-D843-B5B8-7849B9722299}"/>
              </a:ext>
            </a:extLst>
          </p:cNvPr>
          <p:cNvSpPr>
            <a:spLocks noChangeArrowheads="1"/>
          </p:cNvSpPr>
          <p:nvPr/>
        </p:nvSpPr>
        <p:spPr bwMode="auto">
          <a:xfrm>
            <a:off x="1628775" y="217488"/>
            <a:ext cx="36004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4800" b="1" u="sng">
                <a:solidFill>
                  <a:srgbClr val="0070C0"/>
                </a:solidFill>
                <a:latin typeface="Comic Sans MS" panose="030F0902030302020204" pitchFamily="66" charset="0"/>
              </a:rPr>
              <a:t>Welcome.</a:t>
            </a:r>
            <a:endParaRPr lang="en-GB" altLang="en-US" sz="100">
              <a:latin typeface="Comic Sans MS" panose="030F0902030302020204" pitchFamily="66" charset="0"/>
            </a:endParaRPr>
          </a:p>
        </p:txBody>
      </p:sp>
      <p:sp>
        <p:nvSpPr>
          <p:cNvPr id="7171" name="Rectangle 4">
            <a:extLst>
              <a:ext uri="{FF2B5EF4-FFF2-40B4-BE49-F238E27FC236}">
                <a16:creationId xmlns:a16="http://schemas.microsoft.com/office/drawing/2014/main" id="{2AE663CB-F79E-AE4F-A497-779ED1A0BF4B}"/>
              </a:ext>
            </a:extLst>
          </p:cNvPr>
          <p:cNvSpPr>
            <a:spLocks noChangeArrowheads="1"/>
          </p:cNvSpPr>
          <p:nvPr/>
        </p:nvSpPr>
        <p:spPr bwMode="auto">
          <a:xfrm>
            <a:off x="0" y="-214313"/>
            <a:ext cx="184150" cy="444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7172" name="Rectangle 5">
            <a:extLst>
              <a:ext uri="{FF2B5EF4-FFF2-40B4-BE49-F238E27FC236}">
                <a16:creationId xmlns:a16="http://schemas.microsoft.com/office/drawing/2014/main" id="{B30EAC34-8D50-E04C-8A0B-682894697565}"/>
              </a:ext>
            </a:extLst>
          </p:cNvPr>
          <p:cNvSpPr>
            <a:spLocks noChangeArrowheads="1"/>
          </p:cNvSpPr>
          <p:nvPr/>
        </p:nvSpPr>
        <p:spPr bwMode="auto">
          <a:xfrm>
            <a:off x="333375" y="2794000"/>
            <a:ext cx="6119813"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lnSpc>
                <a:spcPts val="1400"/>
              </a:lnSpc>
              <a:spcBef>
                <a:spcPct val="50000"/>
              </a:spcBef>
              <a:buFontTx/>
              <a:buNone/>
            </a:pPr>
            <a:r>
              <a:rPr lang="en-GB" altLang="en-US" sz="1400">
                <a:latin typeface="Comic Sans MS" panose="030F0902030302020204" pitchFamily="66" charset="0"/>
              </a:rPr>
              <a:t>Each student will be allocated a practice assessor and a named practice supervisor although will work alongside various team members. This system facilitates continuity and aims to ensure your assessments are  fair and valid with all team members being fully aware of the stage you are at within your training as well as  knowing your strengths and areas for improvement.</a:t>
            </a:r>
          </a:p>
        </p:txBody>
      </p:sp>
      <p:sp>
        <p:nvSpPr>
          <p:cNvPr id="7173" name="Rectangle 8">
            <a:extLst>
              <a:ext uri="{FF2B5EF4-FFF2-40B4-BE49-F238E27FC236}">
                <a16:creationId xmlns:a16="http://schemas.microsoft.com/office/drawing/2014/main" id="{F9C9E323-13A3-5E4D-BD58-E1B1581A34B2}"/>
              </a:ext>
            </a:extLst>
          </p:cNvPr>
          <p:cNvSpPr>
            <a:spLocks noChangeArrowheads="1"/>
          </p:cNvSpPr>
          <p:nvPr/>
        </p:nvSpPr>
        <p:spPr bwMode="auto">
          <a:xfrm>
            <a:off x="254000" y="6702425"/>
            <a:ext cx="6645275"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en-GB" altLang="en-US" sz="1400">
                <a:latin typeface="Comic Sans MS" panose="030F0902030302020204" pitchFamily="66" charset="0"/>
              </a:rPr>
              <a:t>You should expect your practice assessor and practice supervisor to be supportive and enhance  your learning needs. Any problems </a:t>
            </a:r>
            <a:r>
              <a:rPr lang="en-GB" altLang="en-US" sz="1400" b="1">
                <a:solidFill>
                  <a:srgbClr val="0070C0"/>
                </a:solidFill>
                <a:latin typeface="Comic Sans MS" panose="030F0902030302020204" pitchFamily="66" charset="0"/>
              </a:rPr>
              <a:t>PLEASE</a:t>
            </a:r>
            <a:r>
              <a:rPr lang="en-GB" altLang="en-US" sz="1400">
                <a:latin typeface="Comic Sans MS" panose="030F0902030302020204" pitchFamily="66" charset="0"/>
              </a:rPr>
              <a:t> speak with your practice supervisor, practice assessor and/or the PEL.</a:t>
            </a:r>
          </a:p>
        </p:txBody>
      </p:sp>
      <p:sp>
        <p:nvSpPr>
          <p:cNvPr id="7174" name="Rectangle 9">
            <a:extLst>
              <a:ext uri="{FF2B5EF4-FFF2-40B4-BE49-F238E27FC236}">
                <a16:creationId xmlns:a16="http://schemas.microsoft.com/office/drawing/2014/main" id="{45974396-C29C-A948-9055-DF4230398189}"/>
              </a:ext>
            </a:extLst>
          </p:cNvPr>
          <p:cNvSpPr>
            <a:spLocks noChangeArrowheads="1"/>
          </p:cNvSpPr>
          <p:nvPr/>
        </p:nvSpPr>
        <p:spPr bwMode="auto">
          <a:xfrm>
            <a:off x="476250" y="1457325"/>
            <a:ext cx="597693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1400">
                <a:latin typeface="Comic Sans MS" panose="030F0902030302020204" pitchFamily="66" charset="0"/>
              </a:rPr>
              <a:t>We are an 18 bedded ward consisting of 2 bays and 4 side rooms.  We specialise in general elective surgery i.e. colorectal, upper gastro-intestinal, urology, gynaecology and orthopaedics.</a:t>
            </a:r>
          </a:p>
        </p:txBody>
      </p:sp>
      <p:sp>
        <p:nvSpPr>
          <p:cNvPr id="7175" name="Rectangle 10">
            <a:extLst>
              <a:ext uri="{FF2B5EF4-FFF2-40B4-BE49-F238E27FC236}">
                <a16:creationId xmlns:a16="http://schemas.microsoft.com/office/drawing/2014/main" id="{49769DFF-6D30-6E45-8ED3-A099B938F467}"/>
              </a:ext>
            </a:extLst>
          </p:cNvPr>
          <p:cNvSpPr>
            <a:spLocks noChangeArrowheads="1"/>
          </p:cNvSpPr>
          <p:nvPr/>
        </p:nvSpPr>
        <p:spPr bwMode="auto">
          <a:xfrm>
            <a:off x="1509713" y="2433638"/>
            <a:ext cx="37909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1600">
                <a:solidFill>
                  <a:srgbClr val="0066CC"/>
                </a:solidFill>
                <a:latin typeface="Comic Sans MS" panose="030F0902030302020204" pitchFamily="66" charset="0"/>
                <a:sym typeface="Symbol" pitchFamily="2" charset="2"/>
              </a:rPr>
              <a:t></a:t>
            </a:r>
            <a:endParaRPr lang="en-GB" altLang="en-US" sz="1000">
              <a:solidFill>
                <a:srgbClr val="0066CC"/>
              </a:solidFill>
              <a:latin typeface="Comic Sans MS" panose="030F0902030302020204" pitchFamily="66" charset="0"/>
              <a:sym typeface="Symbol" pitchFamily="2" charset="2"/>
            </a:endParaRPr>
          </a:p>
        </p:txBody>
      </p:sp>
      <p:sp>
        <p:nvSpPr>
          <p:cNvPr id="7176" name="Rectangle 11">
            <a:extLst>
              <a:ext uri="{FF2B5EF4-FFF2-40B4-BE49-F238E27FC236}">
                <a16:creationId xmlns:a16="http://schemas.microsoft.com/office/drawing/2014/main" id="{48EFBE46-A84E-5D48-B7B8-584163AB826C}"/>
              </a:ext>
            </a:extLst>
          </p:cNvPr>
          <p:cNvSpPr>
            <a:spLocks noChangeArrowheads="1"/>
          </p:cNvSpPr>
          <p:nvPr/>
        </p:nvSpPr>
        <p:spPr bwMode="auto">
          <a:xfrm>
            <a:off x="1341438" y="4268788"/>
            <a:ext cx="36988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1600">
                <a:solidFill>
                  <a:srgbClr val="0066CC"/>
                </a:solidFill>
                <a:latin typeface="Comic Sans MS" panose="030F0902030302020204" pitchFamily="66" charset="0"/>
                <a:sym typeface="Symbol" pitchFamily="2" charset="2"/>
              </a:rPr>
              <a:t></a:t>
            </a:r>
            <a:endParaRPr lang="en-GB" altLang="en-US" sz="1600">
              <a:solidFill>
                <a:srgbClr val="0066CC"/>
              </a:solidFill>
              <a:latin typeface="Comic Sans MS" panose="030F0902030302020204" pitchFamily="66" charset="0"/>
            </a:endParaRPr>
          </a:p>
        </p:txBody>
      </p:sp>
      <p:sp>
        <p:nvSpPr>
          <p:cNvPr id="7177" name="Rectangle 12">
            <a:extLst>
              <a:ext uri="{FF2B5EF4-FFF2-40B4-BE49-F238E27FC236}">
                <a16:creationId xmlns:a16="http://schemas.microsoft.com/office/drawing/2014/main" id="{D1C40E38-2534-1B4C-8E1D-DEE04294FB3A}"/>
              </a:ext>
            </a:extLst>
          </p:cNvPr>
          <p:cNvSpPr>
            <a:spLocks noChangeArrowheads="1"/>
          </p:cNvSpPr>
          <p:nvPr/>
        </p:nvSpPr>
        <p:spPr bwMode="auto">
          <a:xfrm>
            <a:off x="296863" y="4721225"/>
            <a:ext cx="633730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1400">
                <a:latin typeface="Comic Sans MS" panose="030F0902030302020204" pitchFamily="66" charset="0"/>
              </a:rPr>
              <a:t>Students are expected to act in a professional manner and adhere to NMC code of professional conduct (and Trust policies) with upholding patient confidentiality at all times. Therefore please ensure you dispose of your handover sheet in the confidential bin located next to the crash trolley prior to leaving each shift.</a:t>
            </a:r>
            <a:endParaRPr lang="en-GB" altLang="en-US" sz="2400"/>
          </a:p>
        </p:txBody>
      </p:sp>
      <p:sp>
        <p:nvSpPr>
          <p:cNvPr id="7178" name="Rectangle 13">
            <a:extLst>
              <a:ext uri="{FF2B5EF4-FFF2-40B4-BE49-F238E27FC236}">
                <a16:creationId xmlns:a16="http://schemas.microsoft.com/office/drawing/2014/main" id="{DE93E2D5-07CB-AE46-B203-E1A40DB8D02F}"/>
              </a:ext>
            </a:extLst>
          </p:cNvPr>
          <p:cNvSpPr>
            <a:spLocks noChangeArrowheads="1"/>
          </p:cNvSpPr>
          <p:nvPr/>
        </p:nvSpPr>
        <p:spPr bwMode="auto">
          <a:xfrm>
            <a:off x="1335088" y="6151563"/>
            <a:ext cx="381476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1600">
                <a:solidFill>
                  <a:srgbClr val="0066CC"/>
                </a:solidFill>
                <a:latin typeface="Comic Sans MS" panose="030F0902030302020204" pitchFamily="66" charset="0"/>
                <a:sym typeface="Symbol" pitchFamily="2" charset="2"/>
              </a:rPr>
              <a:t></a:t>
            </a:r>
          </a:p>
        </p:txBody>
      </p:sp>
      <p:sp>
        <p:nvSpPr>
          <p:cNvPr id="7179" name="Rectangle 14">
            <a:extLst>
              <a:ext uri="{FF2B5EF4-FFF2-40B4-BE49-F238E27FC236}">
                <a16:creationId xmlns:a16="http://schemas.microsoft.com/office/drawing/2014/main" id="{2D5F38CF-F099-B94F-8866-8DE526C4C15D}"/>
              </a:ext>
            </a:extLst>
          </p:cNvPr>
          <p:cNvSpPr>
            <a:spLocks noChangeArrowheads="1"/>
          </p:cNvSpPr>
          <p:nvPr/>
        </p:nvSpPr>
        <p:spPr bwMode="auto">
          <a:xfrm>
            <a:off x="1162050" y="7272338"/>
            <a:ext cx="40576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1600">
                <a:solidFill>
                  <a:srgbClr val="0066CC"/>
                </a:solidFill>
                <a:latin typeface="Comic Sans MS" panose="030F0902030302020204" pitchFamily="66" charset="0"/>
                <a:sym typeface="Symbol" pitchFamily="2" charset="2"/>
              </a:rPr>
              <a:t></a:t>
            </a:r>
            <a:endParaRPr lang="en-GB" altLang="en-US" sz="1600">
              <a:solidFill>
                <a:srgbClr val="0066CC"/>
              </a:solidFill>
              <a:latin typeface="Comic Sans MS" panose="030F0902030302020204" pitchFamily="66" charset="0"/>
            </a:endParaRPr>
          </a:p>
        </p:txBody>
      </p:sp>
      <p:sp>
        <p:nvSpPr>
          <p:cNvPr id="7180" name="Rectangle 15">
            <a:extLst>
              <a:ext uri="{FF2B5EF4-FFF2-40B4-BE49-F238E27FC236}">
                <a16:creationId xmlns:a16="http://schemas.microsoft.com/office/drawing/2014/main" id="{10E4017A-6DED-EE4B-8B63-437674871B8D}"/>
              </a:ext>
            </a:extLst>
          </p:cNvPr>
          <p:cNvSpPr>
            <a:spLocks noChangeArrowheads="1"/>
          </p:cNvSpPr>
          <p:nvPr/>
        </p:nvSpPr>
        <p:spPr bwMode="auto">
          <a:xfrm>
            <a:off x="333375" y="7654925"/>
            <a:ext cx="6237288"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1400">
                <a:latin typeface="Comic Sans MS" panose="030F0902030302020204" pitchFamily="66" charset="0"/>
              </a:rPr>
              <a:t>It is your responsibility to inform your practice supervisor and practice assessor when your assessments (both midpoint and final point) need to be completed by. This should be set out, and documented on the off duty, at the beginning of you placement.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a:extLst>
              <a:ext uri="{FF2B5EF4-FFF2-40B4-BE49-F238E27FC236}">
                <a16:creationId xmlns:a16="http://schemas.microsoft.com/office/drawing/2014/main" id="{B5D1AF1F-4F9A-3649-86B1-A827F1ECBE69}"/>
              </a:ext>
            </a:extLst>
          </p:cNvPr>
          <p:cNvSpPr>
            <a:spLocks noChangeArrowheads="1"/>
          </p:cNvSpPr>
          <p:nvPr/>
        </p:nvSpPr>
        <p:spPr bwMode="auto">
          <a:xfrm>
            <a:off x="71438" y="-36513"/>
            <a:ext cx="6742112" cy="8632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4800" b="1" u="sng">
                <a:solidFill>
                  <a:srgbClr val="0070C0"/>
                </a:solidFill>
                <a:latin typeface="Comic Sans MS" panose="030F0902030302020204" pitchFamily="66" charset="0"/>
              </a:rPr>
              <a:t>Off Duty.</a:t>
            </a:r>
          </a:p>
          <a:p>
            <a:pPr eaLnBrk="1" hangingPunct="1">
              <a:spcBef>
                <a:spcPct val="50000"/>
              </a:spcBef>
              <a:buFontTx/>
              <a:buNone/>
            </a:pPr>
            <a:endParaRPr lang="en-GB" altLang="en-US" sz="800" b="1" u="sng">
              <a:solidFill>
                <a:srgbClr val="0070C0"/>
              </a:solidFill>
              <a:latin typeface="Comic Sans MS" panose="030F0902030302020204" pitchFamily="66" charset="0"/>
            </a:endParaRPr>
          </a:p>
          <a:p>
            <a:pPr algn="ctr" eaLnBrk="1" hangingPunct="1">
              <a:spcBef>
                <a:spcPct val="50000"/>
              </a:spcBef>
              <a:buFontTx/>
              <a:buNone/>
            </a:pPr>
            <a:r>
              <a:rPr lang="en-GB" altLang="en-US" sz="1500">
                <a:latin typeface="Comic Sans MS" panose="030F0902030302020204" pitchFamily="66" charset="0"/>
              </a:rPr>
              <a:t>Shifts are allocated according supervisor and assessor’s off duty although you may not directly work alongside them).</a:t>
            </a:r>
          </a:p>
          <a:p>
            <a:pPr algn="ctr" eaLnBrk="1" hangingPunct="1">
              <a:spcBef>
                <a:spcPct val="50000"/>
              </a:spcBef>
              <a:buFontTx/>
              <a:buNone/>
            </a:pPr>
            <a:endParaRPr lang="en-GB" altLang="en-US" sz="800">
              <a:latin typeface="Comic Sans MS" panose="030F0902030302020204" pitchFamily="66" charset="0"/>
            </a:endParaRPr>
          </a:p>
          <a:p>
            <a:pPr algn="ctr" eaLnBrk="1" hangingPunct="1">
              <a:spcBef>
                <a:spcPct val="50000"/>
              </a:spcBef>
              <a:buFontTx/>
              <a:buNone/>
            </a:pPr>
            <a:r>
              <a:rPr lang="en-GB" altLang="en-US" sz="1600">
                <a:latin typeface="Comic Sans MS" panose="030F0902030302020204" pitchFamily="66" charset="0"/>
              </a:rPr>
              <a:t> </a:t>
            </a:r>
            <a:r>
              <a:rPr lang="en-GB" altLang="en-US" sz="1500">
                <a:latin typeface="Comic Sans MS" panose="030F0902030302020204" pitchFamily="66" charset="0"/>
              </a:rPr>
              <a:t>You will be encouraged to work some weekends in order to fully understand and experience the full range of care given. </a:t>
            </a:r>
          </a:p>
          <a:p>
            <a:pPr algn="ctr" eaLnBrk="1" hangingPunct="1">
              <a:spcBef>
                <a:spcPct val="50000"/>
              </a:spcBef>
              <a:buFontTx/>
              <a:buNone/>
            </a:pPr>
            <a:endParaRPr lang="en-GB" altLang="en-US" sz="800">
              <a:latin typeface="Comic Sans MS" panose="030F0902030302020204" pitchFamily="66" charset="0"/>
            </a:endParaRPr>
          </a:p>
          <a:p>
            <a:pPr algn="ctr" eaLnBrk="1" hangingPunct="1">
              <a:spcBef>
                <a:spcPct val="50000"/>
              </a:spcBef>
              <a:buFontTx/>
              <a:buNone/>
            </a:pPr>
            <a:r>
              <a:rPr lang="en-GB" altLang="en-US" sz="1500">
                <a:latin typeface="Comic Sans MS" panose="030F0902030302020204" pitchFamily="66" charset="0"/>
              </a:rPr>
              <a:t>We understand due to family commitments/study you may need to alter your off duty. If this is the case please speak to your practice assessor / PEL – if not available speak to the nurse in charge of the shift.</a:t>
            </a:r>
          </a:p>
          <a:p>
            <a:pPr algn="ctr" eaLnBrk="1" hangingPunct="1">
              <a:spcBef>
                <a:spcPct val="50000"/>
              </a:spcBef>
              <a:buFontTx/>
              <a:buNone/>
            </a:pPr>
            <a:endParaRPr lang="en-GB" altLang="en-US" sz="800">
              <a:latin typeface="Comic Sans MS" panose="030F0902030302020204" pitchFamily="66" charset="0"/>
            </a:endParaRPr>
          </a:p>
          <a:p>
            <a:pPr algn="ctr" eaLnBrk="1" hangingPunct="1">
              <a:spcBef>
                <a:spcPct val="50000"/>
              </a:spcBef>
              <a:buFontTx/>
              <a:buNone/>
            </a:pPr>
            <a:r>
              <a:rPr lang="en-GB" altLang="en-US" sz="1500">
                <a:latin typeface="Comic Sans MS" panose="030F0902030302020204" pitchFamily="66" charset="0"/>
              </a:rPr>
              <a:t>Student off duty is kept in the student nurse off duty </a:t>
            </a:r>
          </a:p>
          <a:p>
            <a:pPr algn="ctr" eaLnBrk="1" hangingPunct="1">
              <a:spcBef>
                <a:spcPct val="50000"/>
              </a:spcBef>
              <a:buFontTx/>
              <a:buNone/>
            </a:pPr>
            <a:r>
              <a:rPr lang="en-GB" altLang="en-US" sz="1500">
                <a:latin typeface="Comic Sans MS" panose="030F0902030302020204" pitchFamily="66" charset="0"/>
              </a:rPr>
              <a:t>(purple folder) which is kept in the ward office.</a:t>
            </a:r>
          </a:p>
          <a:p>
            <a:pPr algn="ctr" eaLnBrk="1" hangingPunct="1">
              <a:spcBef>
                <a:spcPct val="50000"/>
              </a:spcBef>
              <a:buFontTx/>
              <a:buNone/>
            </a:pPr>
            <a:endParaRPr lang="en-GB" altLang="en-US" sz="800">
              <a:latin typeface="Comic Sans MS" panose="030F0902030302020204" pitchFamily="66" charset="0"/>
            </a:endParaRPr>
          </a:p>
          <a:p>
            <a:pPr algn="ctr" eaLnBrk="1" hangingPunct="1">
              <a:spcBef>
                <a:spcPct val="50000"/>
              </a:spcBef>
              <a:buFontTx/>
              <a:buNone/>
            </a:pPr>
            <a:endParaRPr lang="en-GB" altLang="en-US" sz="800">
              <a:latin typeface="Comic Sans MS" panose="030F0902030302020204" pitchFamily="66" charset="0"/>
            </a:endParaRPr>
          </a:p>
          <a:p>
            <a:pPr algn="ctr" eaLnBrk="1" hangingPunct="1">
              <a:spcBef>
                <a:spcPct val="50000"/>
              </a:spcBef>
              <a:buFontTx/>
              <a:buNone/>
            </a:pPr>
            <a:endParaRPr lang="en-GB" altLang="en-US" sz="800">
              <a:latin typeface="Comic Sans MS" panose="030F0902030302020204" pitchFamily="66" charset="0"/>
            </a:endParaRPr>
          </a:p>
          <a:p>
            <a:pPr algn="ctr" eaLnBrk="1" hangingPunct="1">
              <a:spcBef>
                <a:spcPct val="50000"/>
              </a:spcBef>
              <a:buFontTx/>
              <a:buNone/>
            </a:pPr>
            <a:endParaRPr lang="en-GB" altLang="en-US" sz="800">
              <a:latin typeface="Comic Sans MS" panose="030F0902030302020204" pitchFamily="66" charset="0"/>
            </a:endParaRPr>
          </a:p>
          <a:p>
            <a:pPr algn="ctr" eaLnBrk="1" hangingPunct="1">
              <a:spcBef>
                <a:spcPct val="50000"/>
              </a:spcBef>
              <a:buFontTx/>
              <a:buNone/>
            </a:pPr>
            <a:endParaRPr lang="en-GB" altLang="en-US" sz="800">
              <a:latin typeface="Comic Sans MS" panose="030F0902030302020204" pitchFamily="66" charset="0"/>
            </a:endParaRPr>
          </a:p>
          <a:p>
            <a:pPr algn="ctr" eaLnBrk="1" hangingPunct="1">
              <a:spcBef>
                <a:spcPct val="50000"/>
              </a:spcBef>
              <a:buFontTx/>
              <a:buNone/>
            </a:pPr>
            <a:endParaRPr lang="en-GB" altLang="en-US" sz="800">
              <a:latin typeface="Comic Sans MS" panose="030F0902030302020204" pitchFamily="66" charset="0"/>
            </a:endParaRPr>
          </a:p>
          <a:p>
            <a:pPr algn="ctr" eaLnBrk="1" hangingPunct="1">
              <a:spcBef>
                <a:spcPct val="50000"/>
              </a:spcBef>
              <a:buFontTx/>
              <a:buNone/>
            </a:pPr>
            <a:endParaRPr lang="en-GB" altLang="en-US" sz="800">
              <a:latin typeface="Comic Sans MS" panose="030F0902030302020204" pitchFamily="66" charset="0"/>
            </a:endParaRPr>
          </a:p>
          <a:p>
            <a:pPr algn="ctr" eaLnBrk="1" hangingPunct="1">
              <a:spcBef>
                <a:spcPct val="50000"/>
              </a:spcBef>
              <a:buFontTx/>
              <a:buNone/>
            </a:pPr>
            <a:endParaRPr lang="en-GB" altLang="en-US" sz="800">
              <a:latin typeface="Comic Sans MS" panose="030F0902030302020204" pitchFamily="66" charset="0"/>
            </a:endParaRPr>
          </a:p>
          <a:p>
            <a:pPr algn="ctr" eaLnBrk="1" hangingPunct="1">
              <a:spcBef>
                <a:spcPct val="50000"/>
              </a:spcBef>
              <a:buFontTx/>
              <a:buNone/>
            </a:pPr>
            <a:endParaRPr lang="en-GB" altLang="en-US" sz="800">
              <a:latin typeface="Comic Sans MS" panose="030F0902030302020204" pitchFamily="66" charset="0"/>
            </a:endParaRPr>
          </a:p>
          <a:p>
            <a:pPr algn="ctr" eaLnBrk="1" hangingPunct="1">
              <a:spcBef>
                <a:spcPct val="50000"/>
              </a:spcBef>
              <a:buFontTx/>
              <a:buNone/>
            </a:pPr>
            <a:r>
              <a:rPr lang="en-GB" altLang="en-US" sz="4000" b="1" u="sng">
                <a:solidFill>
                  <a:srgbClr val="0070C0"/>
                </a:solidFill>
                <a:latin typeface="Comic Sans MS" panose="030F0902030302020204" pitchFamily="66" charset="0"/>
              </a:rPr>
              <a:t>Sickness:</a:t>
            </a:r>
            <a:endParaRPr lang="en-GB" altLang="en-US" sz="4000">
              <a:solidFill>
                <a:srgbClr val="0070C0"/>
              </a:solidFill>
              <a:latin typeface="Comic Sans MS" panose="030F0902030302020204" pitchFamily="66" charset="0"/>
            </a:endParaRPr>
          </a:p>
          <a:p>
            <a:pPr algn="ctr" eaLnBrk="1" hangingPunct="1">
              <a:spcBef>
                <a:spcPct val="50000"/>
              </a:spcBef>
              <a:buFontTx/>
              <a:buNone/>
            </a:pPr>
            <a:endParaRPr lang="en-GB" altLang="en-US" sz="800">
              <a:latin typeface="Comic Sans MS" panose="030F0902030302020204" pitchFamily="66" charset="0"/>
            </a:endParaRPr>
          </a:p>
          <a:p>
            <a:pPr algn="ctr" eaLnBrk="1" hangingPunct="1">
              <a:spcBef>
                <a:spcPct val="50000"/>
              </a:spcBef>
              <a:buFontTx/>
              <a:buNone/>
            </a:pPr>
            <a:r>
              <a:rPr lang="en-GB" altLang="en-US" sz="1500">
                <a:latin typeface="Comic Sans MS" panose="030F0902030302020204" pitchFamily="66" charset="0"/>
              </a:rPr>
              <a:t>Please contact the ward (</a:t>
            </a:r>
            <a:r>
              <a:rPr lang="en-GB" altLang="en-US" sz="1500" b="1">
                <a:solidFill>
                  <a:srgbClr val="0070C0"/>
                </a:solidFill>
                <a:latin typeface="Comic Sans MS" panose="030F0902030302020204" pitchFamily="66" charset="0"/>
              </a:rPr>
              <a:t>0161 206 4602</a:t>
            </a:r>
            <a:r>
              <a:rPr lang="en-GB" altLang="en-US" sz="1500">
                <a:latin typeface="Comic Sans MS" panose="030F0902030302020204" pitchFamily="66" charset="0"/>
              </a:rPr>
              <a:t>) as soon as you are aware you are going to be off sick, and when you are going to return. </a:t>
            </a:r>
          </a:p>
          <a:p>
            <a:pPr algn="ctr" eaLnBrk="1" hangingPunct="1">
              <a:spcBef>
                <a:spcPct val="50000"/>
              </a:spcBef>
              <a:buFontTx/>
              <a:buNone/>
            </a:pPr>
            <a:r>
              <a:rPr lang="en-GB" altLang="en-US" sz="1500">
                <a:latin typeface="Comic Sans MS" panose="030F0902030302020204" pitchFamily="66" charset="0"/>
              </a:rPr>
              <a:t>Please also remember to contact university, as a close relationship between the unit and university exists and all episodes of sickness are reported weekly.</a:t>
            </a:r>
            <a:endParaRPr lang="en-GB" altLang="en-US" sz="2000">
              <a:latin typeface="Comic Sans MS" panose="030F0902030302020204" pitchFamily="66" charset="0"/>
            </a:endParaRPr>
          </a:p>
        </p:txBody>
      </p:sp>
      <p:sp>
        <p:nvSpPr>
          <p:cNvPr id="8195" name="Rectangle 2">
            <a:extLst>
              <a:ext uri="{FF2B5EF4-FFF2-40B4-BE49-F238E27FC236}">
                <a16:creationId xmlns:a16="http://schemas.microsoft.com/office/drawing/2014/main" id="{54EB537B-566F-5542-BC64-FC1296B47AE0}"/>
              </a:ext>
            </a:extLst>
          </p:cNvPr>
          <p:cNvSpPr>
            <a:spLocks noChangeArrowheads="1"/>
          </p:cNvSpPr>
          <p:nvPr/>
        </p:nvSpPr>
        <p:spPr bwMode="auto">
          <a:xfrm>
            <a:off x="44450" y="4356100"/>
            <a:ext cx="7173913"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50000"/>
              </a:spcBef>
              <a:buFontTx/>
              <a:buNone/>
            </a:pPr>
            <a:r>
              <a:rPr lang="en-GB" altLang="en-US" b="1">
                <a:solidFill>
                  <a:srgbClr val="0070C0"/>
                </a:solidFill>
                <a:latin typeface="Comic Sans MS" panose="030F0902030302020204" pitchFamily="66" charset="0"/>
              </a:rPr>
              <a:t>   </a:t>
            </a:r>
            <a:r>
              <a:rPr lang="en-GB" altLang="en-US" b="1" u="sng">
                <a:solidFill>
                  <a:srgbClr val="0070C0"/>
                </a:solidFill>
                <a:latin typeface="Comic Sans MS" panose="030F0902030302020204" pitchFamily="66" charset="0"/>
              </a:rPr>
              <a:t>Shift Patterns:</a:t>
            </a:r>
          </a:p>
          <a:p>
            <a:pPr algn="ctr" eaLnBrk="1" hangingPunct="1">
              <a:spcBef>
                <a:spcPct val="50000"/>
              </a:spcBef>
              <a:buFontTx/>
              <a:buNone/>
            </a:pPr>
            <a:endParaRPr lang="en-GB" altLang="en-US" sz="600" b="1" u="sng">
              <a:solidFill>
                <a:srgbClr val="7030A0"/>
              </a:solidFill>
              <a:latin typeface="Comic Sans MS" panose="030F0902030302020204" pitchFamily="66" charset="0"/>
            </a:endParaRPr>
          </a:p>
          <a:p>
            <a:pPr eaLnBrk="1" hangingPunct="1">
              <a:spcBef>
                <a:spcPct val="50000"/>
              </a:spcBef>
              <a:buFontTx/>
              <a:buNone/>
            </a:pPr>
            <a:r>
              <a:rPr lang="en-GB" altLang="en-US" sz="1400">
                <a:latin typeface="Comic Sans MS" panose="030F0902030302020204" pitchFamily="66" charset="0"/>
              </a:rPr>
              <a:t> </a:t>
            </a:r>
            <a:r>
              <a:rPr lang="en-GB" altLang="en-US" sz="1500">
                <a:latin typeface="Comic Sans MS" panose="030F0902030302020204" pitchFamily="66" charset="0"/>
              </a:rPr>
              <a:t>Early (E) 7.00-13.30   Late (L) 13.00-19.30   Long Day (LD)  7.00-19.30    </a:t>
            </a:r>
          </a:p>
          <a:p>
            <a:pPr eaLnBrk="1" hangingPunct="1">
              <a:spcBef>
                <a:spcPct val="50000"/>
              </a:spcBef>
              <a:buFontTx/>
              <a:buNone/>
            </a:pPr>
            <a:r>
              <a:rPr lang="en-GB" altLang="en-US" sz="1500">
                <a:latin typeface="Comic Sans MS" panose="030F0902030302020204" pitchFamily="66" charset="0"/>
              </a:rPr>
              <a:t>Night Duty   19.00-07.30  </a:t>
            </a:r>
          </a:p>
          <a:p>
            <a:pPr eaLnBrk="1" hangingPunct="1">
              <a:spcBef>
                <a:spcPct val="50000"/>
              </a:spcBef>
              <a:buFontTx/>
              <a:buNone/>
            </a:pPr>
            <a:r>
              <a:rPr lang="en-GB" altLang="en-US" sz="1500">
                <a:latin typeface="Comic Sans MS" panose="030F0902030302020204" pitchFamily="66" charset="0"/>
              </a:rPr>
              <a:t>Breaks:     short shift = 30 mins,         long day/night shift  = 2 x 30 mins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7751BFF-1C8F-3C45-8684-074AF4658F23}"/>
              </a:ext>
            </a:extLst>
          </p:cNvPr>
          <p:cNvSpPr>
            <a:spLocks noChangeArrowheads="1"/>
          </p:cNvSpPr>
          <p:nvPr/>
        </p:nvSpPr>
        <p:spPr bwMode="auto">
          <a:xfrm>
            <a:off x="3336925" y="-214313"/>
            <a:ext cx="184150" cy="444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endParaRPr lang="en-US" altLang="en-US" sz="2400"/>
          </a:p>
        </p:txBody>
      </p:sp>
      <p:grpSp>
        <p:nvGrpSpPr>
          <p:cNvPr id="9219" name="Group 3">
            <a:extLst>
              <a:ext uri="{FF2B5EF4-FFF2-40B4-BE49-F238E27FC236}">
                <a16:creationId xmlns:a16="http://schemas.microsoft.com/office/drawing/2014/main" id="{DA3ED276-7EDF-6D4A-BA55-34D6560561EC}"/>
              </a:ext>
            </a:extLst>
          </p:cNvPr>
          <p:cNvGrpSpPr>
            <a:grpSpLocks/>
          </p:cNvGrpSpPr>
          <p:nvPr/>
        </p:nvGrpSpPr>
        <p:grpSpPr bwMode="auto">
          <a:xfrm>
            <a:off x="-7938" y="107950"/>
            <a:ext cx="6878638" cy="11233150"/>
            <a:chOff x="-7938" y="107950"/>
            <a:chExt cx="6878444" cy="11233150"/>
          </a:xfrm>
        </p:grpSpPr>
        <p:grpSp>
          <p:nvGrpSpPr>
            <p:cNvPr id="9220" name="Group 2">
              <a:extLst>
                <a:ext uri="{FF2B5EF4-FFF2-40B4-BE49-F238E27FC236}">
                  <a16:creationId xmlns:a16="http://schemas.microsoft.com/office/drawing/2014/main" id="{2EBD850F-4C0A-8144-A22E-63C73AE743B3}"/>
                </a:ext>
              </a:extLst>
            </p:cNvPr>
            <p:cNvGrpSpPr>
              <a:grpSpLocks/>
            </p:cNvGrpSpPr>
            <p:nvPr/>
          </p:nvGrpSpPr>
          <p:grpSpPr bwMode="auto">
            <a:xfrm>
              <a:off x="-7938" y="107950"/>
              <a:ext cx="6878444" cy="11233150"/>
              <a:chOff x="-7938" y="107950"/>
              <a:chExt cx="6878444" cy="11233150"/>
            </a:xfrm>
          </p:grpSpPr>
          <p:pic>
            <p:nvPicPr>
              <p:cNvPr id="9222" name="Picture 17" descr="http://t0.gstatic.com/images?q=tbn:ANd9GcQcpLGkKw1pPeGT3WQq2YeAC45wqNX6kfRbOv2naEn_YpOaUhlSTQ">
                <a:extLst>
                  <a:ext uri="{FF2B5EF4-FFF2-40B4-BE49-F238E27FC236}">
                    <a16:creationId xmlns:a16="http://schemas.microsoft.com/office/drawing/2014/main" id="{8FF316BD-FC28-4947-895B-08112506F3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34481">
                <a:off x="2573338" y="5126038"/>
                <a:ext cx="1524000"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23" name="Group 1">
                <a:extLst>
                  <a:ext uri="{FF2B5EF4-FFF2-40B4-BE49-F238E27FC236}">
                    <a16:creationId xmlns:a16="http://schemas.microsoft.com/office/drawing/2014/main" id="{1ECEBB85-97B3-454C-923C-A19D1CA4D846}"/>
                  </a:ext>
                </a:extLst>
              </p:cNvPr>
              <p:cNvGrpSpPr>
                <a:grpSpLocks/>
              </p:cNvGrpSpPr>
              <p:nvPr/>
            </p:nvGrpSpPr>
            <p:grpSpPr bwMode="auto">
              <a:xfrm>
                <a:off x="-7938" y="107950"/>
                <a:ext cx="6878444" cy="11233150"/>
                <a:chOff x="-7938" y="107950"/>
                <a:chExt cx="6878444" cy="11233150"/>
              </a:xfrm>
            </p:grpSpPr>
            <p:sp>
              <p:nvSpPr>
                <p:cNvPr id="9224" name="Rectangle 3">
                  <a:extLst>
                    <a:ext uri="{FF2B5EF4-FFF2-40B4-BE49-F238E27FC236}">
                      <a16:creationId xmlns:a16="http://schemas.microsoft.com/office/drawing/2014/main" id="{E46A6898-57DF-354C-AFA1-99658E430C78}"/>
                    </a:ext>
                  </a:extLst>
                </p:cNvPr>
                <p:cNvSpPr>
                  <a:spLocks noChangeArrowheads="1"/>
                </p:cNvSpPr>
                <p:nvPr/>
              </p:nvSpPr>
              <p:spPr bwMode="auto">
                <a:xfrm>
                  <a:off x="260350" y="107950"/>
                  <a:ext cx="6381750" cy="1123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3600" b="1" u="sng">
                      <a:solidFill>
                        <a:srgbClr val="0070C0"/>
                      </a:solidFill>
                      <a:latin typeface="Comic Sans MS" panose="030F0902030302020204" pitchFamily="66" charset="0"/>
                    </a:rPr>
                    <a:t>Health &amp; Safety</a:t>
                  </a:r>
                </a:p>
                <a:p>
                  <a:pPr algn="ctr" eaLnBrk="1" hangingPunct="1">
                    <a:spcBef>
                      <a:spcPct val="0"/>
                    </a:spcBef>
                    <a:buFontTx/>
                    <a:buNone/>
                  </a:pPr>
                  <a:endParaRPr lang="en-GB" altLang="en-US" sz="1400" b="1" u="sng">
                    <a:solidFill>
                      <a:srgbClr val="0070C0"/>
                    </a:solidFill>
                    <a:latin typeface="Comic Sans MS" panose="030F0902030302020204" pitchFamily="66" charset="0"/>
                  </a:endParaRPr>
                </a:p>
                <a:p>
                  <a:pPr algn="ctr" eaLnBrk="1" hangingPunct="1">
                    <a:spcBef>
                      <a:spcPct val="0"/>
                    </a:spcBef>
                    <a:buFontTx/>
                    <a:buNone/>
                  </a:pPr>
                  <a:endParaRPr lang="en-GB" altLang="en-US" sz="1400" b="1"/>
                </a:p>
                <a:p>
                  <a:pPr algn="ctr" eaLnBrk="1" hangingPunct="1">
                    <a:spcBef>
                      <a:spcPct val="0"/>
                    </a:spcBef>
                    <a:buFontTx/>
                    <a:buNone/>
                  </a:pPr>
                  <a:endParaRPr lang="en-GB" altLang="en-US" sz="1400" b="1"/>
                </a:p>
                <a:p>
                  <a:pPr algn="ctr" eaLnBrk="1" hangingPunct="1">
                    <a:spcBef>
                      <a:spcPct val="0"/>
                    </a:spcBef>
                    <a:buFontTx/>
                    <a:buNone/>
                  </a:pPr>
                  <a:r>
                    <a:rPr lang="en-GB" altLang="en-US" sz="1400" b="1"/>
                    <a:t> </a:t>
                  </a:r>
                  <a:endParaRPr lang="en-GB" altLang="en-US" sz="1400"/>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r>
                    <a:rPr lang="en-GB" altLang="en-US" sz="1400"/>
                    <a:t> </a:t>
                  </a:r>
                </a:p>
                <a:p>
                  <a:pPr algn="ctr" eaLnBrk="1" hangingPunct="1">
                    <a:spcBef>
                      <a:spcPct val="0"/>
                    </a:spcBef>
                    <a:buFontTx/>
                    <a:buNone/>
                  </a:pPr>
                  <a:endParaRPr lang="en-GB" altLang="en-US" sz="1400" b="1" u="sng">
                    <a:solidFill>
                      <a:srgbClr val="0070C0"/>
                    </a:solidFill>
                    <a:latin typeface="Comic Sans MS" panose="030F0902030302020204" pitchFamily="66" charset="0"/>
                  </a:endParaRPr>
                </a:p>
                <a:p>
                  <a:pPr algn="ctr" eaLnBrk="1" hangingPunct="1">
                    <a:spcBef>
                      <a:spcPct val="0"/>
                    </a:spcBef>
                    <a:buFontTx/>
                    <a:buNone/>
                  </a:pPr>
                  <a:endParaRPr lang="en-GB" altLang="en-US" b="1" u="sng">
                    <a:solidFill>
                      <a:srgbClr val="0070C0"/>
                    </a:solidFill>
                    <a:latin typeface="Comic Sans MS" panose="030F0902030302020204" pitchFamily="66" charset="0"/>
                  </a:endParaRPr>
                </a:p>
                <a:p>
                  <a:pPr algn="ctr" eaLnBrk="1" hangingPunct="1">
                    <a:spcBef>
                      <a:spcPct val="0"/>
                    </a:spcBef>
                    <a:buFontTx/>
                    <a:buNone/>
                  </a:pPr>
                  <a:endParaRPr lang="en-GB" altLang="en-US" b="1" u="sng">
                    <a:solidFill>
                      <a:srgbClr val="0070C0"/>
                    </a:solidFill>
                    <a:latin typeface="Comic Sans MS" panose="030F0902030302020204" pitchFamily="66" charset="0"/>
                  </a:endParaRPr>
                </a:p>
                <a:p>
                  <a:pPr algn="ctr" eaLnBrk="1" hangingPunct="1">
                    <a:spcBef>
                      <a:spcPct val="0"/>
                    </a:spcBef>
                    <a:buFontTx/>
                    <a:buNone/>
                  </a:pPr>
                  <a:endParaRPr lang="en-GB" altLang="en-US" b="1" u="sng">
                    <a:solidFill>
                      <a:srgbClr val="0070C0"/>
                    </a:solidFill>
                    <a:latin typeface="Comic Sans MS" panose="030F0902030302020204" pitchFamily="66" charset="0"/>
                  </a:endParaRPr>
                </a:p>
                <a:p>
                  <a:pPr algn="ctr" eaLnBrk="1" hangingPunct="1">
                    <a:spcBef>
                      <a:spcPct val="0"/>
                    </a:spcBef>
                    <a:buFontTx/>
                    <a:buNone/>
                  </a:pPr>
                  <a:endParaRPr lang="en-GB" altLang="en-US"/>
                </a:p>
              </p:txBody>
            </p:sp>
            <p:sp>
              <p:nvSpPr>
                <p:cNvPr id="9225" name="Cloud 16">
                  <a:extLst>
                    <a:ext uri="{FF2B5EF4-FFF2-40B4-BE49-F238E27FC236}">
                      <a16:creationId xmlns:a16="http://schemas.microsoft.com/office/drawing/2014/main" id="{9CEF7420-8B8F-8840-88A5-2CD00320EFF1}"/>
                    </a:ext>
                  </a:extLst>
                </p:cNvPr>
                <p:cNvSpPr>
                  <a:spLocks noChangeArrowheads="1"/>
                </p:cNvSpPr>
                <p:nvPr/>
              </p:nvSpPr>
              <p:spPr bwMode="auto">
                <a:xfrm>
                  <a:off x="3511550" y="971550"/>
                  <a:ext cx="2851150" cy="1943100"/>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0 60000 65536"/>
                    <a:gd name="T9" fmla="*/ 5898240 60000 65536"/>
                    <a:gd name="T10" fmla="*/ 11796480 60000 65536"/>
                    <a:gd name="T11" fmla="*/ 17694720 60000 65536"/>
                    <a:gd name="T12" fmla="*/ 5954 w 43200"/>
                    <a:gd name="T13" fmla="*/ 6524 h 43200"/>
                    <a:gd name="T14" fmla="*/ 34174 w 43200"/>
                    <a:gd name="T15" fmla="*/ 34674 h 43200"/>
                  </a:gdLst>
                  <a:ahLst/>
                  <a:cxnLst>
                    <a:cxn ang="T8">
                      <a:pos x="T0" y="T1"/>
                    </a:cxn>
                    <a:cxn ang="T9">
                      <a:pos x="T2" y="T3"/>
                    </a:cxn>
                    <a:cxn ang="T10">
                      <a:pos x="T4" y="T5"/>
                    </a:cxn>
                    <a:cxn ang="T11">
                      <a:pos x="T6" y="T7"/>
                    </a:cxn>
                  </a:cxnLst>
                  <a:rect l="T12" t="T13" r="T14" b="T15"/>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noFill/>
                <a:ln w="57150">
                  <a:solidFill>
                    <a:srgbClr val="9900FF"/>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600" b="1" u="sng">
                      <a:solidFill>
                        <a:srgbClr val="9900FF"/>
                      </a:solidFill>
                      <a:latin typeface="Comic Sans MS" panose="030F0902030302020204" pitchFamily="66" charset="0"/>
                    </a:rPr>
                    <a:t>Manual Handling</a:t>
                  </a:r>
                </a:p>
                <a:p>
                  <a:pPr algn="ctr" eaLnBrk="1" hangingPunct="1">
                    <a:spcBef>
                      <a:spcPct val="0"/>
                    </a:spcBef>
                    <a:buFontTx/>
                    <a:buNone/>
                  </a:pPr>
                  <a:endParaRPr lang="en-GB" altLang="en-US" sz="1000">
                    <a:latin typeface="Comic Sans MS" panose="030F0902030302020204" pitchFamily="66" charset="0"/>
                  </a:endParaRPr>
                </a:p>
                <a:p>
                  <a:pPr algn="ctr" eaLnBrk="1" hangingPunct="1">
                    <a:spcBef>
                      <a:spcPct val="0"/>
                    </a:spcBef>
                    <a:buFontTx/>
                    <a:buNone/>
                  </a:pPr>
                  <a:r>
                    <a:rPr lang="en-GB" altLang="en-US" sz="1200">
                      <a:latin typeface="Comic Sans MS" panose="030F0902030302020204" pitchFamily="66" charset="0"/>
                    </a:rPr>
                    <a:t>Ensure mandatory training is up to date and you are able to provide evidence to your mentor. </a:t>
                  </a:r>
                </a:p>
              </p:txBody>
            </p:sp>
            <p:sp>
              <p:nvSpPr>
                <p:cNvPr id="9226" name="Cloud 17">
                  <a:extLst>
                    <a:ext uri="{FF2B5EF4-FFF2-40B4-BE49-F238E27FC236}">
                      <a16:creationId xmlns:a16="http://schemas.microsoft.com/office/drawing/2014/main" id="{4C8FC6C9-4917-6C4C-BB9C-003ABA39DF42}"/>
                    </a:ext>
                  </a:extLst>
                </p:cNvPr>
                <p:cNvSpPr>
                  <a:spLocks/>
                </p:cNvSpPr>
                <p:nvPr/>
              </p:nvSpPr>
              <p:spPr bwMode="auto">
                <a:xfrm flipH="1">
                  <a:off x="188913" y="971550"/>
                  <a:ext cx="3240087" cy="2376488"/>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2147483646 w 43200"/>
                    <a:gd name="T9" fmla="*/ 2147483646 h 43200"/>
                    <a:gd name="T10" fmla="*/ 2147483646 w 43200"/>
                    <a:gd name="T11" fmla="*/ 2147483646 h 43200"/>
                    <a:gd name="T12" fmla="*/ 2147483646 w 43200"/>
                    <a:gd name="T13" fmla="*/ 2147483646 h 43200"/>
                    <a:gd name="T14" fmla="*/ 2147483646 w 43200"/>
                    <a:gd name="T15" fmla="*/ 2147483646 h 43200"/>
                    <a:gd name="T16" fmla="*/ 2147483646 w 43200"/>
                    <a:gd name="T17" fmla="*/ 2147483646 h 43200"/>
                    <a:gd name="T18" fmla="*/ 2147483646 w 43200"/>
                    <a:gd name="T19" fmla="*/ 2147483646 h 43200"/>
                    <a:gd name="T20" fmla="*/ 2147483646 w 43200"/>
                    <a:gd name="T21" fmla="*/ 2147483646 h 43200"/>
                    <a:gd name="T22" fmla="*/ 2147483646 w 43200"/>
                    <a:gd name="T23" fmla="*/ 2147483646 h 43200"/>
                    <a:gd name="T24" fmla="*/ 2147483646 w 43200"/>
                    <a:gd name="T25" fmla="*/ 2147483646 h 43200"/>
                    <a:gd name="T26" fmla="*/ 2147483646 w 43200"/>
                    <a:gd name="T27" fmla="*/ 2147483646 h 43200"/>
                    <a:gd name="T28" fmla="*/ 2147483646 w 43200"/>
                    <a:gd name="T29" fmla="*/ 2147483646 h 43200"/>
                    <a:gd name="T30" fmla="*/ 2147483646 w 43200"/>
                    <a:gd name="T31" fmla="*/ 2147483646 h 43200"/>
                    <a:gd name="T32" fmla="*/ 2147483646 w 43200"/>
                    <a:gd name="T33" fmla="*/ 2147483646 h 43200"/>
                    <a:gd name="T34" fmla="*/ 2147483646 w 43200"/>
                    <a:gd name="T35" fmla="*/ 2147483646 h 43200"/>
                    <a:gd name="T36" fmla="*/ 2147483646 w 43200"/>
                    <a:gd name="T37" fmla="*/ 2147483646 h 43200"/>
                    <a:gd name="T38" fmla="*/ 2147483646 w 43200"/>
                    <a:gd name="T39" fmla="*/ 2147483646 h 43200"/>
                    <a:gd name="T40" fmla="*/ 2147483646 w 43200"/>
                    <a:gd name="T41" fmla="*/ 2147483646 h 43200"/>
                    <a:gd name="T42" fmla="*/ 2147483646 w 43200"/>
                    <a:gd name="T43" fmla="*/ 2147483646 h 43200"/>
                    <a:gd name="T44" fmla="*/ 2147483646 w 43200"/>
                    <a:gd name="T45" fmla="*/ 2147483646 h 43200"/>
                    <a:gd name="T46" fmla="*/ 2147483646 w 43200"/>
                    <a:gd name="T47" fmla="*/ 2147483646 h 43200"/>
                    <a:gd name="T48" fmla="*/ 2147483646 w 43200"/>
                    <a:gd name="T49" fmla="*/ 2147483646 h 43200"/>
                    <a:gd name="T50" fmla="*/ 2147483646 w 43200"/>
                    <a:gd name="T51" fmla="*/ 2147483646 h 43200"/>
                    <a:gd name="T52" fmla="*/ 2147483646 w 43200"/>
                    <a:gd name="T53" fmla="*/ 2147483646 h 43200"/>
                    <a:gd name="T54" fmla="*/ 2147483646 w 43200"/>
                    <a:gd name="T55" fmla="*/ 2147483646 h 43200"/>
                    <a:gd name="T56" fmla="*/ 2147483646 w 43200"/>
                    <a:gd name="T57" fmla="*/ 2147483646 h 43200"/>
                    <a:gd name="T58" fmla="*/ 2147483646 w 43200"/>
                    <a:gd name="T59" fmla="*/ 2147483646 h 43200"/>
                    <a:gd name="T60" fmla="*/ 2147483646 w 43200"/>
                    <a:gd name="T61" fmla="*/ 2147483646 h 43200"/>
                    <a:gd name="T62" fmla="*/ 2147483646 w 43200"/>
                    <a:gd name="T63" fmla="*/ 2147483646 h 43200"/>
                    <a:gd name="T64" fmla="*/ 2147483646 w 43200"/>
                    <a:gd name="T65" fmla="*/ 2147483646 h 43200"/>
                    <a:gd name="T66" fmla="*/ 2147483646 w 43200"/>
                    <a:gd name="T67" fmla="*/ 2147483646 h 43200"/>
                    <a:gd name="T68" fmla="*/ 2147483646 w 43200"/>
                    <a:gd name="T69" fmla="*/ 2147483646 h 43200"/>
                    <a:gd name="T70" fmla="*/ 2147483646 w 43200"/>
                    <a:gd name="T71" fmla="*/ 2147483646 h 432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5954 w 43200"/>
                    <a:gd name="T109" fmla="*/ 6524 h 43200"/>
                    <a:gd name="T110" fmla="*/ 34174 w 43200"/>
                    <a:gd name="T111" fmla="*/ 34674 h 4320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noFill/>
                <a:ln w="57150" cap="flat"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27" name="Rectangle 19">
                  <a:extLst>
                    <a:ext uri="{FF2B5EF4-FFF2-40B4-BE49-F238E27FC236}">
                      <a16:creationId xmlns:a16="http://schemas.microsoft.com/office/drawing/2014/main" id="{2B72AC24-CB67-4842-99D0-CD7D4B0492B9}"/>
                    </a:ext>
                  </a:extLst>
                </p:cNvPr>
                <p:cNvSpPr>
                  <a:spLocks noChangeArrowheads="1"/>
                </p:cNvSpPr>
                <p:nvPr/>
              </p:nvSpPr>
              <p:spPr bwMode="auto">
                <a:xfrm>
                  <a:off x="482600" y="1274763"/>
                  <a:ext cx="2946400" cy="1538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1800">
                      <a:latin typeface="Comic Sans MS" panose="030F0902030302020204" pitchFamily="66" charset="0"/>
                    </a:rPr>
                    <a:t>  </a:t>
                  </a:r>
                  <a:r>
                    <a:rPr lang="en-GB" altLang="en-US" sz="1200">
                      <a:latin typeface="Comic Sans MS" panose="030F0902030302020204" pitchFamily="66" charset="0"/>
                    </a:rPr>
                    <a:t>Action to be taken on discovery </a:t>
                  </a:r>
                </a:p>
                <a:p>
                  <a:pPr algn="ctr" eaLnBrk="1" hangingPunct="1">
                    <a:spcBef>
                      <a:spcPct val="0"/>
                    </a:spcBef>
                    <a:buFontTx/>
                    <a:buNone/>
                  </a:pPr>
                  <a:r>
                    <a:rPr lang="en-GB" altLang="en-US" sz="1200">
                      <a:latin typeface="Comic Sans MS" panose="030F0902030302020204" pitchFamily="66" charset="0"/>
                    </a:rPr>
                    <a:t>or suspicion of a fire.</a:t>
                  </a:r>
                </a:p>
                <a:p>
                  <a:pPr algn="ctr" eaLnBrk="1" hangingPunct="1">
                    <a:spcBef>
                      <a:spcPct val="0"/>
                    </a:spcBef>
                    <a:buFontTx/>
                    <a:buNone/>
                  </a:pPr>
                  <a:endParaRPr lang="en-GB" altLang="en-US" sz="600">
                    <a:latin typeface="Comic Sans MS" panose="030F0902030302020204" pitchFamily="66" charset="0"/>
                  </a:endParaRPr>
                </a:p>
                <a:p>
                  <a:pPr algn="ctr" eaLnBrk="1" hangingPunct="1">
                    <a:spcBef>
                      <a:spcPct val="0"/>
                    </a:spcBef>
                    <a:buFontTx/>
                    <a:buNone/>
                  </a:pPr>
                  <a:r>
                    <a:rPr lang="en-GB" altLang="en-US" sz="1600" b="1" u="sng">
                      <a:solidFill>
                        <a:srgbClr val="FF0000"/>
                      </a:solidFill>
                      <a:latin typeface="Comic Sans MS" panose="030F0902030302020204" pitchFamily="66" charset="0"/>
                    </a:rPr>
                    <a:t>Raise the alarm!</a:t>
                  </a:r>
                </a:p>
                <a:p>
                  <a:pPr algn="ctr" eaLnBrk="1" hangingPunct="1">
                    <a:spcBef>
                      <a:spcPct val="0"/>
                    </a:spcBef>
                    <a:buFontTx/>
                    <a:buNone/>
                  </a:pPr>
                  <a:endParaRPr lang="en-GB" altLang="en-US" sz="600" b="1" u="sng">
                    <a:latin typeface="Comic Sans MS" panose="030F0902030302020204" pitchFamily="66" charset="0"/>
                  </a:endParaRPr>
                </a:p>
                <a:p>
                  <a:pPr eaLnBrk="1" hangingPunct="1">
                    <a:spcBef>
                      <a:spcPct val="0"/>
                    </a:spcBef>
                    <a:buFontTx/>
                    <a:buNone/>
                  </a:pPr>
                  <a:r>
                    <a:rPr lang="en-GB" altLang="en-US" sz="1200">
                      <a:latin typeface="Comic Sans MS" panose="030F0902030302020204" pitchFamily="66" charset="0"/>
                    </a:rPr>
                    <a:t>             Break glass and ring 2222           </a:t>
                  </a:r>
                </a:p>
                <a:p>
                  <a:pPr eaLnBrk="1" hangingPunct="1">
                    <a:spcBef>
                      <a:spcPct val="0"/>
                    </a:spcBef>
                    <a:buFontTx/>
                    <a:buNone/>
                  </a:pPr>
                  <a:r>
                    <a:rPr lang="en-GB" altLang="en-US" sz="1200">
                      <a:latin typeface="Comic Sans MS" panose="030F0902030302020204" pitchFamily="66" charset="0"/>
                    </a:rPr>
                    <a:t>          giving exact location of fire: </a:t>
                  </a:r>
                </a:p>
                <a:p>
                  <a:pPr eaLnBrk="1" hangingPunct="1">
                    <a:spcBef>
                      <a:spcPct val="0"/>
                    </a:spcBef>
                    <a:buFontTx/>
                    <a:buNone/>
                  </a:pPr>
                  <a:r>
                    <a:rPr lang="en-GB" altLang="en-US" sz="1200">
                      <a:latin typeface="Comic Sans MS" panose="030F0902030302020204" pitchFamily="66" charset="0"/>
                    </a:rPr>
                    <a:t>               </a:t>
                  </a:r>
                  <a:r>
                    <a:rPr lang="en-GB" altLang="en-US" sz="1200" b="1">
                      <a:latin typeface="Comic Sans MS" panose="030F0902030302020204" pitchFamily="66" charset="0"/>
                    </a:rPr>
                    <a:t>B1 1</a:t>
                  </a:r>
                  <a:r>
                    <a:rPr lang="en-GB" altLang="en-US" sz="1200" b="1" baseline="30000">
                      <a:latin typeface="Comic Sans MS" panose="030F0902030302020204" pitchFamily="66" charset="0"/>
                    </a:rPr>
                    <a:t>st</a:t>
                  </a:r>
                  <a:r>
                    <a:rPr lang="en-GB" altLang="en-US" sz="1200" b="1">
                      <a:latin typeface="Comic Sans MS" panose="030F0902030302020204" pitchFamily="66" charset="0"/>
                    </a:rPr>
                    <a:t> floor Irving building.</a:t>
                  </a:r>
                </a:p>
              </p:txBody>
            </p:sp>
            <p:grpSp>
              <p:nvGrpSpPr>
                <p:cNvPr id="9228" name="Group 9">
                  <a:extLst>
                    <a:ext uri="{FF2B5EF4-FFF2-40B4-BE49-F238E27FC236}">
                      <a16:creationId xmlns:a16="http://schemas.microsoft.com/office/drawing/2014/main" id="{7E50BEBF-D98B-7C4B-B64F-6A03322CA4B9}"/>
                    </a:ext>
                  </a:extLst>
                </p:cNvPr>
                <p:cNvGrpSpPr>
                  <a:grpSpLocks/>
                </p:cNvGrpSpPr>
                <p:nvPr/>
              </p:nvGrpSpPr>
              <p:grpSpPr bwMode="auto">
                <a:xfrm rot="-564215">
                  <a:off x="-7938" y="3475038"/>
                  <a:ext cx="2759076" cy="2978150"/>
                  <a:chOff x="0" y="0"/>
                  <a:chExt cx="2770220" cy="2977877"/>
                </a:xfrm>
              </p:grpSpPr>
              <p:sp>
                <p:nvSpPr>
                  <p:cNvPr id="9235" name="Cloud 21">
                    <a:extLst>
                      <a:ext uri="{FF2B5EF4-FFF2-40B4-BE49-F238E27FC236}">
                        <a16:creationId xmlns:a16="http://schemas.microsoft.com/office/drawing/2014/main" id="{757161E5-9DC2-6541-839A-41CCAE127A9E}"/>
                      </a:ext>
                    </a:extLst>
                  </p:cNvPr>
                  <p:cNvSpPr>
                    <a:spLocks noChangeArrowheads="1"/>
                  </p:cNvSpPr>
                  <p:nvPr/>
                </p:nvSpPr>
                <p:spPr bwMode="auto">
                  <a:xfrm rot="-4248285">
                    <a:off x="-103829" y="103828"/>
                    <a:ext cx="2977877" cy="2770220"/>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0 60000 65536"/>
                      <a:gd name="T9" fmla="*/ 5898240 60000 65536"/>
                      <a:gd name="T10" fmla="*/ 11796480 60000 65536"/>
                      <a:gd name="T11" fmla="*/ 17694720 60000 65536"/>
                      <a:gd name="T12" fmla="*/ 5954 w 43200"/>
                      <a:gd name="T13" fmla="*/ 6524 h 43200"/>
                      <a:gd name="T14" fmla="*/ 34174 w 43200"/>
                      <a:gd name="T15" fmla="*/ 34674 h 43200"/>
                    </a:gdLst>
                    <a:ahLst/>
                    <a:cxnLst>
                      <a:cxn ang="T8">
                        <a:pos x="T0" y="T1"/>
                      </a:cxn>
                      <a:cxn ang="T9">
                        <a:pos x="T2" y="T3"/>
                      </a:cxn>
                      <a:cxn ang="T10">
                        <a:pos x="T4" y="T5"/>
                      </a:cxn>
                      <a:cxn ang="T11">
                        <a:pos x="T6" y="T7"/>
                      </a:cxn>
                    </a:cxnLst>
                    <a:rect l="T12" t="T13" r="T14" b="T15"/>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noFill/>
                  <a:ln w="57150">
                    <a:solidFill>
                      <a:srgbClr val="FF9933"/>
                    </a:solidFill>
                    <a:miter lim="800000"/>
                    <a:headEnd/>
                    <a:tailEnd/>
                  </a:ln>
                  <a:extLst>
                    <a:ext uri="{909E8E84-426E-40DD-AFC4-6F175D3DCCD1}">
                      <a14:hiddenFill xmlns:a14="http://schemas.microsoft.com/office/drawing/2010/main">
                        <a:solidFill>
                          <a:srgbClr val="FFFFFF"/>
                        </a:solidFill>
                      </a14:hiddenFill>
                    </a:ext>
                  </a:extLst>
                </p:spPr>
                <p:txBody>
                  <a:bodyPr vert="eaVert"/>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600">
                        <a:latin typeface="Comic Sans MS" panose="030F0902030302020204" pitchFamily="66" charset="0"/>
                      </a:rPr>
                      <a:t>. </a:t>
                    </a:r>
                  </a:p>
                </p:txBody>
              </p:sp>
              <p:sp>
                <p:nvSpPr>
                  <p:cNvPr id="9236" name="Rectangle 5">
                    <a:extLst>
                      <a:ext uri="{FF2B5EF4-FFF2-40B4-BE49-F238E27FC236}">
                        <a16:creationId xmlns:a16="http://schemas.microsoft.com/office/drawing/2014/main" id="{ED7A083B-6EA8-2E40-8BF9-60E38B8A51DE}"/>
                      </a:ext>
                    </a:extLst>
                  </p:cNvPr>
                  <p:cNvSpPr>
                    <a:spLocks noChangeArrowheads="1"/>
                  </p:cNvSpPr>
                  <p:nvPr/>
                </p:nvSpPr>
                <p:spPr bwMode="auto">
                  <a:xfrm>
                    <a:off x="246386" y="127292"/>
                    <a:ext cx="2173304" cy="254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2000" b="1">
                        <a:solidFill>
                          <a:srgbClr val="FF9933"/>
                        </a:solidFill>
                        <a:latin typeface="Comic Sans MS" panose="030F0902030302020204" pitchFamily="66" charset="0"/>
                      </a:rPr>
                      <a:t>    </a:t>
                    </a:r>
                    <a:r>
                      <a:rPr lang="en-GB" altLang="en-US" sz="1600" b="1" u="sng">
                        <a:solidFill>
                          <a:srgbClr val="FF9933"/>
                        </a:solidFill>
                        <a:latin typeface="Comic Sans MS" panose="030F0902030302020204" pitchFamily="66" charset="0"/>
                      </a:rPr>
                      <a:t>Infection</a:t>
                    </a:r>
                    <a:r>
                      <a:rPr lang="en-GB" altLang="en-US" sz="1600" b="1">
                        <a:solidFill>
                          <a:srgbClr val="FF9933"/>
                        </a:solidFill>
                        <a:latin typeface="Comic Sans MS" panose="030F0902030302020204" pitchFamily="66" charset="0"/>
                      </a:rPr>
                      <a:t> </a:t>
                    </a:r>
                  </a:p>
                  <a:p>
                    <a:pPr eaLnBrk="1" hangingPunct="1">
                      <a:spcBef>
                        <a:spcPct val="0"/>
                      </a:spcBef>
                      <a:buFontTx/>
                      <a:buNone/>
                    </a:pPr>
                    <a:r>
                      <a:rPr lang="en-GB" altLang="en-US" sz="1600" b="1">
                        <a:solidFill>
                          <a:srgbClr val="FF9933"/>
                        </a:solidFill>
                        <a:latin typeface="Comic Sans MS" panose="030F0902030302020204" pitchFamily="66" charset="0"/>
                      </a:rPr>
                      <a:t>     </a:t>
                    </a:r>
                    <a:r>
                      <a:rPr lang="en-GB" altLang="en-US" sz="1600" b="1" u="sng">
                        <a:solidFill>
                          <a:srgbClr val="FF9933"/>
                        </a:solidFill>
                        <a:latin typeface="Comic Sans MS" panose="030F0902030302020204" pitchFamily="66" charset="0"/>
                      </a:rPr>
                      <a:t>Control</a:t>
                    </a:r>
                    <a:endParaRPr lang="en-GB" altLang="en-US" sz="1600" u="sng">
                      <a:solidFill>
                        <a:srgbClr val="FF9933"/>
                      </a:solidFill>
                      <a:latin typeface="Comic Sans MS" panose="030F0902030302020204" pitchFamily="66" charset="0"/>
                    </a:endParaRPr>
                  </a:p>
                  <a:p>
                    <a:pPr>
                      <a:spcBef>
                        <a:spcPct val="0"/>
                      </a:spcBef>
                      <a:buFontTx/>
                      <a:buNone/>
                    </a:pPr>
                    <a:endParaRPr lang="en-GB" altLang="en-US" sz="1000">
                      <a:latin typeface="Comic Sans MS" panose="030F0902030302020204" pitchFamily="66" charset="0"/>
                    </a:endParaRPr>
                  </a:p>
                  <a:p>
                    <a:pPr algn="ctr">
                      <a:spcBef>
                        <a:spcPct val="0"/>
                      </a:spcBef>
                      <a:buFontTx/>
                      <a:buNone/>
                    </a:pPr>
                    <a:r>
                      <a:rPr lang="en-GB" altLang="en-US" sz="1200">
                        <a:latin typeface="Comic Sans MS" panose="030F0902030302020204" pitchFamily="66" charset="0"/>
                      </a:rPr>
                      <a:t>It is everyone’s responsibilities to uphold high standards of practice as regards infection control.</a:t>
                    </a:r>
                  </a:p>
                  <a:p>
                    <a:pPr algn="ctr">
                      <a:spcBef>
                        <a:spcPct val="0"/>
                      </a:spcBef>
                      <a:buFontTx/>
                      <a:buNone/>
                    </a:pPr>
                    <a:r>
                      <a:rPr lang="en-GB" altLang="en-US" sz="1200">
                        <a:latin typeface="Comic Sans MS" panose="030F0902030302020204" pitchFamily="66" charset="0"/>
                      </a:rPr>
                      <a:t>Please wash your hands on entering and leaving the unit, and stop any person not doing so. </a:t>
                    </a:r>
                  </a:p>
                </p:txBody>
              </p:sp>
            </p:grpSp>
            <p:grpSp>
              <p:nvGrpSpPr>
                <p:cNvPr id="9229" name="Group 12">
                  <a:extLst>
                    <a:ext uri="{FF2B5EF4-FFF2-40B4-BE49-F238E27FC236}">
                      <a16:creationId xmlns:a16="http://schemas.microsoft.com/office/drawing/2014/main" id="{81CA5F33-B034-3C49-9312-DD6E5F555146}"/>
                    </a:ext>
                  </a:extLst>
                </p:cNvPr>
                <p:cNvGrpSpPr>
                  <a:grpSpLocks/>
                </p:cNvGrpSpPr>
                <p:nvPr/>
              </p:nvGrpSpPr>
              <p:grpSpPr bwMode="auto">
                <a:xfrm rot="453938">
                  <a:off x="2314739" y="2975503"/>
                  <a:ext cx="4555767" cy="3062243"/>
                  <a:chOff x="-237284" y="-115611"/>
                  <a:chExt cx="4555577" cy="3062242"/>
                </a:xfrm>
              </p:grpSpPr>
              <p:sp>
                <p:nvSpPr>
                  <p:cNvPr id="9233" name="Cloud 25">
                    <a:extLst>
                      <a:ext uri="{FF2B5EF4-FFF2-40B4-BE49-F238E27FC236}">
                        <a16:creationId xmlns:a16="http://schemas.microsoft.com/office/drawing/2014/main" id="{A7F9F91A-C1BB-5A45-BF46-3247189A3CFA}"/>
                      </a:ext>
                    </a:extLst>
                  </p:cNvPr>
                  <p:cNvSpPr>
                    <a:spLocks/>
                  </p:cNvSpPr>
                  <p:nvPr/>
                </p:nvSpPr>
                <p:spPr bwMode="auto">
                  <a:xfrm flipH="1">
                    <a:off x="-237284" y="-115611"/>
                    <a:ext cx="4555577" cy="3062242"/>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2147483646 w 43200"/>
                      <a:gd name="T9" fmla="*/ 2147483646 h 43200"/>
                      <a:gd name="T10" fmla="*/ 2147483646 w 43200"/>
                      <a:gd name="T11" fmla="*/ 2147483646 h 43200"/>
                      <a:gd name="T12" fmla="*/ 2147483646 w 43200"/>
                      <a:gd name="T13" fmla="*/ 2147483646 h 43200"/>
                      <a:gd name="T14" fmla="*/ 2147483646 w 43200"/>
                      <a:gd name="T15" fmla="*/ 2147483646 h 43200"/>
                      <a:gd name="T16" fmla="*/ 2147483646 w 43200"/>
                      <a:gd name="T17" fmla="*/ 2147483646 h 43200"/>
                      <a:gd name="T18" fmla="*/ 2147483646 w 43200"/>
                      <a:gd name="T19" fmla="*/ 2147483646 h 43200"/>
                      <a:gd name="T20" fmla="*/ 2147483646 w 43200"/>
                      <a:gd name="T21" fmla="*/ 2147483646 h 43200"/>
                      <a:gd name="T22" fmla="*/ 2147483646 w 43200"/>
                      <a:gd name="T23" fmla="*/ 2147483646 h 43200"/>
                      <a:gd name="T24" fmla="*/ 2147483646 w 43200"/>
                      <a:gd name="T25" fmla="*/ 2147483646 h 43200"/>
                      <a:gd name="T26" fmla="*/ 2147483646 w 43200"/>
                      <a:gd name="T27" fmla="*/ 2147483646 h 43200"/>
                      <a:gd name="T28" fmla="*/ 2147483646 w 43200"/>
                      <a:gd name="T29" fmla="*/ 2147483646 h 43200"/>
                      <a:gd name="T30" fmla="*/ 2147483646 w 43200"/>
                      <a:gd name="T31" fmla="*/ 2147483646 h 43200"/>
                      <a:gd name="T32" fmla="*/ 2147483646 w 43200"/>
                      <a:gd name="T33" fmla="*/ 2147483646 h 43200"/>
                      <a:gd name="T34" fmla="*/ 2147483646 w 43200"/>
                      <a:gd name="T35" fmla="*/ 2147483646 h 43200"/>
                      <a:gd name="T36" fmla="*/ 2147483646 w 43200"/>
                      <a:gd name="T37" fmla="*/ 2147483646 h 43200"/>
                      <a:gd name="T38" fmla="*/ 2147483646 w 43200"/>
                      <a:gd name="T39" fmla="*/ 2147483646 h 43200"/>
                      <a:gd name="T40" fmla="*/ 2147483646 w 43200"/>
                      <a:gd name="T41" fmla="*/ 2147483646 h 43200"/>
                      <a:gd name="T42" fmla="*/ 2147483646 w 43200"/>
                      <a:gd name="T43" fmla="*/ 2147483646 h 43200"/>
                      <a:gd name="T44" fmla="*/ 2147483646 w 43200"/>
                      <a:gd name="T45" fmla="*/ 2147483646 h 43200"/>
                      <a:gd name="T46" fmla="*/ 2147483646 w 43200"/>
                      <a:gd name="T47" fmla="*/ 2147483646 h 43200"/>
                      <a:gd name="T48" fmla="*/ 2147483646 w 43200"/>
                      <a:gd name="T49" fmla="*/ 2147483646 h 43200"/>
                      <a:gd name="T50" fmla="*/ 2147483646 w 43200"/>
                      <a:gd name="T51" fmla="*/ 2147483646 h 43200"/>
                      <a:gd name="T52" fmla="*/ 2147483646 w 43200"/>
                      <a:gd name="T53" fmla="*/ 2147483646 h 43200"/>
                      <a:gd name="T54" fmla="*/ 2147483646 w 43200"/>
                      <a:gd name="T55" fmla="*/ 2147483646 h 43200"/>
                      <a:gd name="T56" fmla="*/ 2147483646 w 43200"/>
                      <a:gd name="T57" fmla="*/ 2147483646 h 43200"/>
                      <a:gd name="T58" fmla="*/ 2147483646 w 43200"/>
                      <a:gd name="T59" fmla="*/ 2147483646 h 43200"/>
                      <a:gd name="T60" fmla="*/ 2147483646 w 43200"/>
                      <a:gd name="T61" fmla="*/ 2147483646 h 43200"/>
                      <a:gd name="T62" fmla="*/ 2147483646 w 43200"/>
                      <a:gd name="T63" fmla="*/ 2147483646 h 43200"/>
                      <a:gd name="T64" fmla="*/ 2147483646 w 43200"/>
                      <a:gd name="T65" fmla="*/ 2147483646 h 43200"/>
                      <a:gd name="T66" fmla="*/ 2147483646 w 43200"/>
                      <a:gd name="T67" fmla="*/ 2147483646 h 43200"/>
                      <a:gd name="T68" fmla="*/ 2147483646 w 43200"/>
                      <a:gd name="T69" fmla="*/ 2147483646 h 43200"/>
                      <a:gd name="T70" fmla="*/ 2147483646 w 43200"/>
                      <a:gd name="T71" fmla="*/ 2147483646 h 432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5954 w 43200"/>
                      <a:gd name="T109" fmla="*/ 6524 h 43200"/>
                      <a:gd name="T110" fmla="*/ 34174 w 43200"/>
                      <a:gd name="T111" fmla="*/ 34674 h 4320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noFill/>
                  <a:ln w="57150" cap="flat" cmpd="sng">
                    <a:solidFill>
                      <a:srgbClr val="0066CC"/>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4" name="Rectangle 6">
                    <a:extLst>
                      <a:ext uri="{FF2B5EF4-FFF2-40B4-BE49-F238E27FC236}">
                        <a16:creationId xmlns:a16="http://schemas.microsoft.com/office/drawing/2014/main" id="{85F62A48-8382-9044-9F43-3E87BC9C0973}"/>
                      </a:ext>
                    </a:extLst>
                  </p:cNvPr>
                  <p:cNvSpPr>
                    <a:spLocks noChangeArrowheads="1"/>
                  </p:cNvSpPr>
                  <p:nvPr/>
                </p:nvSpPr>
                <p:spPr bwMode="auto">
                  <a:xfrm rot="461055">
                    <a:off x="149901" y="402743"/>
                    <a:ext cx="4076700" cy="1415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2000" b="1">
                        <a:solidFill>
                          <a:srgbClr val="0000FF"/>
                        </a:solidFill>
                        <a:latin typeface="Comic Sans MS" panose="030F0902030302020204" pitchFamily="66" charset="0"/>
                      </a:rPr>
                      <a:t>   </a:t>
                    </a:r>
                    <a:r>
                      <a:rPr lang="en-GB" altLang="en-US" sz="1600" b="1" u="sng">
                        <a:solidFill>
                          <a:srgbClr val="0066FF"/>
                        </a:solidFill>
                        <a:latin typeface="Comic Sans MS" panose="030F0902030302020204" pitchFamily="66" charset="0"/>
                      </a:rPr>
                      <a:t>Needle stick Injuries</a:t>
                    </a:r>
                  </a:p>
                  <a:p>
                    <a:pPr eaLnBrk="1" hangingPunct="1">
                      <a:spcBef>
                        <a:spcPct val="0"/>
                      </a:spcBef>
                      <a:buFontTx/>
                      <a:buNone/>
                    </a:pPr>
                    <a:endParaRPr lang="en-GB" altLang="en-US" sz="600" u="sng">
                      <a:solidFill>
                        <a:srgbClr val="FF00FF"/>
                      </a:solidFill>
                      <a:latin typeface="Comic Sans MS" panose="030F0902030302020204" pitchFamily="66" charset="0"/>
                    </a:endParaRPr>
                  </a:p>
                  <a:p>
                    <a:pPr>
                      <a:spcBef>
                        <a:spcPct val="0"/>
                      </a:spcBef>
                      <a:buFontTx/>
                      <a:buNone/>
                    </a:pPr>
                    <a:r>
                      <a:rPr lang="en-GB" altLang="en-US" sz="1200">
                        <a:latin typeface="Comic Sans MS" panose="030F0902030302020204" pitchFamily="66" charset="0"/>
                      </a:rPr>
                      <a:t> During working hours mon-fri 8-4 contact 0161 7202727 and select option 1 to be assessed.  If out of hours but low risk contact this number the next working day.  If out of hours and high risk please attend A&amp;E</a:t>
                    </a:r>
                    <a:endParaRPr lang="en-GB" altLang="en-US" sz="1800">
                      <a:latin typeface="Arial" panose="020B0604020202020204" pitchFamily="34" charset="0"/>
                    </a:endParaRPr>
                  </a:p>
                </p:txBody>
              </p:sp>
            </p:grpSp>
            <p:sp>
              <p:nvSpPr>
                <p:cNvPr id="9230" name="Cloud 14">
                  <a:extLst>
                    <a:ext uri="{FF2B5EF4-FFF2-40B4-BE49-F238E27FC236}">
                      <a16:creationId xmlns:a16="http://schemas.microsoft.com/office/drawing/2014/main" id="{76A8AC65-E6E5-6D48-9DD4-91B4583A882A}"/>
                    </a:ext>
                  </a:extLst>
                </p:cNvPr>
                <p:cNvSpPr>
                  <a:spLocks/>
                </p:cNvSpPr>
                <p:nvPr/>
              </p:nvSpPr>
              <p:spPr bwMode="auto">
                <a:xfrm rot="5400000" flipV="1">
                  <a:off x="669925" y="6061076"/>
                  <a:ext cx="2376487" cy="3573462"/>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2147483646 w 43200"/>
                    <a:gd name="T9" fmla="*/ 2147483646 h 43200"/>
                    <a:gd name="T10" fmla="*/ 2147483646 w 43200"/>
                    <a:gd name="T11" fmla="*/ 2147483646 h 43200"/>
                    <a:gd name="T12" fmla="*/ 2147483646 w 43200"/>
                    <a:gd name="T13" fmla="*/ 2147483646 h 43200"/>
                    <a:gd name="T14" fmla="*/ 2147483646 w 43200"/>
                    <a:gd name="T15" fmla="*/ 2147483646 h 43200"/>
                    <a:gd name="T16" fmla="*/ 2147483646 w 43200"/>
                    <a:gd name="T17" fmla="*/ 2147483646 h 43200"/>
                    <a:gd name="T18" fmla="*/ 2147483646 w 43200"/>
                    <a:gd name="T19" fmla="*/ 2147483646 h 43200"/>
                    <a:gd name="T20" fmla="*/ 2147483646 w 43200"/>
                    <a:gd name="T21" fmla="*/ 2147483646 h 43200"/>
                    <a:gd name="T22" fmla="*/ 2147483646 w 43200"/>
                    <a:gd name="T23" fmla="*/ 2147483646 h 43200"/>
                    <a:gd name="T24" fmla="*/ 2147483646 w 43200"/>
                    <a:gd name="T25" fmla="*/ 2147483646 h 43200"/>
                    <a:gd name="T26" fmla="*/ 2147483646 w 43200"/>
                    <a:gd name="T27" fmla="*/ 2147483646 h 43200"/>
                    <a:gd name="T28" fmla="*/ 2147483646 w 43200"/>
                    <a:gd name="T29" fmla="*/ 2147483646 h 43200"/>
                    <a:gd name="T30" fmla="*/ 2147483646 w 43200"/>
                    <a:gd name="T31" fmla="*/ 2147483646 h 43200"/>
                    <a:gd name="T32" fmla="*/ 2147483646 w 43200"/>
                    <a:gd name="T33" fmla="*/ 2147483646 h 43200"/>
                    <a:gd name="T34" fmla="*/ 2147483646 w 43200"/>
                    <a:gd name="T35" fmla="*/ 2147483646 h 43200"/>
                    <a:gd name="T36" fmla="*/ 2147483646 w 43200"/>
                    <a:gd name="T37" fmla="*/ 2147483646 h 43200"/>
                    <a:gd name="T38" fmla="*/ 2147483646 w 43200"/>
                    <a:gd name="T39" fmla="*/ 2147483646 h 43200"/>
                    <a:gd name="T40" fmla="*/ 2147483646 w 43200"/>
                    <a:gd name="T41" fmla="*/ 2147483646 h 43200"/>
                    <a:gd name="T42" fmla="*/ 2147483646 w 43200"/>
                    <a:gd name="T43" fmla="*/ 2147483646 h 43200"/>
                    <a:gd name="T44" fmla="*/ 2147483646 w 43200"/>
                    <a:gd name="T45" fmla="*/ 2147483646 h 43200"/>
                    <a:gd name="T46" fmla="*/ 2147483646 w 43200"/>
                    <a:gd name="T47" fmla="*/ 2147483646 h 43200"/>
                    <a:gd name="T48" fmla="*/ 2147483646 w 43200"/>
                    <a:gd name="T49" fmla="*/ 2147483646 h 43200"/>
                    <a:gd name="T50" fmla="*/ 2147483646 w 43200"/>
                    <a:gd name="T51" fmla="*/ 2147483646 h 43200"/>
                    <a:gd name="T52" fmla="*/ 2147483646 w 43200"/>
                    <a:gd name="T53" fmla="*/ 2147483646 h 43200"/>
                    <a:gd name="T54" fmla="*/ 2147483646 w 43200"/>
                    <a:gd name="T55" fmla="*/ 2147483646 h 43200"/>
                    <a:gd name="T56" fmla="*/ 2147483646 w 43200"/>
                    <a:gd name="T57" fmla="*/ 2147483646 h 43200"/>
                    <a:gd name="T58" fmla="*/ 2147483646 w 43200"/>
                    <a:gd name="T59" fmla="*/ 2147483646 h 43200"/>
                    <a:gd name="T60" fmla="*/ 2147483646 w 43200"/>
                    <a:gd name="T61" fmla="*/ 2147483646 h 43200"/>
                    <a:gd name="T62" fmla="*/ 2147483646 w 43200"/>
                    <a:gd name="T63" fmla="*/ 2147483646 h 43200"/>
                    <a:gd name="T64" fmla="*/ 2147483646 w 43200"/>
                    <a:gd name="T65" fmla="*/ 2147483646 h 43200"/>
                    <a:gd name="T66" fmla="*/ 2147483646 w 43200"/>
                    <a:gd name="T67" fmla="*/ 2147483646 h 43200"/>
                    <a:gd name="T68" fmla="*/ 2147483646 w 43200"/>
                    <a:gd name="T69" fmla="*/ 2147483646 h 43200"/>
                    <a:gd name="T70" fmla="*/ 2147483646 w 43200"/>
                    <a:gd name="T71" fmla="*/ 2147483646 h 432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5954 w 43200"/>
                    <a:gd name="T109" fmla="*/ 6524 h 43200"/>
                    <a:gd name="T110" fmla="*/ 34174 w 43200"/>
                    <a:gd name="T111" fmla="*/ 34674 h 4320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noFill/>
                <a:ln w="57150" cap="flat" cmpd="sng">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1" name="Rectangle 15">
                  <a:extLst>
                    <a:ext uri="{FF2B5EF4-FFF2-40B4-BE49-F238E27FC236}">
                      <a16:creationId xmlns:a16="http://schemas.microsoft.com/office/drawing/2014/main" id="{A77041B3-7A02-0E49-BE3D-685163BC0C0A}"/>
                    </a:ext>
                  </a:extLst>
                </p:cNvPr>
                <p:cNvSpPr>
                  <a:spLocks noChangeArrowheads="1"/>
                </p:cNvSpPr>
                <p:nvPr/>
              </p:nvSpPr>
              <p:spPr bwMode="auto">
                <a:xfrm>
                  <a:off x="404813" y="7019925"/>
                  <a:ext cx="3095625" cy="1723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1600">
                      <a:solidFill>
                        <a:srgbClr val="FFCC00"/>
                      </a:solidFill>
                      <a:latin typeface="Comic Sans MS" panose="030F0902030302020204" pitchFamily="66" charset="0"/>
                    </a:rPr>
                    <a:t>        </a:t>
                  </a:r>
                  <a:r>
                    <a:rPr lang="en-GB" altLang="en-US" sz="1600" u="sng">
                      <a:solidFill>
                        <a:srgbClr val="FFCC00"/>
                      </a:solidFill>
                      <a:latin typeface="Comic Sans MS" panose="030F0902030302020204" pitchFamily="66" charset="0"/>
                    </a:rPr>
                    <a:t>Personal  Items</a:t>
                  </a:r>
                  <a:endParaRPr lang="en-GB" altLang="en-US" sz="1200">
                    <a:solidFill>
                      <a:srgbClr val="FFCC00"/>
                    </a:solidFill>
                    <a:latin typeface="Comic Sans MS" panose="030F0902030302020204" pitchFamily="66" charset="0"/>
                  </a:endParaRPr>
                </a:p>
                <a:p>
                  <a:pPr algn="ctr" eaLnBrk="1" hangingPunct="1">
                    <a:spcBef>
                      <a:spcPct val="0"/>
                    </a:spcBef>
                    <a:buFontTx/>
                    <a:buNone/>
                  </a:pPr>
                  <a:endParaRPr lang="en-GB" altLang="en-US" sz="600">
                    <a:solidFill>
                      <a:srgbClr val="FFCC00"/>
                    </a:solidFill>
                    <a:latin typeface="Comic Sans MS" panose="030F0902030302020204" pitchFamily="66" charset="0"/>
                  </a:endParaRPr>
                </a:p>
                <a:p>
                  <a:pPr algn="ctr" eaLnBrk="1" hangingPunct="1">
                    <a:spcBef>
                      <a:spcPct val="0"/>
                    </a:spcBef>
                    <a:buFontTx/>
                    <a:buNone/>
                  </a:pPr>
                  <a:endParaRPr lang="en-GB" altLang="en-US" sz="600">
                    <a:solidFill>
                      <a:srgbClr val="FFCC00"/>
                    </a:solidFill>
                    <a:latin typeface="Comic Sans MS" panose="030F0902030302020204" pitchFamily="66" charset="0"/>
                  </a:endParaRPr>
                </a:p>
                <a:p>
                  <a:pPr eaLnBrk="1" hangingPunct="1">
                    <a:spcBef>
                      <a:spcPct val="0"/>
                    </a:spcBef>
                    <a:buFontTx/>
                    <a:buNone/>
                  </a:pPr>
                  <a:r>
                    <a:rPr lang="en-GB" altLang="en-US" sz="1200">
                      <a:latin typeface="Comic Sans MS" panose="030F0902030302020204" pitchFamily="66" charset="0"/>
                    </a:rPr>
                    <a:t>      Label any food &amp; drink </a:t>
                  </a:r>
                </a:p>
                <a:p>
                  <a:pPr eaLnBrk="1" hangingPunct="1">
                    <a:spcBef>
                      <a:spcPct val="0"/>
                    </a:spcBef>
                    <a:buFontTx/>
                    <a:buNone/>
                  </a:pPr>
                  <a:r>
                    <a:rPr lang="en-GB" altLang="en-US" sz="1200">
                      <a:latin typeface="Comic Sans MS" panose="030F0902030302020204" pitchFamily="66" charset="0"/>
                    </a:rPr>
                    <a:t>    products before putting in the fridge. </a:t>
                  </a:r>
                  <a:endParaRPr lang="en-GB" altLang="en-US" sz="600">
                    <a:latin typeface="Comic Sans MS" panose="030F0902030302020204" pitchFamily="66" charset="0"/>
                  </a:endParaRPr>
                </a:p>
                <a:p>
                  <a:pPr eaLnBrk="1" hangingPunct="1">
                    <a:spcBef>
                      <a:spcPct val="0"/>
                    </a:spcBef>
                    <a:buFontTx/>
                    <a:buNone/>
                  </a:pPr>
                  <a:endParaRPr lang="en-GB" altLang="en-US" sz="600">
                    <a:latin typeface="Comic Sans MS" panose="030F0902030302020204" pitchFamily="66" charset="0"/>
                  </a:endParaRPr>
                </a:p>
                <a:p>
                  <a:pPr eaLnBrk="1" hangingPunct="1">
                    <a:spcBef>
                      <a:spcPct val="0"/>
                    </a:spcBef>
                    <a:buFontTx/>
                    <a:buNone/>
                  </a:pPr>
                  <a:r>
                    <a:rPr lang="en-GB" altLang="en-US" sz="1200">
                      <a:latin typeface="Comic Sans MS" panose="030F0902030302020204" pitchFamily="66" charset="0"/>
                    </a:rPr>
                    <a:t> Lockers are available at cost of £1 (or trolley token) which is refunded</a:t>
                  </a:r>
                </a:p>
                <a:p>
                  <a:pPr eaLnBrk="1" hangingPunct="1">
                    <a:spcBef>
                      <a:spcPct val="0"/>
                    </a:spcBef>
                    <a:buFontTx/>
                    <a:buNone/>
                  </a:pPr>
                  <a:r>
                    <a:rPr lang="en-GB" altLang="en-US" sz="1200">
                      <a:latin typeface="Comic Sans MS" panose="030F0902030302020204" pitchFamily="66" charset="0"/>
                    </a:rPr>
                    <a:t> when finished with .  Please do not take the key home.</a:t>
                  </a:r>
                  <a:endParaRPr lang="en-GB" altLang="en-US" sz="1200"/>
                </a:p>
              </p:txBody>
            </p:sp>
            <p:sp>
              <p:nvSpPr>
                <p:cNvPr id="9232" name="Rectangle 26">
                  <a:extLst>
                    <a:ext uri="{FF2B5EF4-FFF2-40B4-BE49-F238E27FC236}">
                      <a16:creationId xmlns:a16="http://schemas.microsoft.com/office/drawing/2014/main" id="{D82DF187-3FA4-1B40-AB85-861D2EFF22B5}"/>
                    </a:ext>
                  </a:extLst>
                </p:cNvPr>
                <p:cNvSpPr>
                  <a:spLocks noChangeArrowheads="1"/>
                </p:cNvSpPr>
                <p:nvPr/>
              </p:nvSpPr>
              <p:spPr bwMode="auto">
                <a:xfrm>
                  <a:off x="3644900" y="6227763"/>
                  <a:ext cx="295275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600" b="1">
                      <a:solidFill>
                        <a:srgbClr val="66FF66"/>
                      </a:solidFill>
                      <a:latin typeface="Comic Sans MS" panose="030F0902030302020204" pitchFamily="66" charset="0"/>
                    </a:rPr>
                    <a:t>       </a:t>
                  </a:r>
                  <a:r>
                    <a:rPr lang="en-GB" altLang="en-US" sz="1600" b="1" u="sng">
                      <a:solidFill>
                        <a:srgbClr val="66FF66"/>
                      </a:solidFill>
                      <a:latin typeface="Comic Sans MS" panose="030F0902030302020204" pitchFamily="66" charset="0"/>
                    </a:rPr>
                    <a:t>Code of Conduct</a:t>
                  </a:r>
                </a:p>
                <a:p>
                  <a:pPr algn="ctr" eaLnBrk="1" hangingPunct="1">
                    <a:spcBef>
                      <a:spcPct val="0"/>
                    </a:spcBef>
                    <a:buFontTx/>
                    <a:buNone/>
                  </a:pPr>
                  <a:endParaRPr lang="en-GB" altLang="en-US" sz="1200">
                    <a:latin typeface="Comic Sans MS" panose="030F0902030302020204" pitchFamily="66" charset="0"/>
                  </a:endParaRPr>
                </a:p>
                <a:p>
                  <a:pPr eaLnBrk="1" hangingPunct="1">
                    <a:spcBef>
                      <a:spcPct val="0"/>
                    </a:spcBef>
                    <a:buFontTx/>
                    <a:buNone/>
                  </a:pPr>
                  <a:r>
                    <a:rPr lang="en-GB" altLang="en-US" sz="1200">
                      <a:latin typeface="Comic Sans MS" panose="030F0902030302020204" pitchFamily="66" charset="0"/>
                    </a:rPr>
                    <a:t>      Always work within own limitations.</a:t>
                  </a:r>
                </a:p>
                <a:p>
                  <a:pPr eaLnBrk="1" hangingPunct="1">
                    <a:spcBef>
                      <a:spcPct val="0"/>
                    </a:spcBef>
                    <a:buFontTx/>
                    <a:buNone/>
                  </a:pPr>
                  <a:endParaRPr lang="en-GB" altLang="en-US" sz="600">
                    <a:latin typeface="Comic Sans MS" panose="030F0902030302020204" pitchFamily="66" charset="0"/>
                  </a:endParaRPr>
                </a:p>
                <a:p>
                  <a:pPr eaLnBrk="1" hangingPunct="1">
                    <a:spcBef>
                      <a:spcPct val="0"/>
                    </a:spcBef>
                    <a:buFontTx/>
                    <a:buNone/>
                  </a:pPr>
                  <a:r>
                    <a:rPr lang="en-GB" altLang="en-US" sz="1200">
                      <a:latin typeface="Comic Sans MS" panose="030F0902030302020204" pitchFamily="66" charset="0"/>
                    </a:rPr>
                    <a:t>     Do </a:t>
                  </a:r>
                  <a:r>
                    <a:rPr lang="en-GB" altLang="en-US" sz="1200" b="1">
                      <a:latin typeface="Comic Sans MS" panose="030F0902030302020204" pitchFamily="66" charset="0"/>
                    </a:rPr>
                    <a:t>NOT</a:t>
                  </a:r>
                  <a:r>
                    <a:rPr lang="en-GB" altLang="en-US" sz="1200">
                      <a:latin typeface="Comic Sans MS" panose="030F0902030302020204" pitchFamily="66" charset="0"/>
                    </a:rPr>
                    <a:t> perform any procedures </a:t>
                  </a:r>
                </a:p>
                <a:p>
                  <a:pPr eaLnBrk="1" hangingPunct="1">
                    <a:spcBef>
                      <a:spcPct val="0"/>
                    </a:spcBef>
                    <a:buFontTx/>
                    <a:buNone/>
                  </a:pPr>
                  <a:r>
                    <a:rPr lang="en-GB" altLang="en-US" sz="1200">
                      <a:latin typeface="Comic Sans MS" panose="030F0902030302020204" pitchFamily="66" charset="0"/>
                    </a:rPr>
                    <a:t> or use equipment you are not </a:t>
                  </a:r>
                </a:p>
                <a:p>
                  <a:pPr eaLnBrk="1" hangingPunct="1">
                    <a:spcBef>
                      <a:spcPct val="0"/>
                    </a:spcBef>
                    <a:buFontTx/>
                    <a:buNone/>
                  </a:pPr>
                  <a:r>
                    <a:rPr lang="en-GB" altLang="en-US" sz="1200">
                      <a:latin typeface="Comic Sans MS" panose="030F0902030302020204" pitchFamily="66" charset="0"/>
                    </a:rPr>
                    <a:t>  trained to do/use.</a:t>
                  </a:r>
                </a:p>
                <a:p>
                  <a:pPr eaLnBrk="1" hangingPunct="1">
                    <a:spcBef>
                      <a:spcPct val="0"/>
                    </a:spcBef>
                    <a:buFontTx/>
                    <a:buNone/>
                  </a:pPr>
                  <a:endParaRPr lang="en-GB" altLang="en-US" sz="600">
                    <a:latin typeface="Comic Sans MS" panose="030F0902030302020204" pitchFamily="66" charset="0"/>
                  </a:endParaRPr>
                </a:p>
                <a:p>
                  <a:pPr eaLnBrk="1" hangingPunct="1">
                    <a:spcBef>
                      <a:spcPct val="0"/>
                    </a:spcBef>
                    <a:buFontTx/>
                    <a:buNone/>
                  </a:pPr>
                  <a:r>
                    <a:rPr lang="en-GB" altLang="en-US" sz="1200">
                      <a:latin typeface="Comic Sans MS" panose="030F0902030302020204" pitchFamily="66" charset="0"/>
                    </a:rPr>
                    <a:t>       Wear correct uniform and </a:t>
                  </a:r>
                </a:p>
                <a:p>
                  <a:pPr eaLnBrk="1" hangingPunct="1">
                    <a:spcBef>
                      <a:spcPct val="0"/>
                    </a:spcBef>
                    <a:buFontTx/>
                    <a:buNone/>
                  </a:pPr>
                  <a:r>
                    <a:rPr lang="en-GB" altLang="en-US" sz="1200">
                      <a:latin typeface="Comic Sans MS" panose="030F0902030302020204" pitchFamily="66" charset="0"/>
                    </a:rPr>
                    <a:t>         act responsibly and </a:t>
                  </a:r>
                </a:p>
                <a:p>
                  <a:pPr eaLnBrk="1" hangingPunct="1">
                    <a:spcBef>
                      <a:spcPct val="0"/>
                    </a:spcBef>
                    <a:buFontTx/>
                    <a:buNone/>
                  </a:pPr>
                  <a:r>
                    <a:rPr lang="en-GB" altLang="en-US" sz="1200">
                      <a:latin typeface="Comic Sans MS" panose="030F0902030302020204" pitchFamily="66" charset="0"/>
                    </a:rPr>
                    <a:t>   professionally in line with NMC.       </a:t>
                  </a:r>
                  <a:endParaRPr lang="en-GB" altLang="en-US" sz="600">
                    <a:latin typeface="Comic Sans MS" panose="030F0902030302020204" pitchFamily="66" charset="0"/>
                  </a:endParaRPr>
                </a:p>
                <a:p>
                  <a:pPr eaLnBrk="1" hangingPunct="1">
                    <a:spcBef>
                      <a:spcPct val="0"/>
                    </a:spcBef>
                    <a:buFontTx/>
                    <a:buNone/>
                  </a:pPr>
                  <a:endParaRPr lang="en-GB" altLang="en-US" sz="600">
                    <a:latin typeface="Comic Sans MS" panose="030F0902030302020204" pitchFamily="66" charset="0"/>
                  </a:endParaRPr>
                </a:p>
                <a:p>
                  <a:pPr eaLnBrk="1" hangingPunct="1">
                    <a:spcBef>
                      <a:spcPct val="0"/>
                    </a:spcBef>
                    <a:buFontTx/>
                    <a:buNone/>
                  </a:pPr>
                  <a:r>
                    <a:rPr lang="en-GB" altLang="en-US" sz="1200">
                      <a:latin typeface="Comic Sans MS" panose="030F0902030302020204" pitchFamily="66" charset="0"/>
                    </a:rPr>
                    <a:t>          Avoid mobile phones </a:t>
                  </a:r>
                </a:p>
                <a:p>
                  <a:pPr eaLnBrk="1" hangingPunct="1">
                    <a:spcBef>
                      <a:spcPct val="0"/>
                    </a:spcBef>
                    <a:buFontTx/>
                    <a:buNone/>
                  </a:pPr>
                  <a:r>
                    <a:rPr lang="en-GB" altLang="en-US" sz="1200">
                      <a:latin typeface="Comic Sans MS" panose="030F0902030302020204" pitchFamily="66" charset="0"/>
                    </a:rPr>
                    <a:t>            on the unit</a:t>
                  </a:r>
                </a:p>
                <a:p>
                  <a:pPr algn="ctr" eaLnBrk="1" hangingPunct="1">
                    <a:spcBef>
                      <a:spcPct val="0"/>
                    </a:spcBef>
                    <a:buFontTx/>
                    <a:buNone/>
                  </a:pPr>
                  <a:endParaRPr lang="en-GB" altLang="en-US" sz="1200"/>
                </a:p>
                <a:p>
                  <a:pPr eaLnBrk="1" hangingPunct="1">
                    <a:spcBef>
                      <a:spcPct val="0"/>
                    </a:spcBef>
                    <a:buFontTx/>
                    <a:buNone/>
                  </a:pPr>
                  <a:endParaRPr lang="en-GB" altLang="en-US" sz="1200">
                    <a:latin typeface="Comic Sans MS" panose="030F0902030302020204" pitchFamily="66" charset="0"/>
                  </a:endParaRPr>
                </a:p>
                <a:p>
                  <a:pPr eaLnBrk="1" hangingPunct="1">
                    <a:spcBef>
                      <a:spcPct val="0"/>
                    </a:spcBef>
                    <a:buFontTx/>
                    <a:buNone/>
                  </a:pPr>
                  <a:endParaRPr lang="en-GB" altLang="en-US" sz="1200">
                    <a:latin typeface="Comic Sans MS" panose="030F0902030302020204" pitchFamily="66" charset="0"/>
                  </a:endParaRPr>
                </a:p>
                <a:p>
                  <a:pPr eaLnBrk="1" hangingPunct="1">
                    <a:spcBef>
                      <a:spcPct val="0"/>
                    </a:spcBef>
                    <a:buFontTx/>
                    <a:buNone/>
                  </a:pPr>
                  <a:r>
                    <a:rPr lang="en-GB" altLang="en-US" sz="1200">
                      <a:latin typeface="Comic Sans MS" panose="030F0902030302020204" pitchFamily="66" charset="0"/>
                    </a:rPr>
                    <a:t>            </a:t>
                  </a:r>
                </a:p>
              </p:txBody>
            </p:sp>
          </p:grpSp>
        </p:grpSp>
        <p:sp>
          <p:nvSpPr>
            <p:cNvPr id="9221" name="Cloud 22">
              <a:extLst>
                <a:ext uri="{FF2B5EF4-FFF2-40B4-BE49-F238E27FC236}">
                  <a16:creationId xmlns:a16="http://schemas.microsoft.com/office/drawing/2014/main" id="{142EDEAF-141E-3F43-9A59-0083036682C8}"/>
                </a:ext>
              </a:extLst>
            </p:cNvPr>
            <p:cNvSpPr>
              <a:spLocks/>
            </p:cNvSpPr>
            <p:nvPr/>
          </p:nvSpPr>
          <p:spPr bwMode="auto">
            <a:xfrm>
              <a:off x="3644900" y="5724525"/>
              <a:ext cx="3024188" cy="3311525"/>
            </a:xfrm>
            <a:custGeom>
              <a:avLst/>
              <a:gdLst>
                <a:gd name="T0" fmla="*/ 2147483646 w 43200"/>
                <a:gd name="T1" fmla="*/ 2147483646 h 43200"/>
                <a:gd name="T2" fmla="*/ 2147483646 w 43200"/>
                <a:gd name="T3" fmla="*/ 2147483646 h 43200"/>
                <a:gd name="T4" fmla="*/ 2147483646 w 43200"/>
                <a:gd name="T5" fmla="*/ 2147483646 h 43200"/>
                <a:gd name="T6" fmla="*/ 2147483646 w 43200"/>
                <a:gd name="T7" fmla="*/ 2147483646 h 43200"/>
                <a:gd name="T8" fmla="*/ 2147483646 w 43200"/>
                <a:gd name="T9" fmla="*/ 2147483646 h 43200"/>
                <a:gd name="T10" fmla="*/ 2147483646 w 43200"/>
                <a:gd name="T11" fmla="*/ 2147483646 h 43200"/>
                <a:gd name="T12" fmla="*/ 2147483646 w 43200"/>
                <a:gd name="T13" fmla="*/ 2147483646 h 43200"/>
                <a:gd name="T14" fmla="*/ 2147483646 w 43200"/>
                <a:gd name="T15" fmla="*/ 2147483646 h 43200"/>
                <a:gd name="T16" fmla="*/ 2147483646 w 43200"/>
                <a:gd name="T17" fmla="*/ 2147483646 h 43200"/>
                <a:gd name="T18" fmla="*/ 2147483646 w 43200"/>
                <a:gd name="T19" fmla="*/ 2147483646 h 43200"/>
                <a:gd name="T20" fmla="*/ 2147483646 w 43200"/>
                <a:gd name="T21" fmla="*/ 2147483646 h 43200"/>
                <a:gd name="T22" fmla="*/ 2147483646 w 43200"/>
                <a:gd name="T23" fmla="*/ 2147483646 h 43200"/>
                <a:gd name="T24" fmla="*/ 2147483646 w 43200"/>
                <a:gd name="T25" fmla="*/ 2147483646 h 43200"/>
                <a:gd name="T26" fmla="*/ 2147483646 w 43200"/>
                <a:gd name="T27" fmla="*/ 2147483646 h 43200"/>
                <a:gd name="T28" fmla="*/ 2147483646 w 43200"/>
                <a:gd name="T29" fmla="*/ 2147483646 h 43200"/>
                <a:gd name="T30" fmla="*/ 2147483646 w 43200"/>
                <a:gd name="T31" fmla="*/ 2147483646 h 43200"/>
                <a:gd name="T32" fmla="*/ 2147483646 w 43200"/>
                <a:gd name="T33" fmla="*/ 2147483646 h 43200"/>
                <a:gd name="T34" fmla="*/ 2147483646 w 43200"/>
                <a:gd name="T35" fmla="*/ 2147483646 h 43200"/>
                <a:gd name="T36" fmla="*/ 2147483646 w 43200"/>
                <a:gd name="T37" fmla="*/ 2147483646 h 43200"/>
                <a:gd name="T38" fmla="*/ 2147483646 w 43200"/>
                <a:gd name="T39" fmla="*/ 2147483646 h 43200"/>
                <a:gd name="T40" fmla="*/ 2147483646 w 43200"/>
                <a:gd name="T41" fmla="*/ 2147483646 h 43200"/>
                <a:gd name="T42" fmla="*/ 2147483646 w 43200"/>
                <a:gd name="T43" fmla="*/ 2147483646 h 43200"/>
                <a:gd name="T44" fmla="*/ 2147483646 w 43200"/>
                <a:gd name="T45" fmla="*/ 2147483646 h 43200"/>
                <a:gd name="T46" fmla="*/ 2147483646 w 43200"/>
                <a:gd name="T47" fmla="*/ 2147483646 h 43200"/>
                <a:gd name="T48" fmla="*/ 2147483646 w 43200"/>
                <a:gd name="T49" fmla="*/ 2147483646 h 43200"/>
                <a:gd name="T50" fmla="*/ 2147483646 w 43200"/>
                <a:gd name="T51" fmla="*/ 2147483646 h 43200"/>
                <a:gd name="T52" fmla="*/ 2147483646 w 43200"/>
                <a:gd name="T53" fmla="*/ 2147483646 h 43200"/>
                <a:gd name="T54" fmla="*/ 2147483646 w 43200"/>
                <a:gd name="T55" fmla="*/ 2147483646 h 43200"/>
                <a:gd name="T56" fmla="*/ 2147483646 w 43200"/>
                <a:gd name="T57" fmla="*/ 2147483646 h 43200"/>
                <a:gd name="T58" fmla="*/ 2147483646 w 43200"/>
                <a:gd name="T59" fmla="*/ 2147483646 h 43200"/>
                <a:gd name="T60" fmla="*/ 2147483646 w 43200"/>
                <a:gd name="T61" fmla="*/ 2147483646 h 43200"/>
                <a:gd name="T62" fmla="*/ 2147483646 w 43200"/>
                <a:gd name="T63" fmla="*/ 2147483646 h 43200"/>
                <a:gd name="T64" fmla="*/ 2147483646 w 43200"/>
                <a:gd name="T65" fmla="*/ 2147483646 h 43200"/>
                <a:gd name="T66" fmla="*/ 2147483646 w 43200"/>
                <a:gd name="T67" fmla="*/ 2147483646 h 43200"/>
                <a:gd name="T68" fmla="*/ 2147483646 w 43200"/>
                <a:gd name="T69" fmla="*/ 2147483646 h 43200"/>
                <a:gd name="T70" fmla="*/ 2147483646 w 43200"/>
                <a:gd name="T71" fmla="*/ 2147483646 h 432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5954 w 43200"/>
                <a:gd name="T109" fmla="*/ 6524 h 43200"/>
                <a:gd name="T110" fmla="*/ 34174 w 43200"/>
                <a:gd name="T111" fmla="*/ 34674 h 4320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3200" h="43200">
                  <a:moveTo>
                    <a:pt x="3900" y="14370"/>
                  </a:moveTo>
                  <a:lnTo>
                    <a:pt x="3899" y="14370"/>
                  </a:lnTo>
                  <a:cubicBezTo>
                    <a:pt x="3858" y="13959"/>
                    <a:pt x="3838" y="13545"/>
                    <a:pt x="3838" y="13131"/>
                  </a:cubicBezTo>
                  <a:cubicBezTo>
                    <a:pt x="3838" y="8055"/>
                    <a:pt x="6861" y="3941"/>
                    <a:pt x="10591" y="3941"/>
                  </a:cubicBezTo>
                  <a:cubicBezTo>
                    <a:pt x="11791" y="3940"/>
                    <a:pt x="12969" y="4376"/>
                    <a:pt x="14005" y="5201"/>
                  </a:cubicBezTo>
                  <a:lnTo>
                    <a:pt x="14005" y="5202"/>
                  </a:lnTo>
                  <a:cubicBezTo>
                    <a:pt x="14930" y="2828"/>
                    <a:pt x="16742" y="1343"/>
                    <a:pt x="18715" y="1344"/>
                  </a:cubicBezTo>
                  <a:cubicBezTo>
                    <a:pt x="20114" y="1344"/>
                    <a:pt x="21458" y="2093"/>
                    <a:pt x="22456" y="3431"/>
                  </a:cubicBezTo>
                  <a:lnTo>
                    <a:pt x="22456" y="3432"/>
                  </a:lnTo>
                  <a:cubicBezTo>
                    <a:pt x="23194" y="1415"/>
                    <a:pt x="24707" y="140"/>
                    <a:pt x="26362" y="141"/>
                  </a:cubicBezTo>
                  <a:cubicBezTo>
                    <a:pt x="27723" y="141"/>
                    <a:pt x="29007" y="1006"/>
                    <a:pt x="29832" y="2481"/>
                  </a:cubicBezTo>
                  <a:lnTo>
                    <a:pt x="29832" y="2480"/>
                  </a:lnTo>
                  <a:cubicBezTo>
                    <a:pt x="30755" y="1002"/>
                    <a:pt x="32110" y="149"/>
                    <a:pt x="33538" y="150"/>
                  </a:cubicBezTo>
                  <a:cubicBezTo>
                    <a:pt x="35888" y="150"/>
                    <a:pt x="37901" y="2435"/>
                    <a:pt x="38318" y="5575"/>
                  </a:cubicBezTo>
                  <a:lnTo>
                    <a:pt x="38317" y="5576"/>
                  </a:lnTo>
                  <a:cubicBezTo>
                    <a:pt x="40639" y="6438"/>
                    <a:pt x="42250" y="9313"/>
                    <a:pt x="42250" y="12594"/>
                  </a:cubicBezTo>
                  <a:cubicBezTo>
                    <a:pt x="42250" y="13579"/>
                    <a:pt x="42103" y="14554"/>
                    <a:pt x="41818" y="15460"/>
                  </a:cubicBezTo>
                  <a:lnTo>
                    <a:pt x="41818" y="15459"/>
                  </a:lnTo>
                  <a:cubicBezTo>
                    <a:pt x="42727" y="17070"/>
                    <a:pt x="43220" y="19044"/>
                    <a:pt x="43220" y="21076"/>
                  </a:cubicBezTo>
                  <a:cubicBezTo>
                    <a:pt x="43220" y="25663"/>
                    <a:pt x="40741" y="29553"/>
                    <a:pt x="37404" y="30203"/>
                  </a:cubicBezTo>
                  <a:lnTo>
                    <a:pt x="37403" y="30202"/>
                  </a:lnTo>
                  <a:cubicBezTo>
                    <a:pt x="37378" y="34523"/>
                    <a:pt x="34795" y="38006"/>
                    <a:pt x="31619" y="38007"/>
                  </a:cubicBezTo>
                  <a:cubicBezTo>
                    <a:pt x="30535" y="38007"/>
                    <a:pt x="29474" y="37593"/>
                    <a:pt x="28555" y="36813"/>
                  </a:cubicBezTo>
                  <a:lnTo>
                    <a:pt x="28556" y="36813"/>
                  </a:lnTo>
                  <a:cubicBezTo>
                    <a:pt x="27694" y="40699"/>
                    <a:pt x="25069" y="43357"/>
                    <a:pt x="22094" y="43358"/>
                  </a:cubicBezTo>
                  <a:cubicBezTo>
                    <a:pt x="19839" y="43358"/>
                    <a:pt x="17733" y="41821"/>
                    <a:pt x="16480" y="39263"/>
                  </a:cubicBezTo>
                  <a:lnTo>
                    <a:pt x="16480" y="39264"/>
                  </a:lnTo>
                  <a:cubicBezTo>
                    <a:pt x="15279" y="40250"/>
                    <a:pt x="13904" y="40770"/>
                    <a:pt x="12503" y="40771"/>
                  </a:cubicBezTo>
                  <a:cubicBezTo>
                    <a:pt x="9735" y="40771"/>
                    <a:pt x="7180" y="38748"/>
                    <a:pt x="5804" y="35469"/>
                  </a:cubicBezTo>
                  <a:lnTo>
                    <a:pt x="5803" y="35469"/>
                  </a:lnTo>
                  <a:cubicBezTo>
                    <a:pt x="5635" y="35496"/>
                    <a:pt x="5465" y="35509"/>
                    <a:pt x="5296" y="35510"/>
                  </a:cubicBezTo>
                  <a:cubicBezTo>
                    <a:pt x="2888" y="35510"/>
                    <a:pt x="936" y="32860"/>
                    <a:pt x="936" y="29592"/>
                  </a:cubicBezTo>
                  <a:cubicBezTo>
                    <a:pt x="935" y="28090"/>
                    <a:pt x="1356" y="26644"/>
                    <a:pt x="2112" y="25547"/>
                  </a:cubicBezTo>
                  <a:lnTo>
                    <a:pt x="2113" y="25547"/>
                  </a:lnTo>
                  <a:cubicBezTo>
                    <a:pt x="781" y="24481"/>
                    <a:pt x="-36" y="22528"/>
                    <a:pt x="-36" y="20418"/>
                  </a:cubicBezTo>
                  <a:cubicBezTo>
                    <a:pt x="-37" y="17370"/>
                    <a:pt x="1647" y="14817"/>
                    <a:pt x="3863" y="14504"/>
                  </a:cubicBezTo>
                  <a:lnTo>
                    <a:pt x="3900" y="14370"/>
                  </a:lnTo>
                  <a:close/>
                </a:path>
                <a:path w="43200" h="43200" fill="none">
                  <a:moveTo>
                    <a:pt x="4693" y="26177"/>
                  </a:moveTo>
                  <a:lnTo>
                    <a:pt x="4693" y="26177"/>
                  </a:lnTo>
                  <a:cubicBezTo>
                    <a:pt x="4580" y="26189"/>
                    <a:pt x="4468" y="26194"/>
                    <a:pt x="4356" y="26195"/>
                  </a:cubicBezTo>
                  <a:cubicBezTo>
                    <a:pt x="3584" y="26195"/>
                    <a:pt x="2826" y="25913"/>
                    <a:pt x="2160" y="25379"/>
                  </a:cubicBezTo>
                  <a:moveTo>
                    <a:pt x="6928" y="34899"/>
                  </a:moveTo>
                  <a:lnTo>
                    <a:pt x="6927" y="34898"/>
                  </a:lnTo>
                  <a:cubicBezTo>
                    <a:pt x="6572" y="35091"/>
                    <a:pt x="6200" y="35219"/>
                    <a:pt x="5820" y="35280"/>
                  </a:cubicBezTo>
                  <a:moveTo>
                    <a:pt x="16478" y="39090"/>
                  </a:moveTo>
                  <a:lnTo>
                    <a:pt x="16477" y="39090"/>
                  </a:lnTo>
                  <a:cubicBezTo>
                    <a:pt x="16210" y="38544"/>
                    <a:pt x="15986" y="37960"/>
                    <a:pt x="15809" y="37350"/>
                  </a:cubicBezTo>
                  <a:moveTo>
                    <a:pt x="28827" y="34751"/>
                  </a:moveTo>
                  <a:lnTo>
                    <a:pt x="28826" y="34750"/>
                  </a:lnTo>
                  <a:cubicBezTo>
                    <a:pt x="28787" y="35398"/>
                    <a:pt x="28698" y="36038"/>
                    <a:pt x="28560" y="36660"/>
                  </a:cubicBezTo>
                  <a:moveTo>
                    <a:pt x="34129" y="22954"/>
                  </a:moveTo>
                  <a:lnTo>
                    <a:pt x="34128" y="22954"/>
                  </a:lnTo>
                  <a:cubicBezTo>
                    <a:pt x="36118" y="24271"/>
                    <a:pt x="37381" y="27017"/>
                    <a:pt x="37381" y="30027"/>
                  </a:cubicBezTo>
                  <a:cubicBezTo>
                    <a:pt x="37381" y="30048"/>
                    <a:pt x="37380" y="30069"/>
                    <a:pt x="37380" y="30090"/>
                  </a:cubicBezTo>
                  <a:moveTo>
                    <a:pt x="41798" y="15354"/>
                  </a:moveTo>
                  <a:lnTo>
                    <a:pt x="41798" y="15354"/>
                  </a:lnTo>
                  <a:cubicBezTo>
                    <a:pt x="41473" y="16386"/>
                    <a:pt x="40978" y="17302"/>
                    <a:pt x="40350" y="18030"/>
                  </a:cubicBezTo>
                  <a:moveTo>
                    <a:pt x="38324" y="5426"/>
                  </a:moveTo>
                  <a:lnTo>
                    <a:pt x="38324" y="5425"/>
                  </a:lnTo>
                  <a:cubicBezTo>
                    <a:pt x="38375" y="5811"/>
                    <a:pt x="38401" y="6202"/>
                    <a:pt x="38401" y="6595"/>
                  </a:cubicBezTo>
                  <a:cubicBezTo>
                    <a:pt x="38401" y="6626"/>
                    <a:pt x="38400" y="6658"/>
                    <a:pt x="38400" y="6690"/>
                  </a:cubicBezTo>
                  <a:moveTo>
                    <a:pt x="29078" y="3952"/>
                  </a:moveTo>
                  <a:lnTo>
                    <a:pt x="29078" y="3952"/>
                  </a:lnTo>
                  <a:cubicBezTo>
                    <a:pt x="29266" y="3369"/>
                    <a:pt x="29516" y="2826"/>
                    <a:pt x="29820" y="2340"/>
                  </a:cubicBezTo>
                  <a:moveTo>
                    <a:pt x="22141" y="4720"/>
                  </a:moveTo>
                  <a:lnTo>
                    <a:pt x="22140" y="4719"/>
                  </a:lnTo>
                  <a:cubicBezTo>
                    <a:pt x="22217" y="4238"/>
                    <a:pt x="22338" y="3771"/>
                    <a:pt x="22500" y="3330"/>
                  </a:cubicBezTo>
                  <a:moveTo>
                    <a:pt x="14000" y="5192"/>
                  </a:moveTo>
                  <a:lnTo>
                    <a:pt x="14000" y="5191"/>
                  </a:lnTo>
                  <a:cubicBezTo>
                    <a:pt x="14471" y="5568"/>
                    <a:pt x="14908" y="6020"/>
                    <a:pt x="15299" y="6540"/>
                  </a:cubicBezTo>
                  <a:moveTo>
                    <a:pt x="4127" y="15789"/>
                  </a:moveTo>
                  <a:lnTo>
                    <a:pt x="4127" y="15788"/>
                  </a:lnTo>
                  <a:cubicBezTo>
                    <a:pt x="4024" y="15324"/>
                    <a:pt x="3948" y="14850"/>
                    <a:pt x="3900" y="14369"/>
                  </a:cubicBezTo>
                </a:path>
              </a:pathLst>
            </a:custGeom>
            <a:noFill/>
            <a:ln w="57150" cap="flat" cmpd="sng">
              <a:solidFill>
                <a:srgbClr val="66FF66"/>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2">
            <a:extLst>
              <a:ext uri="{FF2B5EF4-FFF2-40B4-BE49-F238E27FC236}">
                <a16:creationId xmlns:a16="http://schemas.microsoft.com/office/drawing/2014/main" id="{F1E4BDB1-F98E-A94A-8C83-D8D393DF3C1D}"/>
              </a:ext>
            </a:extLst>
          </p:cNvPr>
          <p:cNvSpPr>
            <a:spLocks noGrp="1" noChangeArrowheads="1"/>
          </p:cNvSpPr>
          <p:nvPr>
            <p:ph type="title"/>
          </p:nvPr>
        </p:nvSpPr>
        <p:spPr>
          <a:xfrm>
            <a:off x="496888" y="539750"/>
            <a:ext cx="5829300" cy="1152525"/>
          </a:xfrm>
        </p:spPr>
        <p:txBody>
          <a:bodyPr/>
          <a:lstStyle/>
          <a:p>
            <a:r>
              <a:rPr lang="en-GB" altLang="en-US" b="1" u="sng">
                <a:solidFill>
                  <a:srgbClr val="00B0F0"/>
                </a:solidFill>
                <a:latin typeface="Comic Sans MS" panose="030F0902030302020204" pitchFamily="66" charset="0"/>
              </a:rPr>
              <a:t>Ward B1 Philosophy</a:t>
            </a:r>
            <a:endParaRPr lang="en-GB" altLang="en-US" b="1" u="sng">
              <a:solidFill>
                <a:srgbClr val="0070C0"/>
              </a:solidFill>
              <a:latin typeface="Comic Sans MS" panose="030F0902030302020204" pitchFamily="66" charset="0"/>
            </a:endParaRPr>
          </a:p>
        </p:txBody>
      </p:sp>
      <p:sp>
        <p:nvSpPr>
          <p:cNvPr id="10243" name="Content Placeholder 3">
            <a:extLst>
              <a:ext uri="{FF2B5EF4-FFF2-40B4-BE49-F238E27FC236}">
                <a16:creationId xmlns:a16="http://schemas.microsoft.com/office/drawing/2014/main" id="{D41C0F85-FB42-694B-9521-357D0DFD8540}"/>
              </a:ext>
            </a:extLst>
          </p:cNvPr>
          <p:cNvSpPr>
            <a:spLocks noGrp="1" noChangeArrowheads="1"/>
          </p:cNvSpPr>
          <p:nvPr>
            <p:ph idx="1"/>
          </p:nvPr>
        </p:nvSpPr>
        <p:spPr>
          <a:xfrm>
            <a:off x="512763" y="1835150"/>
            <a:ext cx="5829300" cy="5486400"/>
          </a:xfrm>
        </p:spPr>
        <p:txBody>
          <a:bodyPr/>
          <a:lstStyle/>
          <a:p>
            <a:pPr marL="0" indent="0">
              <a:buFontTx/>
              <a:buNone/>
            </a:pPr>
            <a:r>
              <a:rPr lang="en-GB" altLang="en-US" sz="1600">
                <a:latin typeface="Comic Sans MS" panose="030F0902030302020204" pitchFamily="66" charset="0"/>
              </a:rPr>
              <a:t>The  ward aims to provide a SAFE, CLEAN AND PERSONAL service to patient care delivered in an individual and appropriate way.</a:t>
            </a:r>
          </a:p>
          <a:p>
            <a:pPr marL="0" indent="0">
              <a:buFontTx/>
              <a:buNone/>
            </a:pPr>
            <a:endParaRPr lang="en-GB" altLang="en-US" sz="1600">
              <a:latin typeface="Comic Sans MS" panose="030F0902030302020204" pitchFamily="66" charset="0"/>
            </a:endParaRPr>
          </a:p>
          <a:p>
            <a:pPr marL="0" indent="0">
              <a:buFontTx/>
              <a:buNone/>
            </a:pPr>
            <a:r>
              <a:rPr lang="en-GB" altLang="en-US" sz="1600">
                <a:latin typeface="Comic Sans MS" panose="030F0902030302020204" pitchFamily="66" charset="0"/>
              </a:rPr>
              <a:t>We actively believe in patient choice and work in partnership with the patient involving family members and carers to be able to provide and support individual needs.</a:t>
            </a:r>
          </a:p>
          <a:p>
            <a:pPr marL="0" indent="0">
              <a:buFontTx/>
              <a:buNone/>
            </a:pPr>
            <a:endParaRPr lang="en-GB" altLang="en-US" sz="1600">
              <a:latin typeface="Comic Sans MS" panose="030F0902030302020204" pitchFamily="66" charset="0"/>
            </a:endParaRPr>
          </a:p>
          <a:p>
            <a:pPr marL="0" indent="0">
              <a:buFontTx/>
              <a:buNone/>
            </a:pPr>
            <a:r>
              <a:rPr lang="en-GB" altLang="en-US" sz="1600">
                <a:latin typeface="Comic Sans MS" panose="030F0902030302020204" pitchFamily="66" charset="0"/>
              </a:rPr>
              <a:t>In order for us to provide individual needs we aim to provide a holistic approach to patient care doing this in a dignified and respectable manner.</a:t>
            </a:r>
          </a:p>
          <a:p>
            <a:pPr marL="0" indent="0">
              <a:buFontTx/>
              <a:buNone/>
            </a:pPr>
            <a:endParaRPr lang="en-GB" altLang="en-US" sz="1600">
              <a:latin typeface="Comic Sans MS" panose="030F0902030302020204" pitchFamily="66" charset="0"/>
            </a:endParaRPr>
          </a:p>
          <a:p>
            <a:pPr marL="0" indent="0">
              <a:buFontTx/>
              <a:buNone/>
            </a:pPr>
            <a:r>
              <a:rPr lang="en-GB" altLang="en-US" sz="1600">
                <a:latin typeface="Comic Sans MS" panose="030F0902030302020204" pitchFamily="66" charset="0"/>
              </a:rPr>
              <a:t>We believe in order to provide a quality service open communication is a necessity between a broad multi-disciplinary team to be able to provide seamless care.</a:t>
            </a:r>
          </a:p>
          <a:p>
            <a:pPr marL="0" indent="0">
              <a:buFontTx/>
              <a:buNone/>
            </a:pPr>
            <a:endParaRPr lang="en-GB" altLang="en-US" sz="1600">
              <a:latin typeface="Comic Sans MS" panose="030F0902030302020204" pitchFamily="66" charset="0"/>
            </a:endParaRPr>
          </a:p>
          <a:p>
            <a:pPr marL="0" indent="0">
              <a:buFontTx/>
              <a:buNone/>
            </a:pPr>
            <a:r>
              <a:rPr lang="en-GB" altLang="en-US" sz="1600">
                <a:latin typeface="Comic Sans MS" panose="030F0902030302020204" pitchFamily="66" charset="0"/>
              </a:rPr>
              <a:t>The staff caring for patients on B1 foster the SRFT values built up of PATIENT &amp; CUSTOMER FOCUS, CONTINUOUS IMPROVEMENT, ACCOUNTABILITY and RESPECT that helps guide them to provide excellent service in a professional manner whilst working within the environment of the ward and the trust as a whole.</a:t>
            </a:r>
          </a:p>
          <a:p>
            <a:pPr marL="0" indent="0">
              <a:buFontTx/>
              <a:buNone/>
            </a:pPr>
            <a:endParaRPr lang="en-GB" altLang="en-US" sz="1600">
              <a:latin typeface="Comic Sans MS" panose="030F0902030302020204" pitchFamily="66" charset="0"/>
            </a:endParaRPr>
          </a:p>
          <a:p>
            <a:pPr marL="0" indent="0">
              <a:buFontTx/>
              <a:buNone/>
            </a:pPr>
            <a:r>
              <a:rPr lang="en-GB" altLang="en-US" sz="1600">
                <a:latin typeface="Comic Sans MS" panose="030F0902030302020204" pitchFamily="66" charset="0"/>
              </a:rPr>
              <a:t>We hope you will enjoy your placement with us and gain valuable skills, knowledge and experience.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a:extLst>
              <a:ext uri="{FF2B5EF4-FFF2-40B4-BE49-F238E27FC236}">
                <a16:creationId xmlns:a16="http://schemas.microsoft.com/office/drawing/2014/main" id="{4EB6C132-67EA-8C4C-950F-EA4D446A8738}"/>
              </a:ext>
            </a:extLst>
          </p:cNvPr>
          <p:cNvSpPr txBox="1">
            <a:spLocks noChangeArrowheads="1"/>
          </p:cNvSpPr>
          <p:nvPr/>
        </p:nvSpPr>
        <p:spPr bwMode="auto">
          <a:xfrm>
            <a:off x="44450" y="107950"/>
            <a:ext cx="374491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4000" b="1" u="sng">
                <a:solidFill>
                  <a:srgbClr val="0070C0"/>
                </a:solidFill>
                <a:latin typeface="Comic Sans MS" panose="030F0902030302020204" pitchFamily="66" charset="0"/>
              </a:rPr>
              <a:t>Meet the Team</a:t>
            </a:r>
            <a:endParaRPr lang="en-GB" altLang="en-US" sz="4000">
              <a:solidFill>
                <a:srgbClr val="0070C0"/>
              </a:solidFill>
            </a:endParaRPr>
          </a:p>
        </p:txBody>
      </p:sp>
      <p:sp>
        <p:nvSpPr>
          <p:cNvPr id="11267" name="Rectangle 132">
            <a:extLst>
              <a:ext uri="{FF2B5EF4-FFF2-40B4-BE49-F238E27FC236}">
                <a16:creationId xmlns:a16="http://schemas.microsoft.com/office/drawing/2014/main" id="{CDE55F90-9CE5-AC43-B8C2-509EE9381E6F}"/>
              </a:ext>
            </a:extLst>
          </p:cNvPr>
          <p:cNvSpPr>
            <a:spLocks noChangeArrowheads="1"/>
          </p:cNvSpPr>
          <p:nvPr/>
        </p:nvSpPr>
        <p:spPr bwMode="auto">
          <a:xfrm>
            <a:off x="5461000" y="7504113"/>
            <a:ext cx="184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endParaRPr lang="en-GB" altLang="en-US" sz="1400">
              <a:latin typeface="Comic Sans MS" panose="030F0902030302020204" pitchFamily="66" charset="0"/>
            </a:endParaRPr>
          </a:p>
          <a:p>
            <a:pPr algn="ctr" eaLnBrk="1" hangingPunct="1">
              <a:spcBef>
                <a:spcPct val="0"/>
              </a:spcBef>
              <a:buFontTx/>
              <a:buNone/>
            </a:pPr>
            <a:endParaRPr lang="en-GB" altLang="en-US" sz="1400">
              <a:latin typeface="Comic Sans MS" panose="030F0902030302020204" pitchFamily="66" charset="0"/>
            </a:endParaRPr>
          </a:p>
        </p:txBody>
      </p:sp>
      <p:sp>
        <p:nvSpPr>
          <p:cNvPr id="11268" name="TextBox 188">
            <a:extLst>
              <a:ext uri="{FF2B5EF4-FFF2-40B4-BE49-F238E27FC236}">
                <a16:creationId xmlns:a16="http://schemas.microsoft.com/office/drawing/2014/main" id="{6DDC4B41-C27F-8D4C-8AFC-B429A560D460}"/>
              </a:ext>
            </a:extLst>
          </p:cNvPr>
          <p:cNvSpPr txBox="1">
            <a:spLocks noChangeArrowheads="1"/>
          </p:cNvSpPr>
          <p:nvPr/>
        </p:nvSpPr>
        <p:spPr bwMode="auto">
          <a:xfrm>
            <a:off x="6165850" y="8893175"/>
            <a:ext cx="11509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1000">
                <a:latin typeface="Comic Sans MS" panose="030F0902030302020204" pitchFamily="66" charset="0"/>
              </a:rPr>
              <a:t>Cont…</a:t>
            </a:r>
            <a:r>
              <a:rPr lang="en-GB" altLang="en-US" sz="1200">
                <a:latin typeface="Comic Sans MS" panose="030F0902030302020204" pitchFamily="66" charset="0"/>
              </a:rPr>
              <a:t>….</a:t>
            </a:r>
          </a:p>
        </p:txBody>
      </p:sp>
      <p:sp>
        <p:nvSpPr>
          <p:cNvPr id="11269" name="AutoShape 14" descr="https://encrypted-tbn1.gstatic.com/images?q=tbn:ANd9GcTaR0urlg3xlVRvMBL2VH2bKomT9zDsuSoZ7i1Fca65rv-9EFXQ">
            <a:extLst>
              <a:ext uri="{FF2B5EF4-FFF2-40B4-BE49-F238E27FC236}">
                <a16:creationId xmlns:a16="http://schemas.microsoft.com/office/drawing/2014/main" id="{D4364BCF-2D23-FC4E-8E3E-C86767B2D53D}"/>
              </a:ext>
            </a:extLst>
          </p:cNvPr>
          <p:cNvSpPr>
            <a:spLocks noChangeAspect="1" noChangeArrowheads="1"/>
          </p:cNvSpPr>
          <p:nvPr/>
        </p:nvSpPr>
        <p:spPr bwMode="auto">
          <a:xfrm>
            <a:off x="168275" y="-174625"/>
            <a:ext cx="304800"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11270" name="AutoShape 16" descr="https://encrypted-tbn1.gstatic.com/images?q=tbn:ANd9GcTaR0urlg3xlVRvMBL2VH2bKomT9zDsuSoZ7i1Fca65rv-9EFXQ">
            <a:extLst>
              <a:ext uri="{FF2B5EF4-FFF2-40B4-BE49-F238E27FC236}">
                <a16:creationId xmlns:a16="http://schemas.microsoft.com/office/drawing/2014/main" id="{2F4EBD97-096C-7449-BC0E-CDB04AA3A19F}"/>
              </a:ext>
            </a:extLst>
          </p:cNvPr>
          <p:cNvSpPr>
            <a:spLocks noChangeAspect="1" noChangeArrowheads="1"/>
          </p:cNvSpPr>
          <p:nvPr/>
        </p:nvSpPr>
        <p:spPr bwMode="auto">
          <a:xfrm>
            <a:off x="168275" y="-174625"/>
            <a:ext cx="304800"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11271" name="AutoShape 18" descr="http://old.rlbuht.nhs.uk/Library/ImageLibrary/Royal_Liv_University_Hospital/Royal_Personnel/Staff%20nurse.jpg">
            <a:extLst>
              <a:ext uri="{FF2B5EF4-FFF2-40B4-BE49-F238E27FC236}">
                <a16:creationId xmlns:a16="http://schemas.microsoft.com/office/drawing/2014/main" id="{F8714FD0-A042-8447-AE63-FE05F63A54D2}"/>
              </a:ext>
            </a:extLst>
          </p:cNvPr>
          <p:cNvSpPr>
            <a:spLocks noChangeAspect="1" noChangeArrowheads="1"/>
          </p:cNvSpPr>
          <p:nvPr/>
        </p:nvSpPr>
        <p:spPr bwMode="auto">
          <a:xfrm>
            <a:off x="168275" y="-174625"/>
            <a:ext cx="304800"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grpSp>
        <p:nvGrpSpPr>
          <p:cNvPr id="11272" name="Group 2">
            <a:extLst>
              <a:ext uri="{FF2B5EF4-FFF2-40B4-BE49-F238E27FC236}">
                <a16:creationId xmlns:a16="http://schemas.microsoft.com/office/drawing/2014/main" id="{88F922F2-5D76-CC4C-A651-39E44580B094}"/>
              </a:ext>
            </a:extLst>
          </p:cNvPr>
          <p:cNvGrpSpPr>
            <a:grpSpLocks/>
          </p:cNvGrpSpPr>
          <p:nvPr/>
        </p:nvGrpSpPr>
        <p:grpSpPr bwMode="auto">
          <a:xfrm>
            <a:off x="44450" y="1546225"/>
            <a:ext cx="6697663" cy="7485063"/>
            <a:chOff x="44450" y="1546226"/>
            <a:chExt cx="6696918" cy="7484800"/>
          </a:xfrm>
        </p:grpSpPr>
        <p:grpSp>
          <p:nvGrpSpPr>
            <p:cNvPr id="11273" name="Group 1">
              <a:extLst>
                <a:ext uri="{FF2B5EF4-FFF2-40B4-BE49-F238E27FC236}">
                  <a16:creationId xmlns:a16="http://schemas.microsoft.com/office/drawing/2014/main" id="{B29CAB2D-3466-0D40-8E3A-84DBF56D2A37}"/>
                </a:ext>
              </a:extLst>
            </p:cNvPr>
            <p:cNvGrpSpPr>
              <a:grpSpLocks/>
            </p:cNvGrpSpPr>
            <p:nvPr/>
          </p:nvGrpSpPr>
          <p:grpSpPr bwMode="auto">
            <a:xfrm>
              <a:off x="44450" y="1546226"/>
              <a:ext cx="6696918" cy="2919416"/>
              <a:chOff x="44450" y="1546226"/>
              <a:chExt cx="6696918" cy="2919416"/>
            </a:xfrm>
          </p:grpSpPr>
          <p:grpSp>
            <p:nvGrpSpPr>
              <p:cNvPr id="11275" name="Group 1">
                <a:extLst>
                  <a:ext uri="{FF2B5EF4-FFF2-40B4-BE49-F238E27FC236}">
                    <a16:creationId xmlns:a16="http://schemas.microsoft.com/office/drawing/2014/main" id="{19890E1A-A492-B448-B40D-083743AA6D52}"/>
                  </a:ext>
                </a:extLst>
              </p:cNvPr>
              <p:cNvGrpSpPr>
                <a:grpSpLocks/>
              </p:cNvGrpSpPr>
              <p:nvPr/>
            </p:nvGrpSpPr>
            <p:grpSpPr bwMode="auto">
              <a:xfrm>
                <a:off x="44450" y="1546226"/>
                <a:ext cx="3207966" cy="2919416"/>
                <a:chOff x="44450" y="1762126"/>
                <a:chExt cx="3207966" cy="2919416"/>
              </a:xfrm>
            </p:grpSpPr>
            <p:sp>
              <p:nvSpPr>
                <p:cNvPr id="11277" name="Rounded Rectangle 24">
                  <a:extLst>
                    <a:ext uri="{FF2B5EF4-FFF2-40B4-BE49-F238E27FC236}">
                      <a16:creationId xmlns:a16="http://schemas.microsoft.com/office/drawing/2014/main" id="{0B94B500-1CDF-4141-8786-5C8B4920E77A}"/>
                    </a:ext>
                  </a:extLst>
                </p:cNvPr>
                <p:cNvSpPr>
                  <a:spLocks noChangeArrowheads="1"/>
                </p:cNvSpPr>
                <p:nvPr/>
              </p:nvSpPr>
              <p:spPr bwMode="auto">
                <a:xfrm>
                  <a:off x="83766" y="3341012"/>
                  <a:ext cx="3168650" cy="1340530"/>
                </a:xfrm>
                <a:prstGeom prst="roundRect">
                  <a:avLst>
                    <a:gd name="adj" fmla="val 16667"/>
                  </a:avLst>
                </a:prstGeom>
                <a:solidFill>
                  <a:srgbClr val="262699"/>
                </a:solidFill>
                <a:ln w="9525">
                  <a:solidFill>
                    <a:schemeClr val="tx1"/>
                  </a:solidFill>
                  <a:round/>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400" b="1" u="sng">
                      <a:solidFill>
                        <a:schemeClr val="bg1"/>
                      </a:solidFill>
                      <a:latin typeface="Comic Sans MS" panose="030F0902030302020204" pitchFamily="66" charset="0"/>
                    </a:rPr>
                    <a:t>BAND 7</a:t>
                  </a:r>
                </a:p>
                <a:p>
                  <a:pPr algn="ctr" eaLnBrk="1" hangingPunct="1">
                    <a:spcBef>
                      <a:spcPct val="0"/>
                    </a:spcBef>
                    <a:buFontTx/>
                    <a:buNone/>
                  </a:pPr>
                  <a:endParaRPr lang="en-GB" altLang="en-US" sz="600" b="1" u="sng">
                    <a:solidFill>
                      <a:schemeClr val="bg1"/>
                    </a:solidFill>
                    <a:latin typeface="Comic Sans MS" panose="030F0902030302020204" pitchFamily="66" charset="0"/>
                  </a:endParaRPr>
                </a:p>
                <a:p>
                  <a:pPr algn="ctr" eaLnBrk="1" hangingPunct="1">
                    <a:lnSpc>
                      <a:spcPct val="150000"/>
                    </a:lnSpc>
                    <a:spcBef>
                      <a:spcPct val="0"/>
                    </a:spcBef>
                    <a:buFontTx/>
                    <a:buNone/>
                  </a:pPr>
                  <a:r>
                    <a:rPr lang="en-GB" altLang="en-US" sz="2400">
                      <a:solidFill>
                        <a:schemeClr val="bg1"/>
                      </a:solidFill>
                      <a:latin typeface="Comic Sans MS" panose="030F0902030302020204" pitchFamily="66" charset="0"/>
                    </a:rPr>
                    <a:t>Nichola McKeown</a:t>
                  </a:r>
                </a:p>
                <a:p>
                  <a:pPr algn="ctr" eaLnBrk="1" hangingPunct="1">
                    <a:spcBef>
                      <a:spcPct val="0"/>
                    </a:spcBef>
                    <a:buFontTx/>
                    <a:buNone/>
                  </a:pPr>
                  <a:endParaRPr lang="en-GB" altLang="en-US" sz="1400" b="1" u="sng">
                    <a:solidFill>
                      <a:schemeClr val="bg1"/>
                    </a:solidFill>
                    <a:latin typeface="Comic Sans MS" panose="030F0902030302020204" pitchFamily="66" charset="0"/>
                  </a:endParaRPr>
                </a:p>
              </p:txBody>
            </p:sp>
            <p:sp>
              <p:nvSpPr>
                <p:cNvPr id="11278" name="Rounded Rectangle 23">
                  <a:extLst>
                    <a:ext uri="{FF2B5EF4-FFF2-40B4-BE49-F238E27FC236}">
                      <a16:creationId xmlns:a16="http://schemas.microsoft.com/office/drawing/2014/main" id="{1FD10FC3-2F66-5940-BE65-E2610A30DA67}"/>
                    </a:ext>
                  </a:extLst>
                </p:cNvPr>
                <p:cNvSpPr>
                  <a:spLocks noChangeArrowheads="1"/>
                </p:cNvSpPr>
                <p:nvPr/>
              </p:nvSpPr>
              <p:spPr bwMode="auto">
                <a:xfrm>
                  <a:off x="44450" y="1762126"/>
                  <a:ext cx="3151188" cy="721492"/>
                </a:xfrm>
                <a:prstGeom prst="roundRect">
                  <a:avLst>
                    <a:gd name="adj" fmla="val 16667"/>
                  </a:avLst>
                </a:prstGeom>
                <a:solidFill>
                  <a:srgbClr val="002060"/>
                </a:solidFill>
                <a:ln w="9525">
                  <a:solidFill>
                    <a:schemeClr val="tx1"/>
                  </a:solidFill>
                  <a:round/>
                  <a:headEnd/>
                  <a:tailEnd/>
                </a:ln>
              </p:spPr>
              <p:txBody>
                <a:bodyPr anchor="ct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lnSpc>
                      <a:spcPct val="150000"/>
                    </a:lnSpc>
                    <a:spcBef>
                      <a:spcPct val="0"/>
                    </a:spcBef>
                    <a:buFontTx/>
                    <a:buNone/>
                  </a:pPr>
                  <a:r>
                    <a:rPr lang="en-GB" altLang="en-US" sz="1400" b="1" u="sng">
                      <a:solidFill>
                        <a:schemeClr val="bg1"/>
                      </a:solidFill>
                      <a:latin typeface="Comic Sans MS" panose="030F0902030302020204" pitchFamily="66" charset="0"/>
                    </a:rPr>
                    <a:t>LEAD NURSE</a:t>
                  </a:r>
                  <a:r>
                    <a:rPr lang="en-GB" altLang="en-US" sz="1600" b="1">
                      <a:solidFill>
                        <a:schemeClr val="bg1"/>
                      </a:solidFill>
                      <a:latin typeface="Comic Sans MS" panose="030F0902030302020204" pitchFamily="66" charset="0"/>
                    </a:rPr>
                    <a:t> </a:t>
                  </a:r>
                  <a:endParaRPr lang="en-GB" altLang="en-US" sz="1000" b="1">
                    <a:solidFill>
                      <a:schemeClr val="bg1"/>
                    </a:solidFill>
                    <a:latin typeface="Comic Sans MS" panose="030F0902030302020204" pitchFamily="66" charset="0"/>
                  </a:endParaRPr>
                </a:p>
                <a:p>
                  <a:pPr algn="ctr" eaLnBrk="1" hangingPunct="1">
                    <a:spcBef>
                      <a:spcPct val="0"/>
                    </a:spcBef>
                    <a:buFontTx/>
                    <a:buNone/>
                  </a:pPr>
                  <a:r>
                    <a:rPr lang="en-GB" altLang="en-US" sz="1400" b="1">
                      <a:solidFill>
                        <a:schemeClr val="bg1"/>
                      </a:solidFill>
                      <a:latin typeface="Comic Sans MS" panose="030F0902030302020204" pitchFamily="66" charset="0"/>
                    </a:rPr>
                    <a:t>Joanne Hughes</a:t>
                  </a:r>
                </a:p>
              </p:txBody>
            </p:sp>
            <p:sp>
              <p:nvSpPr>
                <p:cNvPr id="11279" name="Rounded Rectangle 23">
                  <a:extLst>
                    <a:ext uri="{FF2B5EF4-FFF2-40B4-BE49-F238E27FC236}">
                      <a16:creationId xmlns:a16="http://schemas.microsoft.com/office/drawing/2014/main" id="{DAFDF1E2-EAFE-2143-9574-8FA10B5F1A9B}"/>
                    </a:ext>
                  </a:extLst>
                </p:cNvPr>
                <p:cNvSpPr>
                  <a:spLocks noChangeArrowheads="1"/>
                </p:cNvSpPr>
                <p:nvPr/>
              </p:nvSpPr>
              <p:spPr bwMode="auto">
                <a:xfrm>
                  <a:off x="44450" y="2583305"/>
                  <a:ext cx="3151187" cy="692372"/>
                </a:xfrm>
                <a:prstGeom prst="roundRect">
                  <a:avLst>
                    <a:gd name="adj" fmla="val 16667"/>
                  </a:avLst>
                </a:prstGeom>
                <a:solidFill>
                  <a:srgbClr val="FF0000"/>
                </a:solidFill>
                <a:ln w="9525">
                  <a:solidFill>
                    <a:schemeClr val="tx1"/>
                  </a:solidFill>
                  <a:round/>
                  <a:headEnd/>
                  <a:tailEnd/>
                </a:ln>
              </p:spPr>
              <p:txBody>
                <a:bodyPr anchor="ct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lnSpc>
                      <a:spcPct val="150000"/>
                    </a:lnSpc>
                    <a:spcBef>
                      <a:spcPct val="0"/>
                    </a:spcBef>
                    <a:buFontTx/>
                    <a:buNone/>
                  </a:pPr>
                  <a:endParaRPr lang="en-GB" altLang="en-US" sz="400" b="1" u="sng">
                    <a:solidFill>
                      <a:schemeClr val="bg1"/>
                    </a:solidFill>
                    <a:latin typeface="Comic Sans MS" panose="030F0902030302020204" pitchFamily="66" charset="0"/>
                  </a:endParaRPr>
                </a:p>
                <a:p>
                  <a:pPr algn="ctr" eaLnBrk="1" hangingPunct="1">
                    <a:lnSpc>
                      <a:spcPct val="150000"/>
                    </a:lnSpc>
                    <a:spcBef>
                      <a:spcPct val="0"/>
                    </a:spcBef>
                    <a:buFontTx/>
                    <a:buNone/>
                  </a:pPr>
                  <a:r>
                    <a:rPr lang="en-GB" altLang="en-US" sz="1400" b="1" u="sng">
                      <a:solidFill>
                        <a:schemeClr val="bg1"/>
                      </a:solidFill>
                      <a:latin typeface="Comic Sans MS" panose="030F0902030302020204" pitchFamily="66" charset="0"/>
                    </a:rPr>
                    <a:t>MATRON</a:t>
                  </a:r>
                  <a:r>
                    <a:rPr lang="en-GB" altLang="en-US" sz="1600" b="1">
                      <a:solidFill>
                        <a:schemeClr val="bg1"/>
                      </a:solidFill>
                      <a:latin typeface="Comic Sans MS" panose="030F0902030302020204" pitchFamily="66" charset="0"/>
                    </a:rPr>
                    <a:t> </a:t>
                  </a:r>
                </a:p>
                <a:p>
                  <a:pPr algn="ctr" eaLnBrk="1" hangingPunct="1">
                    <a:lnSpc>
                      <a:spcPct val="150000"/>
                    </a:lnSpc>
                    <a:spcBef>
                      <a:spcPct val="0"/>
                    </a:spcBef>
                    <a:buFontTx/>
                    <a:buNone/>
                  </a:pPr>
                  <a:r>
                    <a:rPr lang="en-GB" altLang="en-US" sz="1600" b="1">
                      <a:solidFill>
                        <a:schemeClr val="bg1"/>
                      </a:solidFill>
                      <a:latin typeface="Comic Sans MS" panose="030F0902030302020204" pitchFamily="66" charset="0"/>
                    </a:rPr>
                    <a:t>Rebecca Gleave-Leary</a:t>
                  </a:r>
                  <a:endParaRPr lang="en-GB" altLang="en-US" sz="1200">
                    <a:solidFill>
                      <a:schemeClr val="bg1"/>
                    </a:solidFill>
                    <a:latin typeface="Comic Sans MS" panose="030F0902030302020204" pitchFamily="66" charset="0"/>
                  </a:endParaRPr>
                </a:p>
                <a:p>
                  <a:pPr algn="ctr" eaLnBrk="1" hangingPunct="1">
                    <a:spcBef>
                      <a:spcPct val="0"/>
                    </a:spcBef>
                    <a:buFontTx/>
                    <a:buNone/>
                  </a:pPr>
                  <a:endParaRPr lang="en-GB" altLang="en-US" sz="1400" b="1" u="sng">
                    <a:solidFill>
                      <a:schemeClr val="bg1"/>
                    </a:solidFill>
                    <a:latin typeface="Comic Sans MS" panose="030F0902030302020204" pitchFamily="66" charset="0"/>
                  </a:endParaRPr>
                </a:p>
              </p:txBody>
            </p:sp>
          </p:grpSp>
          <p:sp>
            <p:nvSpPr>
              <p:cNvPr id="11276" name="Rounded Rectangle 49">
                <a:extLst>
                  <a:ext uri="{FF2B5EF4-FFF2-40B4-BE49-F238E27FC236}">
                    <a16:creationId xmlns:a16="http://schemas.microsoft.com/office/drawing/2014/main" id="{444C1515-224A-BC4C-ABB4-0C66619053B9}"/>
                  </a:ext>
                </a:extLst>
              </p:cNvPr>
              <p:cNvSpPr>
                <a:spLocks noChangeArrowheads="1"/>
              </p:cNvSpPr>
              <p:nvPr/>
            </p:nvSpPr>
            <p:spPr bwMode="auto">
              <a:xfrm>
                <a:off x="3309194" y="1547663"/>
                <a:ext cx="3432174" cy="2816162"/>
              </a:xfrm>
              <a:prstGeom prst="rect">
                <a:avLst/>
              </a:prstGeom>
              <a:solidFill>
                <a:srgbClr val="3333CC"/>
              </a:solidFill>
              <a:ln w="9525">
                <a:solidFill>
                  <a:schemeClr val="tx1"/>
                </a:solidFill>
                <a:miter lim="800000"/>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US" altLang="en-US" sz="2000" b="1" u="sng">
                    <a:solidFill>
                      <a:schemeClr val="bg1"/>
                    </a:solidFill>
                    <a:latin typeface="Comic Sans MS" panose="030F0902030302020204" pitchFamily="66" charset="0"/>
                    <a:cs typeface="Tahoma" panose="020B0604030504040204" pitchFamily="34" charset="0"/>
                  </a:rPr>
                  <a:t>BAND 6s</a:t>
                </a:r>
              </a:p>
              <a:p>
                <a:pPr algn="ctr" eaLnBrk="1" hangingPunct="1">
                  <a:spcBef>
                    <a:spcPct val="0"/>
                  </a:spcBef>
                  <a:buFontTx/>
                  <a:buNone/>
                </a:pPr>
                <a:r>
                  <a:rPr lang="en-US" altLang="en-US" sz="800" b="1" u="sng">
                    <a:solidFill>
                      <a:schemeClr val="bg1"/>
                    </a:solidFill>
                    <a:latin typeface="Tahoma" panose="020B0604030504040204" pitchFamily="34" charset="0"/>
                    <a:cs typeface="Tahoma" panose="020B0604030504040204" pitchFamily="34" charset="0"/>
                  </a:rPr>
                  <a:t> </a:t>
                </a:r>
              </a:p>
              <a:p>
                <a:pPr eaLnBrk="1" hangingPunct="1">
                  <a:spcBef>
                    <a:spcPct val="0"/>
                  </a:spcBef>
                  <a:buFontTx/>
                  <a:buNone/>
                </a:pPr>
                <a:r>
                  <a:rPr lang="en-US" altLang="en-US" sz="2400">
                    <a:solidFill>
                      <a:schemeClr val="bg1"/>
                    </a:solidFill>
                    <a:latin typeface="Comic Sans MS" panose="030F0902030302020204" pitchFamily="66" charset="0"/>
                    <a:cs typeface="Tahoma" panose="020B0604030504040204" pitchFamily="34" charset="0"/>
                  </a:rPr>
                  <a:t>Leane Donoghue-Horrocks</a:t>
                </a:r>
              </a:p>
              <a:p>
                <a:pPr eaLnBrk="1" hangingPunct="1">
                  <a:spcBef>
                    <a:spcPct val="0"/>
                  </a:spcBef>
                  <a:buFontTx/>
                  <a:buNone/>
                </a:pPr>
                <a:endParaRPr lang="en-US" altLang="en-US" sz="1600">
                  <a:solidFill>
                    <a:schemeClr val="bg1"/>
                  </a:solidFill>
                  <a:latin typeface="Comic Sans MS" panose="030F0902030302020204" pitchFamily="66" charset="0"/>
                  <a:cs typeface="Tahoma" panose="020B0604030504040204" pitchFamily="34" charset="0"/>
                </a:endParaRPr>
              </a:p>
              <a:p>
                <a:pPr eaLnBrk="1" hangingPunct="1">
                  <a:spcBef>
                    <a:spcPct val="0"/>
                  </a:spcBef>
                  <a:buFontTx/>
                  <a:buNone/>
                </a:pPr>
                <a:r>
                  <a:rPr lang="en-US" altLang="en-US" sz="2400">
                    <a:solidFill>
                      <a:schemeClr val="bg1"/>
                    </a:solidFill>
                    <a:latin typeface="Comic Sans MS" panose="030F0902030302020204" pitchFamily="66" charset="0"/>
                    <a:cs typeface="Tahoma" panose="020B0604030504040204" pitchFamily="34" charset="0"/>
                  </a:rPr>
                  <a:t>Elizabeth Woodhouse</a:t>
                </a:r>
              </a:p>
              <a:p>
                <a:pPr eaLnBrk="1" hangingPunct="1">
                  <a:spcBef>
                    <a:spcPct val="0"/>
                  </a:spcBef>
                  <a:buFontTx/>
                  <a:buNone/>
                </a:pPr>
                <a:endParaRPr lang="en-US" altLang="en-US" sz="2400">
                  <a:solidFill>
                    <a:schemeClr val="bg1"/>
                  </a:solidFill>
                  <a:latin typeface="Comic Sans MS" panose="030F0902030302020204" pitchFamily="66" charset="0"/>
                  <a:cs typeface="Tahoma" panose="020B0604030504040204" pitchFamily="34" charset="0"/>
                </a:endParaRPr>
              </a:p>
              <a:p>
                <a:pPr eaLnBrk="1" hangingPunct="1">
                  <a:spcBef>
                    <a:spcPct val="0"/>
                  </a:spcBef>
                  <a:buFontTx/>
                  <a:buNone/>
                </a:pPr>
                <a:r>
                  <a:rPr lang="en-US" altLang="en-US" sz="2400">
                    <a:solidFill>
                      <a:schemeClr val="bg1"/>
                    </a:solidFill>
                    <a:latin typeface="Comic Sans MS" panose="030F0902030302020204" pitchFamily="66" charset="0"/>
                    <a:cs typeface="Tahoma" panose="020B0604030504040204" pitchFamily="34" charset="0"/>
                  </a:rPr>
                  <a:t>Pamela Mitchell</a:t>
                </a:r>
              </a:p>
            </p:txBody>
          </p:sp>
        </p:grpSp>
        <p:sp>
          <p:nvSpPr>
            <p:cNvPr id="11274" name="Rectangle 153">
              <a:extLst>
                <a:ext uri="{FF2B5EF4-FFF2-40B4-BE49-F238E27FC236}">
                  <a16:creationId xmlns:a16="http://schemas.microsoft.com/office/drawing/2014/main" id="{517AB5B3-7FC8-F94E-BD58-6637F60385FC}"/>
                </a:ext>
              </a:extLst>
            </p:cNvPr>
            <p:cNvSpPr>
              <a:spLocks noChangeArrowheads="1"/>
            </p:cNvSpPr>
            <p:nvPr/>
          </p:nvSpPr>
          <p:spPr bwMode="auto">
            <a:xfrm>
              <a:off x="175041" y="4540263"/>
              <a:ext cx="6268304" cy="4490763"/>
            </a:xfrm>
            <a:prstGeom prst="rect">
              <a:avLst/>
            </a:prstGeom>
            <a:solidFill>
              <a:srgbClr val="00B0F0"/>
            </a:solidFill>
            <a:ln w="9525">
              <a:solidFill>
                <a:schemeClr val="tx1"/>
              </a:solidFill>
              <a:miter lim="800000"/>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US" altLang="en-US" sz="2000" b="1" u="sng">
                  <a:solidFill>
                    <a:schemeClr val="bg1"/>
                  </a:solidFill>
                  <a:latin typeface="Comic Sans MS" panose="030F0902030302020204" pitchFamily="66" charset="0"/>
                </a:rPr>
                <a:t>BAND 5s</a:t>
              </a:r>
            </a:p>
            <a:p>
              <a:pPr eaLnBrk="1" hangingPunct="1">
                <a:spcBef>
                  <a:spcPct val="0"/>
                </a:spcBef>
                <a:buFontTx/>
                <a:buNone/>
              </a:pPr>
              <a:endParaRPr lang="en-US" altLang="en-US" sz="2000" b="1" u="sng">
                <a:solidFill>
                  <a:schemeClr val="bg1"/>
                </a:solidFill>
                <a:latin typeface="Comic Sans MS" panose="030F0902030302020204" pitchFamily="66" charset="0"/>
              </a:endParaRPr>
            </a:p>
            <a:p>
              <a:pPr eaLnBrk="1" hangingPunct="1">
                <a:spcBef>
                  <a:spcPct val="0"/>
                </a:spcBef>
                <a:buFontTx/>
                <a:buNone/>
              </a:pPr>
              <a:r>
                <a:rPr lang="en-US" altLang="en-US" sz="2000">
                  <a:solidFill>
                    <a:schemeClr val="bg1"/>
                  </a:solidFill>
                  <a:latin typeface="Comic Sans MS" panose="030F0902030302020204" pitchFamily="66" charset="0"/>
                </a:rPr>
                <a:t>Mairead Burke                       Joanna Mataya</a:t>
              </a:r>
            </a:p>
            <a:p>
              <a:pPr eaLnBrk="1" hangingPunct="1">
                <a:spcBef>
                  <a:spcPct val="0"/>
                </a:spcBef>
                <a:buFontTx/>
                <a:buNone/>
              </a:pPr>
              <a:r>
                <a:rPr lang="en-US" altLang="en-US" sz="2000">
                  <a:solidFill>
                    <a:schemeClr val="bg1"/>
                  </a:solidFill>
                  <a:latin typeface="Comic Sans MS" panose="030F0902030302020204" pitchFamily="66" charset="0"/>
                </a:rPr>
                <a:t>Siby Thomas                         Precious Tshabangu</a:t>
              </a:r>
            </a:p>
            <a:p>
              <a:pPr eaLnBrk="1" hangingPunct="1">
                <a:spcBef>
                  <a:spcPct val="0"/>
                </a:spcBef>
                <a:buFontTx/>
                <a:buNone/>
              </a:pPr>
              <a:r>
                <a:rPr lang="en-US" altLang="en-US" sz="2000">
                  <a:solidFill>
                    <a:schemeClr val="bg1"/>
                  </a:solidFill>
                  <a:latin typeface="Comic Sans MS" panose="030F0902030302020204" pitchFamily="66" charset="0"/>
                </a:rPr>
                <a:t>Susan Briggs                         Heather Burke</a:t>
              </a:r>
            </a:p>
            <a:p>
              <a:pPr eaLnBrk="1" hangingPunct="1">
                <a:spcBef>
                  <a:spcPct val="0"/>
                </a:spcBef>
                <a:buFontTx/>
                <a:buNone/>
              </a:pPr>
              <a:r>
                <a:rPr lang="en-US" altLang="en-US" sz="2000">
                  <a:solidFill>
                    <a:schemeClr val="bg1"/>
                  </a:solidFill>
                  <a:latin typeface="Comic Sans MS" panose="030F0902030302020204" pitchFamily="66" charset="0"/>
                </a:rPr>
                <a:t>Felicia Devlin                         Islay Hatton</a:t>
              </a:r>
            </a:p>
            <a:p>
              <a:pPr eaLnBrk="1" hangingPunct="1">
                <a:spcBef>
                  <a:spcPct val="0"/>
                </a:spcBef>
                <a:buFontTx/>
                <a:buNone/>
              </a:pPr>
              <a:r>
                <a:rPr lang="en-US" altLang="en-US" sz="2000">
                  <a:solidFill>
                    <a:schemeClr val="bg1"/>
                  </a:solidFill>
                  <a:latin typeface="Comic Sans MS" panose="030F0902030302020204" pitchFamily="66" charset="0"/>
                </a:rPr>
                <a:t>Hannah Bullymet                    Jaixian Lei</a:t>
              </a:r>
            </a:p>
            <a:p>
              <a:pPr eaLnBrk="1" hangingPunct="1">
                <a:spcBef>
                  <a:spcPct val="0"/>
                </a:spcBef>
                <a:buFontTx/>
                <a:buNone/>
              </a:pPr>
              <a:r>
                <a:rPr lang="en-US" altLang="en-US" sz="2000">
                  <a:solidFill>
                    <a:schemeClr val="bg1"/>
                  </a:solidFill>
                  <a:latin typeface="Comic Sans MS" panose="030F0902030302020204" pitchFamily="66" charset="0"/>
                </a:rPr>
                <a:t>Rachel Massey                        Christine Mawoko</a:t>
              </a:r>
            </a:p>
            <a:p>
              <a:pPr eaLnBrk="1" hangingPunct="1">
                <a:spcBef>
                  <a:spcPct val="0"/>
                </a:spcBef>
                <a:buFontTx/>
                <a:buNone/>
              </a:pPr>
              <a:r>
                <a:rPr lang="en-US" altLang="en-US" sz="2000">
                  <a:solidFill>
                    <a:schemeClr val="bg1"/>
                  </a:solidFill>
                  <a:latin typeface="Comic Sans MS" panose="030F0902030302020204" pitchFamily="66" charset="0"/>
                </a:rPr>
                <a:t>Jilmy Philip                             Makanaka Sibanda</a:t>
              </a:r>
            </a:p>
            <a:p>
              <a:pPr eaLnBrk="1" hangingPunct="1">
                <a:spcBef>
                  <a:spcPct val="0"/>
                </a:spcBef>
                <a:buFontTx/>
                <a:buNone/>
              </a:pPr>
              <a:endParaRPr lang="en-US" altLang="en-US" sz="2000">
                <a:solidFill>
                  <a:schemeClr val="bg1"/>
                </a:solidFill>
                <a:latin typeface="Comic Sans MS" panose="030F0902030302020204" pitchFamily="66" charset="0"/>
              </a:endParaRPr>
            </a:p>
            <a:p>
              <a:pPr eaLnBrk="1" hangingPunct="1">
                <a:spcBef>
                  <a:spcPct val="0"/>
                </a:spcBef>
                <a:buFontTx/>
                <a:buNone/>
              </a:pPr>
              <a:endParaRPr lang="en-US" altLang="en-US" sz="2000">
                <a:solidFill>
                  <a:schemeClr val="bg1"/>
                </a:solidFill>
                <a:latin typeface="Comic Sans MS" panose="030F0902030302020204" pitchFamily="66" charset="0"/>
              </a:endParaRPr>
            </a:p>
            <a:p>
              <a:pPr eaLnBrk="1" hangingPunct="1">
                <a:spcBef>
                  <a:spcPct val="0"/>
                </a:spcBef>
                <a:buFontTx/>
                <a:buNone/>
              </a:pPr>
              <a:endParaRPr lang="en-US" altLang="en-US" sz="2000">
                <a:solidFill>
                  <a:schemeClr val="bg1"/>
                </a:solidFill>
                <a:latin typeface="Comic Sans MS" panose="030F0902030302020204" pitchFamily="66" charset="0"/>
              </a:endParaRPr>
            </a:p>
            <a:p>
              <a:pPr algn="ctr" eaLnBrk="1" hangingPunct="1">
                <a:spcBef>
                  <a:spcPct val="0"/>
                </a:spcBef>
                <a:buFontTx/>
                <a:buNone/>
              </a:pPr>
              <a:r>
                <a:rPr lang="en-US" altLang="en-US" sz="200" b="1" u="sng">
                  <a:solidFill>
                    <a:schemeClr val="bg1"/>
                  </a:solidFill>
                  <a:latin typeface="Comic Sans MS" panose="030F0902030302020204" pitchFamily="66" charset="0"/>
                </a:rPr>
                <a:t>efe</a:t>
              </a: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2">
            <a:extLst>
              <a:ext uri="{FF2B5EF4-FFF2-40B4-BE49-F238E27FC236}">
                <a16:creationId xmlns:a16="http://schemas.microsoft.com/office/drawing/2014/main" id="{C12248FC-82F5-9F4A-8993-87B73D2FD3AE}"/>
              </a:ext>
            </a:extLst>
          </p:cNvPr>
          <p:cNvSpPr txBox="1">
            <a:spLocks noChangeArrowheads="1"/>
          </p:cNvSpPr>
          <p:nvPr/>
        </p:nvSpPr>
        <p:spPr bwMode="auto">
          <a:xfrm>
            <a:off x="0" y="0"/>
            <a:ext cx="15128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1600">
                <a:latin typeface="Comic Sans MS" panose="030F0902030302020204" pitchFamily="66" charset="0"/>
              </a:rPr>
              <a:t>……. Cont</a:t>
            </a:r>
          </a:p>
        </p:txBody>
      </p:sp>
      <p:sp>
        <p:nvSpPr>
          <p:cNvPr id="13315" name="Rounded Rectangle 7">
            <a:extLst>
              <a:ext uri="{FF2B5EF4-FFF2-40B4-BE49-F238E27FC236}">
                <a16:creationId xmlns:a16="http://schemas.microsoft.com/office/drawing/2014/main" id="{858E6B46-67C7-D544-9B6F-0C4F76A90A6D}"/>
              </a:ext>
            </a:extLst>
          </p:cNvPr>
          <p:cNvSpPr>
            <a:spLocks noChangeArrowheads="1"/>
          </p:cNvSpPr>
          <p:nvPr/>
        </p:nvSpPr>
        <p:spPr bwMode="auto">
          <a:xfrm>
            <a:off x="300038" y="2259013"/>
            <a:ext cx="2232025" cy="1187450"/>
          </a:xfrm>
          <a:prstGeom prst="roundRect">
            <a:avLst>
              <a:gd name="adj" fmla="val 16667"/>
            </a:avLst>
          </a:prstGeom>
          <a:solidFill>
            <a:srgbClr val="CCECFF"/>
          </a:solidFill>
          <a:ln w="57150">
            <a:solidFill>
              <a:srgbClr val="2560A7"/>
            </a:solidFill>
            <a:round/>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700" b="1" u="sng">
                <a:latin typeface="Comic Sans MS" panose="030F0902030302020204" pitchFamily="66" charset="0"/>
              </a:rPr>
              <a:t>BAND 3s</a:t>
            </a:r>
          </a:p>
          <a:p>
            <a:pPr algn="ctr" eaLnBrk="1" hangingPunct="1">
              <a:spcBef>
                <a:spcPct val="0"/>
              </a:spcBef>
              <a:buFontTx/>
              <a:buNone/>
            </a:pPr>
            <a:endParaRPr lang="en-GB" altLang="en-US" sz="1000" b="1" u="sng">
              <a:solidFill>
                <a:schemeClr val="bg1"/>
              </a:solidFill>
              <a:latin typeface="Comic Sans MS" panose="030F0902030302020204" pitchFamily="66" charset="0"/>
            </a:endParaRPr>
          </a:p>
          <a:p>
            <a:pPr algn="ctr" eaLnBrk="1" hangingPunct="1">
              <a:spcBef>
                <a:spcPct val="0"/>
              </a:spcBef>
              <a:buFontTx/>
              <a:buNone/>
            </a:pPr>
            <a:r>
              <a:rPr lang="en-GB" altLang="en-US" sz="1800">
                <a:latin typeface="Comic Sans MS" panose="030F0902030302020204" pitchFamily="66" charset="0"/>
              </a:rPr>
              <a:t>Heather Tonge</a:t>
            </a:r>
          </a:p>
        </p:txBody>
      </p:sp>
      <p:sp>
        <p:nvSpPr>
          <p:cNvPr id="13316" name="Rounded Rectangle 15">
            <a:extLst>
              <a:ext uri="{FF2B5EF4-FFF2-40B4-BE49-F238E27FC236}">
                <a16:creationId xmlns:a16="http://schemas.microsoft.com/office/drawing/2014/main" id="{808D6AD5-8F6A-CB46-B3F6-0BA9803C2A30}"/>
              </a:ext>
            </a:extLst>
          </p:cNvPr>
          <p:cNvSpPr>
            <a:spLocks noChangeArrowheads="1"/>
          </p:cNvSpPr>
          <p:nvPr/>
        </p:nvSpPr>
        <p:spPr bwMode="auto">
          <a:xfrm>
            <a:off x="2781300" y="6588125"/>
            <a:ext cx="3932238" cy="2376488"/>
          </a:xfrm>
          <a:prstGeom prst="roundRect">
            <a:avLst>
              <a:gd name="adj" fmla="val 16667"/>
            </a:avLst>
          </a:prstGeom>
          <a:solidFill>
            <a:srgbClr val="FFCC66"/>
          </a:solidFill>
          <a:ln w="9525">
            <a:solidFill>
              <a:schemeClr val="tx1"/>
            </a:solidFill>
            <a:round/>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700" b="1" u="sng">
                <a:latin typeface="Comic Sans MS" panose="030F0902030302020204" pitchFamily="66" charset="0"/>
              </a:rPr>
              <a:t>CONSULTANTS</a:t>
            </a:r>
          </a:p>
          <a:p>
            <a:pPr algn="ctr" eaLnBrk="1" hangingPunct="1">
              <a:spcBef>
                <a:spcPct val="0"/>
              </a:spcBef>
              <a:buFontTx/>
              <a:buNone/>
            </a:pPr>
            <a:endParaRPr lang="en-GB" altLang="en-US" sz="1700" b="1">
              <a:latin typeface="Comic Sans MS" panose="030F0902030302020204" pitchFamily="66" charset="0"/>
            </a:endParaRPr>
          </a:p>
          <a:p>
            <a:pPr algn="ctr" eaLnBrk="1" hangingPunct="1">
              <a:spcBef>
                <a:spcPct val="0"/>
              </a:spcBef>
              <a:buFontTx/>
              <a:buNone/>
            </a:pPr>
            <a:endParaRPr lang="en-GB" altLang="en-US" sz="1200" b="1" u="sng">
              <a:latin typeface="Comic Sans MS" panose="030F0902030302020204" pitchFamily="66" charset="0"/>
            </a:endParaRPr>
          </a:p>
          <a:p>
            <a:pPr algn="ctr" eaLnBrk="1" hangingPunct="1">
              <a:spcBef>
                <a:spcPct val="0"/>
              </a:spcBef>
              <a:buFontTx/>
              <a:buNone/>
            </a:pPr>
            <a:endParaRPr lang="en-GB" altLang="en-US" sz="1400">
              <a:latin typeface="Comic Sans MS" panose="030F0902030302020204" pitchFamily="66" charset="0"/>
            </a:endParaRPr>
          </a:p>
        </p:txBody>
      </p:sp>
      <p:grpSp>
        <p:nvGrpSpPr>
          <p:cNvPr id="13317" name="Group 5">
            <a:extLst>
              <a:ext uri="{FF2B5EF4-FFF2-40B4-BE49-F238E27FC236}">
                <a16:creationId xmlns:a16="http://schemas.microsoft.com/office/drawing/2014/main" id="{622D7CAA-AC1A-0F4F-ADC0-F442B12FFA81}"/>
              </a:ext>
            </a:extLst>
          </p:cNvPr>
          <p:cNvGrpSpPr>
            <a:grpSpLocks/>
          </p:cNvGrpSpPr>
          <p:nvPr/>
        </p:nvGrpSpPr>
        <p:grpSpPr bwMode="auto">
          <a:xfrm>
            <a:off x="168275" y="3549650"/>
            <a:ext cx="6626225" cy="1357313"/>
            <a:chOff x="0" y="0"/>
            <a:chExt cx="6624736" cy="1656184"/>
          </a:xfrm>
        </p:grpSpPr>
        <p:sp>
          <p:nvSpPr>
            <p:cNvPr id="13328" name="Rounded Rectangle 12">
              <a:extLst>
                <a:ext uri="{FF2B5EF4-FFF2-40B4-BE49-F238E27FC236}">
                  <a16:creationId xmlns:a16="http://schemas.microsoft.com/office/drawing/2014/main" id="{8E67E0DB-8D2F-3D41-9A1D-795742B7253D}"/>
                </a:ext>
              </a:extLst>
            </p:cNvPr>
            <p:cNvSpPr>
              <a:spLocks noChangeArrowheads="1"/>
            </p:cNvSpPr>
            <p:nvPr/>
          </p:nvSpPr>
          <p:spPr bwMode="auto">
            <a:xfrm>
              <a:off x="0" y="0"/>
              <a:ext cx="2232248" cy="1655713"/>
            </a:xfrm>
            <a:prstGeom prst="roundRect">
              <a:avLst>
                <a:gd name="adj" fmla="val 16667"/>
              </a:avLst>
            </a:prstGeom>
            <a:solidFill>
              <a:srgbClr val="FFFF00"/>
            </a:solidFill>
            <a:ln w="9525">
              <a:solidFill>
                <a:schemeClr val="tx1"/>
              </a:solidFill>
              <a:round/>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700" b="1" u="sng">
                  <a:latin typeface="Comic Sans MS" panose="030F0902030302020204" pitchFamily="66" charset="0"/>
                </a:rPr>
                <a:t>WARD CLERK</a:t>
              </a:r>
            </a:p>
            <a:p>
              <a:pPr algn="ctr" eaLnBrk="1" hangingPunct="1">
                <a:spcBef>
                  <a:spcPct val="0"/>
                </a:spcBef>
                <a:buFontTx/>
                <a:buNone/>
              </a:pPr>
              <a:endParaRPr lang="en-GB" altLang="en-US" sz="1700">
                <a:latin typeface="Comic Sans MS" panose="030F0902030302020204" pitchFamily="66" charset="0"/>
              </a:endParaRPr>
            </a:p>
            <a:p>
              <a:pPr algn="ctr" eaLnBrk="1" hangingPunct="1">
                <a:spcBef>
                  <a:spcPct val="0"/>
                </a:spcBef>
                <a:buFontTx/>
                <a:buNone/>
              </a:pPr>
              <a:r>
                <a:rPr lang="en-GB" altLang="en-US" sz="2000">
                  <a:latin typeface="Comic Sans MS" panose="030F0902030302020204" pitchFamily="66" charset="0"/>
                </a:rPr>
                <a:t>Kelly Ramplin</a:t>
              </a:r>
            </a:p>
            <a:p>
              <a:pPr algn="ctr" eaLnBrk="1" hangingPunct="1">
                <a:spcBef>
                  <a:spcPct val="0"/>
                </a:spcBef>
                <a:buFontTx/>
                <a:buNone/>
              </a:pPr>
              <a:endParaRPr lang="en-GB" altLang="en-US" sz="1000" b="1" u="sng">
                <a:latin typeface="Comic Sans MS" panose="030F0902030302020204" pitchFamily="66" charset="0"/>
              </a:endParaRPr>
            </a:p>
          </p:txBody>
        </p:sp>
        <p:sp>
          <p:nvSpPr>
            <p:cNvPr id="13329" name="Rounded Rectangle 13">
              <a:extLst>
                <a:ext uri="{FF2B5EF4-FFF2-40B4-BE49-F238E27FC236}">
                  <a16:creationId xmlns:a16="http://schemas.microsoft.com/office/drawing/2014/main" id="{926AB74B-90A1-9248-9363-D59E34D5A308}"/>
                </a:ext>
              </a:extLst>
            </p:cNvPr>
            <p:cNvSpPr>
              <a:spLocks noChangeArrowheads="1"/>
            </p:cNvSpPr>
            <p:nvPr/>
          </p:nvSpPr>
          <p:spPr bwMode="auto">
            <a:xfrm>
              <a:off x="4392488" y="0"/>
              <a:ext cx="2232248" cy="1656184"/>
            </a:xfrm>
            <a:prstGeom prst="roundRect">
              <a:avLst>
                <a:gd name="adj" fmla="val 16667"/>
              </a:avLst>
            </a:prstGeom>
            <a:solidFill>
              <a:srgbClr val="FF66FF"/>
            </a:solidFill>
            <a:ln w="9525">
              <a:solidFill>
                <a:schemeClr val="tx1"/>
              </a:solidFill>
              <a:round/>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700" b="1" u="sng">
                  <a:latin typeface="Comic Sans MS" panose="030F0902030302020204" pitchFamily="66" charset="0"/>
                </a:rPr>
                <a:t>DOMESTIC</a:t>
              </a:r>
            </a:p>
          </p:txBody>
        </p:sp>
        <p:sp>
          <p:nvSpPr>
            <p:cNvPr id="13330" name="Rounded Rectangle 11">
              <a:extLst>
                <a:ext uri="{FF2B5EF4-FFF2-40B4-BE49-F238E27FC236}">
                  <a16:creationId xmlns:a16="http://schemas.microsoft.com/office/drawing/2014/main" id="{9F0C4DB7-F822-6046-8D0D-A7CAA643BC13}"/>
                </a:ext>
              </a:extLst>
            </p:cNvPr>
            <p:cNvSpPr>
              <a:spLocks noChangeArrowheads="1"/>
            </p:cNvSpPr>
            <p:nvPr/>
          </p:nvSpPr>
          <p:spPr bwMode="auto">
            <a:xfrm>
              <a:off x="2232248" y="0"/>
              <a:ext cx="2160240" cy="1656184"/>
            </a:xfrm>
            <a:prstGeom prst="roundRect">
              <a:avLst>
                <a:gd name="adj" fmla="val 16667"/>
              </a:avLst>
            </a:prstGeom>
            <a:solidFill>
              <a:srgbClr val="927AEC"/>
            </a:solidFill>
            <a:ln w="9525">
              <a:solidFill>
                <a:schemeClr val="tx1"/>
              </a:solidFill>
              <a:round/>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700" b="1" u="sng">
                  <a:latin typeface="Comic Sans MS" panose="030F0902030302020204" pitchFamily="66" charset="0"/>
                </a:rPr>
                <a:t>HOUSEKEEPER</a:t>
              </a:r>
            </a:p>
            <a:p>
              <a:pPr algn="ctr" eaLnBrk="1" hangingPunct="1">
                <a:spcBef>
                  <a:spcPct val="0"/>
                </a:spcBef>
                <a:buFontTx/>
                <a:buNone/>
              </a:pPr>
              <a:endParaRPr lang="en-GB" altLang="en-US" sz="1200" b="1" u="sng">
                <a:latin typeface="Comic Sans MS" panose="030F0902030302020204" pitchFamily="66" charset="0"/>
              </a:endParaRPr>
            </a:p>
            <a:p>
              <a:pPr algn="ctr" eaLnBrk="1" hangingPunct="1">
                <a:spcBef>
                  <a:spcPct val="0"/>
                </a:spcBef>
                <a:buFontTx/>
                <a:buNone/>
              </a:pPr>
              <a:r>
                <a:rPr lang="en-GB" altLang="en-US" sz="2000">
                  <a:latin typeface="Comic Sans MS" panose="030F0902030302020204" pitchFamily="66" charset="0"/>
                </a:rPr>
                <a:t>Julie Stewart</a:t>
              </a:r>
            </a:p>
            <a:p>
              <a:pPr algn="ctr" eaLnBrk="1" hangingPunct="1">
                <a:spcBef>
                  <a:spcPct val="0"/>
                </a:spcBef>
                <a:buFontTx/>
                <a:buNone/>
              </a:pPr>
              <a:r>
                <a:rPr lang="en-GB" altLang="en-US" sz="1200">
                  <a:latin typeface="Comic Sans MS" panose="030F0902030302020204" pitchFamily="66" charset="0"/>
                </a:rPr>
                <a:t>  </a:t>
              </a:r>
              <a:r>
                <a:rPr lang="en-GB" altLang="en-US" sz="1400">
                  <a:latin typeface="Comic Sans MS" panose="030F0902030302020204" pitchFamily="66" charset="0"/>
                </a:rPr>
                <a:t>                  </a:t>
              </a:r>
            </a:p>
          </p:txBody>
        </p:sp>
      </p:grpSp>
      <p:grpSp>
        <p:nvGrpSpPr>
          <p:cNvPr id="13318" name="Group 9">
            <a:extLst>
              <a:ext uri="{FF2B5EF4-FFF2-40B4-BE49-F238E27FC236}">
                <a16:creationId xmlns:a16="http://schemas.microsoft.com/office/drawing/2014/main" id="{0945D5D0-8094-F647-9C16-C7F4D0ADF89C}"/>
              </a:ext>
            </a:extLst>
          </p:cNvPr>
          <p:cNvGrpSpPr>
            <a:grpSpLocks/>
          </p:cNvGrpSpPr>
          <p:nvPr/>
        </p:nvGrpSpPr>
        <p:grpSpPr bwMode="auto">
          <a:xfrm>
            <a:off x="260350" y="323850"/>
            <a:ext cx="2232025" cy="1870075"/>
            <a:chOff x="0" y="0"/>
            <a:chExt cx="2231975" cy="1367830"/>
          </a:xfrm>
        </p:grpSpPr>
        <p:sp>
          <p:nvSpPr>
            <p:cNvPr id="13325" name="Rounded Rectangle 5">
              <a:extLst>
                <a:ext uri="{FF2B5EF4-FFF2-40B4-BE49-F238E27FC236}">
                  <a16:creationId xmlns:a16="http://schemas.microsoft.com/office/drawing/2014/main" id="{8E45AD62-9484-0E44-98A5-619081E4CD09}"/>
                </a:ext>
              </a:extLst>
            </p:cNvPr>
            <p:cNvSpPr>
              <a:spLocks noChangeArrowheads="1"/>
            </p:cNvSpPr>
            <p:nvPr/>
          </p:nvSpPr>
          <p:spPr bwMode="auto">
            <a:xfrm>
              <a:off x="0" y="0"/>
              <a:ext cx="2231975" cy="1367830"/>
            </a:xfrm>
            <a:prstGeom prst="roundRect">
              <a:avLst>
                <a:gd name="adj" fmla="val 16667"/>
              </a:avLst>
            </a:prstGeom>
            <a:solidFill>
              <a:srgbClr val="009900"/>
            </a:solidFill>
            <a:ln w="9525">
              <a:solidFill>
                <a:schemeClr val="bg1"/>
              </a:solidFill>
              <a:round/>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endParaRPr lang="en-US" altLang="en-US" sz="1200">
                <a:latin typeface="Comic Sans MS" panose="030F0902030302020204" pitchFamily="66" charset="0"/>
              </a:endParaRPr>
            </a:p>
          </p:txBody>
        </p:sp>
        <p:sp>
          <p:nvSpPr>
            <p:cNvPr id="13326" name="Rounded Rectangle 5">
              <a:extLst>
                <a:ext uri="{FF2B5EF4-FFF2-40B4-BE49-F238E27FC236}">
                  <a16:creationId xmlns:a16="http://schemas.microsoft.com/office/drawing/2014/main" id="{0D189F39-B1A5-9F47-8DC3-94C930E8633A}"/>
                </a:ext>
              </a:extLst>
            </p:cNvPr>
            <p:cNvSpPr>
              <a:spLocks noChangeArrowheads="1"/>
            </p:cNvSpPr>
            <p:nvPr/>
          </p:nvSpPr>
          <p:spPr bwMode="auto">
            <a:xfrm>
              <a:off x="71735" y="72008"/>
              <a:ext cx="2088232" cy="1224136"/>
            </a:xfrm>
            <a:prstGeom prst="roundRect">
              <a:avLst>
                <a:gd name="adj" fmla="val 16667"/>
              </a:avLst>
            </a:prstGeom>
            <a:solidFill>
              <a:schemeClr val="bg1"/>
            </a:solidFill>
            <a:ln w="9525">
              <a:solidFill>
                <a:schemeClr val="bg1"/>
              </a:solidFill>
              <a:round/>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endParaRPr lang="en-US" altLang="en-US" sz="1200">
                <a:latin typeface="Comic Sans MS" panose="030F0902030302020204" pitchFamily="66" charset="0"/>
              </a:endParaRPr>
            </a:p>
          </p:txBody>
        </p:sp>
        <p:sp>
          <p:nvSpPr>
            <p:cNvPr id="13327" name="Rounded Rectangle 5">
              <a:extLst>
                <a:ext uri="{FF2B5EF4-FFF2-40B4-BE49-F238E27FC236}">
                  <a16:creationId xmlns:a16="http://schemas.microsoft.com/office/drawing/2014/main" id="{164CCEC2-F86E-4047-A5E5-8DFD4ABBAE36}"/>
                </a:ext>
              </a:extLst>
            </p:cNvPr>
            <p:cNvSpPr>
              <a:spLocks noChangeArrowheads="1"/>
            </p:cNvSpPr>
            <p:nvPr/>
          </p:nvSpPr>
          <p:spPr bwMode="auto">
            <a:xfrm>
              <a:off x="143743" y="144016"/>
              <a:ext cx="1944216" cy="1080120"/>
            </a:xfrm>
            <a:prstGeom prst="roundRect">
              <a:avLst>
                <a:gd name="adj" fmla="val 16667"/>
              </a:avLst>
            </a:prstGeom>
            <a:solidFill>
              <a:srgbClr val="0099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700" b="1" u="sng">
                  <a:latin typeface="Comic Sans MS" panose="030F0902030302020204" pitchFamily="66" charset="0"/>
                </a:rPr>
                <a:t>BAND 4s</a:t>
              </a:r>
            </a:p>
            <a:p>
              <a:pPr algn="ctr" eaLnBrk="1" hangingPunct="1">
                <a:spcBef>
                  <a:spcPct val="0"/>
                </a:spcBef>
                <a:buFontTx/>
                <a:buNone/>
              </a:pPr>
              <a:endParaRPr lang="en-GB" altLang="en-US" sz="600" b="1" u="sng">
                <a:latin typeface="Comic Sans MS" panose="030F0902030302020204" pitchFamily="66" charset="0"/>
              </a:endParaRPr>
            </a:p>
            <a:p>
              <a:pPr algn="ctr" eaLnBrk="1" hangingPunct="1">
                <a:spcBef>
                  <a:spcPct val="0"/>
                </a:spcBef>
                <a:buFontTx/>
                <a:buNone/>
              </a:pPr>
              <a:endParaRPr lang="en-GB" altLang="en-US" sz="1200">
                <a:latin typeface="Comic Sans MS" panose="030F0902030302020204" pitchFamily="66" charset="0"/>
              </a:endParaRPr>
            </a:p>
          </p:txBody>
        </p:sp>
      </p:grpSp>
      <p:grpSp>
        <p:nvGrpSpPr>
          <p:cNvPr id="13319" name="Group 1">
            <a:extLst>
              <a:ext uri="{FF2B5EF4-FFF2-40B4-BE49-F238E27FC236}">
                <a16:creationId xmlns:a16="http://schemas.microsoft.com/office/drawing/2014/main" id="{470C84F4-B104-2548-9812-FD78A7E9F8E5}"/>
              </a:ext>
            </a:extLst>
          </p:cNvPr>
          <p:cNvGrpSpPr>
            <a:grpSpLocks/>
          </p:cNvGrpSpPr>
          <p:nvPr/>
        </p:nvGrpSpPr>
        <p:grpSpPr bwMode="auto">
          <a:xfrm>
            <a:off x="2708275" y="106363"/>
            <a:ext cx="4105275" cy="3313112"/>
            <a:chOff x="2708275" y="323850"/>
            <a:chExt cx="4105275" cy="2952750"/>
          </a:xfrm>
        </p:grpSpPr>
        <p:sp>
          <p:nvSpPr>
            <p:cNvPr id="13323" name="Rounded Rectangle 4">
              <a:extLst>
                <a:ext uri="{FF2B5EF4-FFF2-40B4-BE49-F238E27FC236}">
                  <a16:creationId xmlns:a16="http://schemas.microsoft.com/office/drawing/2014/main" id="{9689AEAA-63E8-1D4F-BC4F-329132BACE8C}"/>
                </a:ext>
              </a:extLst>
            </p:cNvPr>
            <p:cNvSpPr>
              <a:spLocks noChangeArrowheads="1"/>
            </p:cNvSpPr>
            <p:nvPr/>
          </p:nvSpPr>
          <p:spPr bwMode="auto">
            <a:xfrm>
              <a:off x="2708275" y="323850"/>
              <a:ext cx="4105275" cy="2952750"/>
            </a:xfrm>
            <a:prstGeom prst="roundRect">
              <a:avLst>
                <a:gd name="adj" fmla="val 16667"/>
              </a:avLst>
            </a:prstGeom>
            <a:solidFill>
              <a:srgbClr val="CCEC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fontAlgn="b" hangingPunct="1">
                <a:lnSpc>
                  <a:spcPct val="115000"/>
                </a:lnSpc>
                <a:spcBef>
                  <a:spcPct val="0"/>
                </a:spcBef>
                <a:buFontTx/>
                <a:buNone/>
              </a:pPr>
              <a:endParaRPr lang="en-GB" altLang="en-US" sz="1400">
                <a:latin typeface="Calibri" panose="020F0502020204030204" pitchFamily="34" charset="0"/>
              </a:endParaRPr>
            </a:p>
            <a:p>
              <a:pPr eaLnBrk="1" hangingPunct="1">
                <a:spcBef>
                  <a:spcPct val="0"/>
                </a:spcBef>
                <a:buFontTx/>
                <a:buNone/>
              </a:pPr>
              <a:endParaRPr lang="en-GB" altLang="en-US" sz="1400" b="1" u="sng">
                <a:solidFill>
                  <a:schemeClr val="bg1"/>
                </a:solidFill>
                <a:latin typeface="Comic Sans MS" panose="030F0902030302020204" pitchFamily="66" charset="0"/>
              </a:endParaRPr>
            </a:p>
          </p:txBody>
        </p:sp>
        <p:sp>
          <p:nvSpPr>
            <p:cNvPr id="15372" name="Rounded Rectangle 4">
              <a:extLst>
                <a:ext uri="{FF2B5EF4-FFF2-40B4-BE49-F238E27FC236}">
                  <a16:creationId xmlns:a16="http://schemas.microsoft.com/office/drawing/2014/main" id="{918386EE-FD39-364C-AC80-963E12B7908E}"/>
                </a:ext>
              </a:extLst>
            </p:cNvPr>
            <p:cNvSpPr>
              <a:spLocks noChangeArrowheads="1"/>
            </p:cNvSpPr>
            <p:nvPr/>
          </p:nvSpPr>
          <p:spPr bwMode="auto">
            <a:xfrm>
              <a:off x="2779713" y="417229"/>
              <a:ext cx="3933825" cy="2795704"/>
            </a:xfrm>
            <a:prstGeom prst="roundRect">
              <a:avLst>
                <a:gd name="adj" fmla="val 16667"/>
              </a:avLst>
            </a:prstGeom>
            <a:solidFill>
              <a:srgbClr val="CCECFF"/>
            </a:solidFill>
            <a:ln w="57150">
              <a:solidFill>
                <a:schemeClr val="bg1"/>
              </a:solidFill>
              <a:round/>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defRPr/>
              </a:pPr>
              <a:r>
                <a:rPr lang="en-US" altLang="en-US" sz="1700" b="1" dirty="0">
                  <a:latin typeface="Comic Sans MS" panose="030F0702030302020204" pitchFamily="66" charset="0"/>
                </a:rPr>
                <a:t>           </a:t>
              </a:r>
              <a:r>
                <a:rPr lang="en-US" altLang="en-US" sz="1700" b="1" u="sng" dirty="0">
                  <a:latin typeface="Comic Sans MS" panose="030F0702030302020204" pitchFamily="66" charset="0"/>
                </a:rPr>
                <a:t>BAND 2s</a:t>
              </a:r>
            </a:p>
            <a:p>
              <a:pPr algn="ctr" eaLnBrk="1" hangingPunct="1">
                <a:spcBef>
                  <a:spcPct val="0"/>
                </a:spcBef>
                <a:buFontTx/>
                <a:buNone/>
                <a:defRPr/>
              </a:pPr>
              <a:endParaRPr lang="en-US" altLang="en-US" sz="400" b="1" u="sng" dirty="0">
                <a:solidFill>
                  <a:schemeClr val="bg1"/>
                </a:solidFill>
                <a:latin typeface="Comic Sans MS" panose="030F0702030302020204" pitchFamily="66" charset="0"/>
              </a:endParaRPr>
            </a:p>
            <a:p>
              <a:pPr eaLnBrk="1" hangingPunct="1">
                <a:spcBef>
                  <a:spcPct val="0"/>
                </a:spcBef>
                <a:buFontTx/>
                <a:buNone/>
                <a:defRPr/>
              </a:pPr>
              <a:r>
                <a:rPr lang="en-US" altLang="en-US" sz="2000" dirty="0">
                  <a:solidFill>
                    <a:schemeClr val="accent4"/>
                  </a:solidFill>
                  <a:latin typeface="Comic Sans MS" panose="030F0702030302020204" pitchFamily="66" charset="0"/>
                </a:rPr>
                <a:t>Joanne Edwards</a:t>
              </a:r>
            </a:p>
            <a:p>
              <a:pPr eaLnBrk="1" hangingPunct="1">
                <a:spcBef>
                  <a:spcPct val="0"/>
                </a:spcBef>
                <a:buFontTx/>
                <a:buNone/>
                <a:defRPr/>
              </a:pPr>
              <a:r>
                <a:rPr lang="en-US" altLang="en-US" sz="2000" dirty="0">
                  <a:solidFill>
                    <a:schemeClr val="accent4"/>
                  </a:solidFill>
                  <a:latin typeface="Comic Sans MS" panose="030F0702030302020204" pitchFamily="66" charset="0"/>
                </a:rPr>
                <a:t>Janine McMahon</a:t>
              </a:r>
            </a:p>
            <a:p>
              <a:pPr eaLnBrk="1" hangingPunct="1">
                <a:spcBef>
                  <a:spcPct val="0"/>
                </a:spcBef>
                <a:buFontTx/>
                <a:buNone/>
                <a:defRPr/>
              </a:pPr>
              <a:r>
                <a:rPr lang="en-US" altLang="en-US" sz="2000" dirty="0">
                  <a:solidFill>
                    <a:schemeClr val="accent4"/>
                  </a:solidFill>
                  <a:latin typeface="Comic Sans MS" panose="030F0702030302020204" pitchFamily="66" charset="0"/>
                </a:rPr>
                <a:t>Bernadette </a:t>
              </a:r>
              <a:r>
                <a:rPr lang="en-US" altLang="en-US" sz="2000" dirty="0" err="1">
                  <a:solidFill>
                    <a:schemeClr val="accent4"/>
                  </a:solidFill>
                  <a:latin typeface="Comic Sans MS" panose="030F0702030302020204" pitchFamily="66" charset="0"/>
                </a:rPr>
                <a:t>Loughrey</a:t>
              </a:r>
              <a:endParaRPr lang="en-US" altLang="en-US" sz="2000" dirty="0">
                <a:solidFill>
                  <a:schemeClr val="accent4"/>
                </a:solidFill>
                <a:latin typeface="Comic Sans MS" panose="030F0702030302020204" pitchFamily="66" charset="0"/>
              </a:endParaRPr>
            </a:p>
            <a:p>
              <a:pPr eaLnBrk="1" hangingPunct="1">
                <a:spcBef>
                  <a:spcPct val="0"/>
                </a:spcBef>
                <a:buFontTx/>
                <a:buNone/>
                <a:defRPr/>
              </a:pPr>
              <a:r>
                <a:rPr lang="en-US" altLang="en-US" sz="2000" dirty="0">
                  <a:solidFill>
                    <a:schemeClr val="accent4"/>
                  </a:solidFill>
                  <a:latin typeface="Comic Sans MS" panose="030F0702030302020204" pitchFamily="66" charset="0"/>
                </a:rPr>
                <a:t>Victoria Newbury</a:t>
              </a:r>
            </a:p>
            <a:p>
              <a:pPr eaLnBrk="1" hangingPunct="1">
                <a:spcBef>
                  <a:spcPct val="0"/>
                </a:spcBef>
                <a:buFontTx/>
                <a:buNone/>
                <a:defRPr/>
              </a:pPr>
              <a:r>
                <a:rPr lang="en-US" altLang="en-US" sz="2000" dirty="0">
                  <a:solidFill>
                    <a:schemeClr val="accent4"/>
                  </a:solidFill>
                  <a:latin typeface="Comic Sans MS" panose="030F0702030302020204" pitchFamily="66" charset="0"/>
                </a:rPr>
                <a:t>Priscilla Cox</a:t>
              </a:r>
            </a:p>
            <a:p>
              <a:pPr eaLnBrk="1" hangingPunct="1">
                <a:spcBef>
                  <a:spcPct val="0"/>
                </a:spcBef>
                <a:buFontTx/>
                <a:buNone/>
                <a:defRPr/>
              </a:pPr>
              <a:r>
                <a:rPr lang="en-US" altLang="en-US" sz="2000" dirty="0">
                  <a:solidFill>
                    <a:schemeClr val="accent4"/>
                  </a:solidFill>
                  <a:latin typeface="Comic Sans MS" panose="030F0702030302020204" pitchFamily="66" charset="0"/>
                </a:rPr>
                <a:t>Paige </a:t>
              </a:r>
              <a:r>
                <a:rPr lang="en-US" altLang="en-US" sz="2000" dirty="0" err="1">
                  <a:solidFill>
                    <a:schemeClr val="accent4"/>
                  </a:solidFill>
                  <a:latin typeface="Comic Sans MS" panose="030F0702030302020204" pitchFamily="66" charset="0"/>
                </a:rPr>
                <a:t>Wolstencroft</a:t>
              </a:r>
              <a:endParaRPr lang="en-US" altLang="en-US" sz="2000" dirty="0">
                <a:solidFill>
                  <a:schemeClr val="accent4"/>
                </a:solidFill>
                <a:latin typeface="Comic Sans MS" panose="030F0702030302020204" pitchFamily="66" charset="0"/>
              </a:endParaRPr>
            </a:p>
            <a:p>
              <a:pPr eaLnBrk="1" hangingPunct="1">
                <a:spcBef>
                  <a:spcPct val="0"/>
                </a:spcBef>
                <a:buFontTx/>
                <a:buNone/>
                <a:defRPr/>
              </a:pPr>
              <a:r>
                <a:rPr lang="en-US" altLang="en-US" sz="2000" dirty="0">
                  <a:solidFill>
                    <a:schemeClr val="accent4"/>
                  </a:solidFill>
                  <a:latin typeface="Comic Sans MS" panose="030F0702030302020204" pitchFamily="66" charset="0"/>
                </a:rPr>
                <a:t>Emma Wagstaff</a:t>
              </a:r>
            </a:p>
          </p:txBody>
        </p:sp>
      </p:grpSp>
      <p:sp>
        <p:nvSpPr>
          <p:cNvPr id="13320" name="AutoShape 12" descr="https://encrypted-tbn0.gstatic.com/images?q=tbn:ANd9GcRWY1fX-fAC6_-yc2LjYPWBBNIQE1JcOJtaIhoQUirzeYU3yaup-w">
            <a:extLst>
              <a:ext uri="{FF2B5EF4-FFF2-40B4-BE49-F238E27FC236}">
                <a16:creationId xmlns:a16="http://schemas.microsoft.com/office/drawing/2014/main" id="{D52E496A-B466-FF4B-92F6-125F57EEC8B5}"/>
              </a:ext>
            </a:extLst>
          </p:cNvPr>
          <p:cNvSpPr>
            <a:spLocks noChangeAspect="1" noChangeArrowheads="1"/>
          </p:cNvSpPr>
          <p:nvPr/>
        </p:nvSpPr>
        <p:spPr bwMode="auto">
          <a:xfrm>
            <a:off x="168275" y="-174625"/>
            <a:ext cx="304800"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
        <p:nvSpPr>
          <p:cNvPr id="13321" name="Rounded Rectangle 15">
            <a:extLst>
              <a:ext uri="{FF2B5EF4-FFF2-40B4-BE49-F238E27FC236}">
                <a16:creationId xmlns:a16="http://schemas.microsoft.com/office/drawing/2014/main" id="{9CC87E0F-07FB-5947-9E3F-CC83219C5967}"/>
              </a:ext>
            </a:extLst>
          </p:cNvPr>
          <p:cNvSpPr>
            <a:spLocks noChangeArrowheads="1"/>
          </p:cNvSpPr>
          <p:nvPr/>
        </p:nvSpPr>
        <p:spPr bwMode="auto">
          <a:xfrm>
            <a:off x="2779713" y="5111750"/>
            <a:ext cx="3932237" cy="1439863"/>
          </a:xfrm>
          <a:prstGeom prst="roundRect">
            <a:avLst>
              <a:gd name="adj" fmla="val 16667"/>
            </a:avLst>
          </a:prstGeom>
          <a:solidFill>
            <a:srgbClr val="66FF66"/>
          </a:solidFill>
          <a:ln w="9525">
            <a:solidFill>
              <a:schemeClr val="tx1"/>
            </a:solidFill>
            <a:round/>
            <a:headEnd/>
            <a:tailEnd/>
          </a:ln>
        </p:spPr>
        <p:txBody>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US" altLang="en-US" sz="1700" b="1" u="sng">
                <a:latin typeface="Comic Sans MS" panose="030F0902030302020204" pitchFamily="66" charset="0"/>
              </a:rPr>
              <a:t>PHARMACIST</a:t>
            </a:r>
            <a:endParaRPr lang="en-US" altLang="en-US" sz="800">
              <a:latin typeface="Comic Sans MS" panose="030F0902030302020204" pitchFamily="66" charset="0"/>
            </a:endParaRPr>
          </a:p>
          <a:p>
            <a:pPr algn="ctr" eaLnBrk="1" hangingPunct="1">
              <a:spcBef>
                <a:spcPct val="0"/>
              </a:spcBef>
              <a:buFontTx/>
              <a:buNone/>
            </a:pPr>
            <a:endParaRPr lang="en-US" altLang="en-US" sz="1400">
              <a:latin typeface="Comic Sans MS" panose="030F0902030302020204" pitchFamily="66" charset="0"/>
            </a:endParaRPr>
          </a:p>
        </p:txBody>
      </p:sp>
      <p:pic>
        <p:nvPicPr>
          <p:cNvPr id="13322" name="Picture 37" descr="team.jpg">
            <a:extLst>
              <a:ext uri="{FF2B5EF4-FFF2-40B4-BE49-F238E27FC236}">
                <a16:creationId xmlns:a16="http://schemas.microsoft.com/office/drawing/2014/main" id="{5A719940-6870-BD4E-9D42-6F5F0507E2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76825"/>
            <a:ext cx="2736850" cy="442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a:extLst>
              <a:ext uri="{FF2B5EF4-FFF2-40B4-BE49-F238E27FC236}">
                <a16:creationId xmlns:a16="http://schemas.microsoft.com/office/drawing/2014/main" id="{33D009C7-74EB-724E-994A-FDF722388B97}"/>
              </a:ext>
            </a:extLst>
          </p:cNvPr>
          <p:cNvSpPr txBox="1">
            <a:spLocks noChangeArrowheads="1"/>
          </p:cNvSpPr>
          <p:nvPr/>
        </p:nvSpPr>
        <p:spPr bwMode="auto">
          <a:xfrm>
            <a:off x="530225" y="230188"/>
            <a:ext cx="56165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3600" b="1" u="sng">
                <a:solidFill>
                  <a:srgbClr val="0070C0"/>
                </a:solidFill>
                <a:latin typeface="Comic Sans MS" panose="030F0902030302020204" pitchFamily="66" charset="0"/>
              </a:rPr>
              <a:t>Coaching Arrangements</a:t>
            </a:r>
          </a:p>
        </p:txBody>
      </p:sp>
      <p:sp>
        <p:nvSpPr>
          <p:cNvPr id="14339" name="Text Box 5">
            <a:extLst>
              <a:ext uri="{FF2B5EF4-FFF2-40B4-BE49-F238E27FC236}">
                <a16:creationId xmlns:a16="http://schemas.microsoft.com/office/drawing/2014/main" id="{62CDDA70-1E8D-2544-B99A-A5F405A4AC52}"/>
              </a:ext>
            </a:extLst>
          </p:cNvPr>
          <p:cNvSpPr txBox="1">
            <a:spLocks noChangeArrowheads="1"/>
          </p:cNvSpPr>
          <p:nvPr/>
        </p:nvSpPr>
        <p:spPr bwMode="auto">
          <a:xfrm>
            <a:off x="76200" y="1549400"/>
            <a:ext cx="6524625" cy="609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50000"/>
              </a:spcBef>
              <a:buFontTx/>
              <a:buNone/>
            </a:pPr>
            <a:r>
              <a:rPr lang="en-GB" altLang="en-US" sz="1500">
                <a:latin typeface="Comic Sans MS" panose="030F0902030302020204" pitchFamily="66" charset="0"/>
              </a:rPr>
              <a:t>We aim to ensure you fulfil your learning outcomes and gain much more as well.  You will be allocated a named practice assessor and practice supervisor to assist your learning and development. Your assessor and supervisors are there to provide guidance and support.  They will help you bridge the gap between the classroom and ward, help you to identify areas that require development and therefore assist you to achieve your goals.</a:t>
            </a:r>
          </a:p>
          <a:p>
            <a:pPr algn="ctr" eaLnBrk="1" hangingPunct="1">
              <a:spcBef>
                <a:spcPct val="50000"/>
              </a:spcBef>
              <a:buFontTx/>
              <a:buNone/>
            </a:pPr>
            <a:r>
              <a:rPr lang="en-GB" altLang="en-US" sz="1500">
                <a:latin typeface="Comic Sans MS" panose="030F0902030302020204" pitchFamily="66" charset="0"/>
              </a:rPr>
              <a:t>Hopefully you will find that your placement-student relationship is a beneficial and amicable one.  If you should encounter any difficulties with any member of the team, the ward manager or another senior member of staff are always available for consultation.  We look forward to having you on the ward.  Learning is a two-way experience.  We gain greatly from the input you bring to us, and hope this is reciprocated.  If you have specific off duty requests please contact us as soon as possible so that we can try to accommodate them.  Please be aware that your off duty is carefully planned around a team of students so that you receive the optimum learning experience. </a:t>
            </a:r>
            <a:r>
              <a:rPr lang="en-GB" altLang="en-US" sz="1500" b="1">
                <a:latin typeface="Comic Sans MS" panose="030F0902030302020204" pitchFamily="66" charset="0"/>
              </a:rPr>
              <a:t>Your practice assessor or practice supervisor will arrange a time, during your first week to go through the ward paperwork, policies and your learning outcomes.</a:t>
            </a:r>
          </a:p>
          <a:p>
            <a:pPr algn="ctr" eaLnBrk="1" hangingPunct="1">
              <a:spcBef>
                <a:spcPct val="50000"/>
              </a:spcBef>
              <a:buFontTx/>
              <a:buNone/>
            </a:pPr>
            <a:r>
              <a:rPr lang="en-GB" altLang="en-US" sz="1500">
                <a:latin typeface="Comic Sans MS" panose="030F0902030302020204" pitchFamily="66" charset="0"/>
              </a:rPr>
              <a:t>To maximise the student learning environment on B1 we adopt a team coaching approach.  The student will be allocated an assessor and supervisor who will be responsible for all their paperwork, meetings, learning needs and any problems they may have. </a:t>
            </a:r>
          </a:p>
        </p:txBody>
      </p:sp>
      <p:sp>
        <p:nvSpPr>
          <p:cNvPr id="14340" name="Rectangle 5">
            <a:extLst>
              <a:ext uri="{FF2B5EF4-FFF2-40B4-BE49-F238E27FC236}">
                <a16:creationId xmlns:a16="http://schemas.microsoft.com/office/drawing/2014/main" id="{D89DBB86-989C-CB42-88CF-DC013FE899C1}"/>
              </a:ext>
            </a:extLst>
          </p:cNvPr>
          <p:cNvSpPr>
            <a:spLocks noChangeArrowheads="1"/>
          </p:cNvSpPr>
          <p:nvPr/>
        </p:nvSpPr>
        <p:spPr bwMode="auto">
          <a:xfrm>
            <a:off x="0" y="-214313"/>
            <a:ext cx="184150" cy="4445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endParaRPr lang="en-US" altLang="en-US" sz="2400"/>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2022</TotalTime>
  <Pages>0</Pages>
  <Words>4369</Words>
  <Characters>0</Characters>
  <Application>Microsoft Macintosh PowerPoint</Application>
  <DocSecurity>0</DocSecurity>
  <PresentationFormat>On-screen Show (4:3)</PresentationFormat>
  <Lines>0</Lines>
  <Paragraphs>814</Paragraphs>
  <Slides>28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Times New Roman</vt:lpstr>
      <vt:lpstr>Arial</vt:lpstr>
      <vt:lpstr>Calibri</vt:lpstr>
      <vt:lpstr>Comic Sans MS</vt:lpstr>
      <vt:lpstr>Symbol</vt:lpstr>
      <vt:lpstr>Tahoma</vt:lpstr>
      <vt:lpstr>Wingdings</vt:lpstr>
      <vt:lpstr>Default Design</vt:lpstr>
      <vt:lpstr>PowerPoint Presentation</vt:lpstr>
      <vt:lpstr>PowerPoint Presentation</vt:lpstr>
      <vt:lpstr>PowerPoint Presentation</vt:lpstr>
      <vt:lpstr>PowerPoint Presentation</vt:lpstr>
      <vt:lpstr>PowerPoint Presentation</vt:lpstr>
      <vt:lpstr>Ward B1 Philosophy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Learning Opportunities for Spoke Placements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Jason &amp; Sarah</dc:creator>
  <cp:keywords/>
  <dc:description/>
  <cp:lastModifiedBy>Mark Sanders</cp:lastModifiedBy>
  <cp:revision>585</cp:revision>
  <cp:lastPrinted>2015-04-20T19:38:12Z</cp:lastPrinted>
  <dcterms:created xsi:type="dcterms:W3CDTF">2008-09-19T20:53:49Z</dcterms:created>
  <dcterms:modified xsi:type="dcterms:W3CDTF">2022-07-20T10:55:40Z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1033-8.1.0.3385</vt:lpwstr>
  </property>
</Properties>
</file>